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08" d="100"/>
          <a:sy n="108" d="100"/>
        </p:scale>
        <p:origin x="725" y="51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711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2020/5/29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2336520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066990"/>
              </p:ext>
            </p:extLst>
          </p:nvPr>
        </p:nvGraphicFramePr>
        <p:xfrm>
          <a:off x="520107" y="2734490"/>
          <a:ext cx="8375799" cy="1901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553">
                  <a:extLst>
                    <a:ext uri="{9D8B030D-6E8A-4147-A177-3AD203B41FA5}">
                      <a16:colId xmlns:a16="http://schemas.microsoft.com/office/drawing/2014/main" val="524358693"/>
                    </a:ext>
                  </a:extLst>
                </a:gridCol>
                <a:gridCol w="1628628">
                  <a:extLst>
                    <a:ext uri="{9D8B030D-6E8A-4147-A177-3AD203B41FA5}">
                      <a16:colId xmlns:a16="http://schemas.microsoft.com/office/drawing/2014/main" val="3457882351"/>
                    </a:ext>
                  </a:extLst>
                </a:gridCol>
                <a:gridCol w="1567933">
                  <a:extLst>
                    <a:ext uri="{9D8B030D-6E8A-4147-A177-3AD203B41FA5}">
                      <a16:colId xmlns:a16="http://schemas.microsoft.com/office/drawing/2014/main" val="100304361"/>
                    </a:ext>
                  </a:extLst>
                </a:gridCol>
                <a:gridCol w="1153190">
                  <a:extLst>
                    <a:ext uri="{9D8B030D-6E8A-4147-A177-3AD203B41FA5}">
                      <a16:colId xmlns:a16="http://schemas.microsoft.com/office/drawing/2014/main" val="1552490520"/>
                    </a:ext>
                  </a:extLst>
                </a:gridCol>
                <a:gridCol w="495669">
                  <a:extLst>
                    <a:ext uri="{9D8B030D-6E8A-4147-A177-3AD203B41FA5}">
                      <a16:colId xmlns:a16="http://schemas.microsoft.com/office/drawing/2014/main" val="2436840038"/>
                    </a:ext>
                  </a:extLst>
                </a:gridCol>
                <a:gridCol w="783636">
                  <a:extLst>
                    <a:ext uri="{9D8B030D-6E8A-4147-A177-3AD203B41FA5}">
                      <a16:colId xmlns:a16="http://schemas.microsoft.com/office/drawing/2014/main" val="265602451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2586429031"/>
                    </a:ext>
                  </a:extLst>
                </a:gridCol>
                <a:gridCol w="866294">
                  <a:extLst>
                    <a:ext uri="{9D8B030D-6E8A-4147-A177-3AD203B41FA5}">
                      <a16:colId xmlns:a16="http://schemas.microsoft.com/office/drawing/2014/main" val="59840918"/>
                    </a:ext>
                  </a:extLst>
                </a:gridCol>
                <a:gridCol w="650617">
                  <a:extLst>
                    <a:ext uri="{9D8B030D-6E8A-4147-A177-3AD203B41FA5}">
                      <a16:colId xmlns:a16="http://schemas.microsoft.com/office/drawing/2014/main" val="92349007"/>
                    </a:ext>
                  </a:extLst>
                </a:gridCol>
              </a:tblGrid>
              <a:tr h="21125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1767354896"/>
                  </a:ext>
                </a:extLst>
              </a:tr>
              <a:tr h="42251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产量创历史新高，预计继续增长空间小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市场有看淡梅雨季节预期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连续去化中，但本周幅度下降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两会中基建政策不及预期，但市场对于货币及财政刺激仍抱有很大炒作热情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略强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3296333891"/>
                  </a:ext>
                </a:extLst>
              </a:tr>
              <a:tr h="21125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开始回升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略有好转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去库中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略强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2554616261"/>
                  </a:ext>
                </a:extLst>
              </a:tr>
              <a:tr h="42251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发货增加但市场担忧后期疫情影响巴西产量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港存连续下降中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中高位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较强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104059810"/>
                  </a:ext>
                </a:extLst>
              </a:tr>
              <a:tr h="42251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限产影响，开工从高位小幅下降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钢厂库存下降中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利润回升至今年高位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3497995253"/>
                  </a:ext>
                </a:extLst>
              </a:tr>
              <a:tr h="21125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两会后煤矿有增产预期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港存开始下降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/>
                </a:tc>
                <a:extLst>
                  <a:ext uri="{0D108BD9-81ED-4DB2-BD59-A6C34878D82A}">
                    <a16:rowId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本周黑色系整体走势偏强，市场强弱顺序：铁矿、热卷、螺纹、焦炭、焦煤。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8D63324-EE36-4066-8324-DE3C8EB7B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373361"/>
              </p:ext>
            </p:extLst>
          </p:nvPr>
        </p:nvGraphicFramePr>
        <p:xfrm>
          <a:off x="608665" y="547564"/>
          <a:ext cx="4876800" cy="16401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172746892"/>
                    </a:ext>
                  </a:extLst>
                </a:gridCol>
                <a:gridCol w="1319372">
                  <a:extLst>
                    <a:ext uri="{9D8B030D-6E8A-4147-A177-3AD203B41FA5}">
                      <a16:colId xmlns:a16="http://schemas.microsoft.com/office/drawing/2014/main" val="2956680405"/>
                    </a:ext>
                  </a:extLst>
                </a:gridCol>
                <a:gridCol w="1131728">
                  <a:extLst>
                    <a:ext uri="{9D8B030D-6E8A-4147-A177-3AD203B41FA5}">
                      <a16:colId xmlns:a16="http://schemas.microsoft.com/office/drawing/2014/main" val="1316856588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7193594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7255446"/>
                    </a:ext>
                  </a:extLst>
                </a:gridCol>
              </a:tblGrid>
              <a:tr h="253422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品种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现货价格（涨跌）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基差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月差（涨跌）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992878305"/>
                  </a:ext>
                </a:extLst>
              </a:tr>
              <a:tr h="25944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螺纹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3579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+87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3590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+40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11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174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30191516"/>
                  </a:ext>
                </a:extLst>
              </a:tr>
              <a:tr h="27733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热卷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3542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+109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3640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+70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281142665"/>
                  </a:ext>
                </a:extLst>
              </a:tr>
              <a:tr h="26839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铁矿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752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+45.5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680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73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+6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39647418"/>
                  </a:ext>
                </a:extLst>
              </a:tr>
              <a:tr h="286282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焦炭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1877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1844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76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+5.5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066577762"/>
                  </a:ext>
                </a:extLst>
              </a:tr>
              <a:tr h="29522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b="1" u="none" strike="noStrike" dirty="0">
                          <a:effectLst/>
                        </a:rPr>
                        <a:t>焦煤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1162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+2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1038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-124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49.5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+1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84363408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1EABE18-8428-40BC-872E-5FD18A422987}"/>
              </a:ext>
            </a:extLst>
          </p:cNvPr>
          <p:cNvSpPr/>
          <p:nvPr/>
        </p:nvSpPr>
        <p:spPr>
          <a:xfrm>
            <a:off x="212651" y="831068"/>
            <a:ext cx="859110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     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本周我的钢铁发布数据，螺纹周产量环比增加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2.45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394.01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12.82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万吨，社库环比减少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33.91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802.73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250.26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万吨，厂库环比增加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4.15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305.16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93.98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万吨。螺纹产量连续第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周攀升，再创历史新高，社库连续第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周下降，但降幅明显收窄，厂库则结束连续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周下降态势，本周出现小幅上升。本周螺纹表观消费量环比大幅下降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54.7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423.77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万吨，显示需求边际走弱。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 铁矿方面，本周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45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港铁矿石库存环比下降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141.23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10784.85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万吨，再创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年以来的新低水平，日均疏港量环比减少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6.2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301.94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万吨。新冠疫情在南美流行，市场传言巴西实际感染人数是官方公布的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倍，市场对于今年淡水河谷能否完成年度发运目标感到担忧。另一方面，人民币受到中美关系影响持续贬值，即将创新高，未来以人民币计价的铁矿进口价格将更贵。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 焦炭方面，本周</a:t>
            </a:r>
            <a:r>
              <a:rPr lang="en-US" altLang="zh-CN" dirty="0" err="1">
                <a:latin typeface="楷体" panose="02010609060101010101" pitchFamily="49" charset="-122"/>
                <a:ea typeface="楷体" panose="02010609060101010101" pitchFamily="49" charset="-122"/>
              </a:rPr>
              <a:t>Mysteel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统计全国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230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家独立焦企样本产能利用率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74.52%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，环比上周上升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0.79%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，同比降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3.04%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；剔除淘汰产能的利用率为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80.21%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，环比上周上升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1.03%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，同比增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0.97%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；日均产量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66.19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增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0.70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；山东地区逐渐开始限产，部分限产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30%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左右，另有部分企业限产或将于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月初执行。同时后期徐州地区仍有焦化去产能任务。需求方面，高炉开工率继续高位上升，焦炭需求旺盛，钢厂补库，目前钢厂库存低位，整体库存下降。焦炭三轮上涨后焦化利润恢复，目前至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200~300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元的年度高位，市场对于焦炭利润过高有担忧。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焦煤方面，两会尾声，部分前期停限产煤企陆续准备复产工作，进口蒙煤通关车数回升至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500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车以上，蒙煤供应增加，整体焦煤供应相对宽松。且目前产地煤矿库存仍处中位偏高水平，煤价将继续受到压制。不过，下游钢焦企利润回升至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200~300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元左右，主产地煤矿心态维稳。综合看，焦煤供应宽松的情况下，库存矛盾一时难以化解，短期焦煤走势偏震荡。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建议：关注铁矿近远月价差做多机会，包括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59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；焦化利润逢低做多机会。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螺纹供求：产量创新高，表观消费下降</a:t>
            </a: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870CD943-6535-49F4-B4CC-27942327E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724"/>
            <a:ext cx="9144000" cy="38460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热卷供求：产量低位，消费回升</a:t>
            </a: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A22DD117-7779-4AB7-90BF-D2578BC03B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58"/>
            <a:ext cx="9144000" cy="37991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铁矿石供求：巴西发货回升</a:t>
            </a:r>
          </a:p>
        </p:txBody>
      </p:sp>
      <p:pic>
        <p:nvPicPr>
          <p:cNvPr id="3" name="图片 2" descr="地图上的文字&#10;&#10;描述已自动生成">
            <a:extLst>
              <a:ext uri="{FF2B5EF4-FFF2-40B4-BE49-F238E27FC236}">
                <a16:creationId xmlns:a16="http://schemas.microsoft.com/office/drawing/2014/main" id="{986F6B08-AE0A-49ED-AFBB-76E82AA2F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835"/>
            <a:ext cx="9144000" cy="38638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铁矿供求：疏港量小幅下降，库存下降</a:t>
            </a: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9EC10139-2E5E-4250-A52D-1EA422854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054"/>
            <a:ext cx="9144000" cy="3935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焦炭供求：嘉华开工率高位下降，钢厂焦炭库存下降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36927C22-F178-4946-8D0F-C89BE0E8A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8182"/>
            <a:ext cx="9144000" cy="35671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0C739DA7-ED19-4962-ABA2-51D7B65FC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5050"/>
            <a:ext cx="9144000" cy="3573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钢厂及焦化厂利润：钢厂下降、焦化上升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 descr="地图的截图&#10;&#10;描述已自动生成">
            <a:extLst>
              <a:ext uri="{FF2B5EF4-FFF2-40B4-BE49-F238E27FC236}">
                <a16:creationId xmlns:a16="http://schemas.microsoft.com/office/drawing/2014/main" id="{77BD3A05-800C-4DAB-B07C-55700E949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670"/>
            <a:ext cx="9144000" cy="33221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月差：螺纹热卷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10-1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价差小幅上涨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 descr="地图上有字&#10;&#10;描述已自动生成">
            <a:extLst>
              <a:ext uri="{FF2B5EF4-FFF2-40B4-BE49-F238E27FC236}">
                <a16:creationId xmlns:a16="http://schemas.microsoft.com/office/drawing/2014/main" id="{940E3FB6-BA82-4491-BF45-A1E4704C6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1182"/>
            <a:ext cx="9144000" cy="36411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月差：铁矿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91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连续上涨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 descr="地图的截图&#10;&#10;描述已自动生成">
            <a:extLst>
              <a:ext uri="{FF2B5EF4-FFF2-40B4-BE49-F238E27FC236}">
                <a16:creationId xmlns:a16="http://schemas.microsoft.com/office/drawing/2014/main" id="{1ABD8024-015A-4324-B144-7A1B88B86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" y="825528"/>
            <a:ext cx="9144000" cy="1983537"/>
          </a:xfrm>
          <a:prstGeom prst="rect">
            <a:avLst/>
          </a:prstGeom>
        </p:spPr>
      </p:pic>
      <p:pic>
        <p:nvPicPr>
          <p:cNvPr id="5" name="图片 4" descr="地图的截图&#10;&#10;描述已自动生成">
            <a:extLst>
              <a:ext uri="{FF2B5EF4-FFF2-40B4-BE49-F238E27FC236}">
                <a16:creationId xmlns:a16="http://schemas.microsoft.com/office/drawing/2014/main" id="{0358F0D9-B292-4938-85F8-FBF484105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" y="2809065"/>
            <a:ext cx="9144000" cy="19647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0409772"/>
      </p:ext>
    </p:extLst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955</Words>
  <Application>Microsoft Office PowerPoint</Application>
  <PresentationFormat>全屏显示(16:9)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楷体</vt:lpstr>
      <vt:lpstr>庞门正道标题体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mxh</cp:lastModifiedBy>
  <cp:revision>225</cp:revision>
  <dcterms:created xsi:type="dcterms:W3CDTF">2017-05-02T06:39:00Z</dcterms:created>
  <dcterms:modified xsi:type="dcterms:W3CDTF">2020-05-29T08:01:53Z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