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7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10" r:id="rId12"/>
    <p:sldId id="626" r:id="rId13"/>
    <p:sldId id="624" r:id="rId14"/>
    <p:sldId id="625" r:id="rId15"/>
    <p:sldId id="552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B866"/>
    <a:srgbClr val="323D51"/>
    <a:srgbClr val="E60012"/>
    <a:srgbClr val="394355"/>
    <a:srgbClr val="B24950"/>
    <a:srgbClr val="5B6474"/>
    <a:srgbClr val="7F7F7F"/>
    <a:srgbClr val="969696"/>
    <a:srgbClr val="BD0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153" d="100"/>
          <a:sy n="153" d="100"/>
        </p:scale>
        <p:origin x="408" y="138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855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2020/6/19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2020/6/19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97363" y="2127477"/>
            <a:ext cx="44547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3200" b="1" i="0" u="none" strike="noStrike" cap="none" normalizeH="0" baseline="0" dirty="0">
                <a:ln>
                  <a:noFill/>
                </a:ln>
                <a:solidFill>
                  <a:srgbClr val="E60012"/>
                </a:solidFill>
                <a:effectLst/>
                <a:latin typeface="+mj-ea"/>
                <a:ea typeface="字酷堂清楷体" pitchFamily="2" charset="-122"/>
                <a:cs typeface="宋体" pitchFamily="2" charset="-122"/>
              </a:rPr>
              <a:t>黑色商品周报</a:t>
            </a:r>
            <a:endParaRPr kumimoji="0" lang="zh-CN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904407" y="3135131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zh-CN" dirty="0">
                <a:solidFill>
                  <a:srgbClr val="DAB866"/>
                </a:solidFill>
              </a:rPr>
              <a:t>S  I  N  C  E  R  I  T  Y   I  S</a:t>
            </a:r>
          </a:p>
          <a:p>
            <a:pPr algn="r"/>
            <a:r>
              <a:rPr lang="en-US" altLang="zh-CN" dirty="0">
                <a:solidFill>
                  <a:srgbClr val="DAB866"/>
                </a:solidFill>
              </a:rPr>
              <a:t>T  H  E   G  O  L  D  E  N   S  T  O  N  E</a:t>
            </a:r>
            <a:endParaRPr lang="zh-CN" altLang="en-US" dirty="0">
              <a:solidFill>
                <a:srgbClr val="DAB866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183668"/>
              </p:ext>
            </p:extLst>
          </p:nvPr>
        </p:nvGraphicFramePr>
        <p:xfrm>
          <a:off x="425667" y="2538248"/>
          <a:ext cx="8336716" cy="22414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7505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1646991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585612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166192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501258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792472">
                  <a:extLst>
                    <a:ext uri="{9D8B030D-6E8A-4147-A177-3AD203B41FA5}">
                      <a16:colId xmlns="" xmlns:a16="http://schemas.microsoft.com/office/drawing/2014/main" val="265602451"/>
                    </a:ext>
                  </a:extLst>
                </a:gridCol>
                <a:gridCol w="752671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  <a:gridCol w="876062">
                  <a:extLst>
                    <a:ext uri="{9D8B030D-6E8A-4147-A177-3AD203B41FA5}">
                      <a16:colId xmlns="" xmlns:a16="http://schemas.microsoft.com/office/drawing/2014/main" val="59840918"/>
                    </a:ext>
                  </a:extLst>
                </a:gridCol>
                <a:gridCol w="657953">
                  <a:extLst>
                    <a:ext uri="{9D8B030D-6E8A-4147-A177-3AD203B41FA5}">
                      <a16:colId xmlns="" xmlns:a16="http://schemas.microsoft.com/office/drawing/2014/main" val="92349007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生产利润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市场情绪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波动预判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产量处于历史高位，本周有下降，电炉减产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近期需求季节性下降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本周出现增库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较低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高炉有利润，电炉微利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多头配置商品积极性较强，黑色震荡有分化，但整体价格维持强势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开始回升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好转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去库中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较低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利润下降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澳洲发货高位下降、巴西发货回升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疏港量维持高位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港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存下降到低位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较好，但贸易利润不佳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中高位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略强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本周略升，山东限产不及预期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钢厂产量高需求好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钢厂库存下降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中，但还处于偏高位置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利润回升至今年高位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偏强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山西小煤矿关停消息，但短期影响不大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焦化厂利润高需求好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总库存仍在增加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小幅回升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本周黑色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系走势震荡，预计下周市场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：焦炭、热卷、螺纹、铁矿、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焦煤。</a:t>
            </a:r>
            <a:endParaRPr lang="zh-CN" altLang="en-US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223080"/>
              </p:ext>
            </p:extLst>
          </p:nvPr>
        </p:nvGraphicFramePr>
        <p:xfrm>
          <a:off x="138112" y="596395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品种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螺纹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3645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+41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3650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+20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149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-8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热卷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3659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+64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3750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+50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91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143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+1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768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+1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785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82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74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1972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+24.5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2020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+20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48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80.5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+4.5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1190.5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+4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1200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9.5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dirty="0">
                          <a:effectLst/>
                        </a:rPr>
                        <a:t>28</a:t>
                      </a:r>
                      <a:r>
                        <a:rPr lang="zh-CN" altLang="en-US" sz="1100" u="none" strike="noStrike" dirty="0">
                          <a:effectLst/>
                        </a:rPr>
                        <a:t>（</a:t>
                      </a:r>
                      <a:r>
                        <a:rPr lang="en-US" altLang="zh-CN" sz="1100" u="none" strike="noStrike" dirty="0">
                          <a:effectLst/>
                        </a:rPr>
                        <a:t>-4.5</a:t>
                      </a:r>
                      <a:r>
                        <a:rPr lang="zh-CN" altLang="en-US" sz="1100" u="none" strike="noStrike" dirty="0">
                          <a:effectLst/>
                        </a:rPr>
                        <a:t>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01EABE18-8428-40BC-872E-5FD18A422987}"/>
              </a:ext>
            </a:extLst>
          </p:cNvPr>
          <p:cNvSpPr/>
          <p:nvPr/>
        </p:nvSpPr>
        <p:spPr>
          <a:xfrm>
            <a:off x="212651" y="831068"/>
            <a:ext cx="8591107" cy="2793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我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的钢铁公布数据，本周螺纹产量减少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2.35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万吨至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396.21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万吨，同比增加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19.89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万吨，社库减少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2.82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万吨至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755.52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万吨，同比增加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198.87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万吨，厂库增加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16.39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万吨至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300.64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万吨，同比增加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71.38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万吨。螺纹周产量结束连续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15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周攀升态势转为小幅回落，库存结束连续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周下降态势转为累库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，说明近期消费下降。废钢收购价格下调，近期螺纹减产主要是在电炉方面。总体看螺纹价格下方有电炉支撑，但走升不易，库存压力较大。热卷近期消费好转，成本支撑较螺纹更强，近期强于螺纹。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铁矿石近期发货有所下降，到港上升，属于正常的高频数据波动。总的来看，短期供应无忧，尤其在巴西总体发货不及去年后，今年澳洲发货有增量。消费方面目前高炉需求旺盛，铁水产量处于高位。库存连续下降，给市场价格较大的支撑。</a:t>
            </a:r>
            <a:endParaRPr lang="en-US" altLang="zh-CN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焦炭方面，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高炉开工维持高位，山东以煤定产继续推进，山西打赢蓝天保卫战限产力度加大，供应偏紧库存继续下降。现货第六轮提涨仍在博弈中，焦企盈利扩大后生产积极性也明显提高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，可能会推迟老焦炉关停时间节奏，但预计年低前应该会按照政策得到执行，焦炭的供需面偏紧。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建议：本周黑色系期价震荡偏强，月差处于正常的走阔阶段。我们推荐铁矿远期正套配置以及逢低买入原料策略表现正常。后期还需要关注焦炭多陪策略，以及焦炭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</a:rPr>
              <a:t>91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正套，目前库存处于连续下降中。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：产量首现下降，消费季节性下滑，库存增加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9516"/>
            <a:ext cx="9144000" cy="32844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热卷供求：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产量回升，消费好转，库存下降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5416"/>
            <a:ext cx="9144000" cy="31326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：澳洲发货高位下降、巴西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发货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回升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5523"/>
            <a:ext cx="9144000" cy="311245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到港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量下降，疏港量维持高位，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库存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下降至低位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2268"/>
            <a:ext cx="9144000" cy="33389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：开工率本周略升，总库存继续下降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8829"/>
            <a:ext cx="9144000" cy="32458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焦煤供求：总库存维持高位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7750"/>
            <a:ext cx="9144000" cy="304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厂、焦化厂</a:t>
            </a: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：螺矿比螺焦比维持跌势，煤焦比高位横盘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" y="807947"/>
            <a:ext cx="8791495" cy="366693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1979415"/>
      </p:ext>
    </p:extLst>
  </p:cSld>
  <p:clrMapOvr>
    <a:masterClrMapping/>
  </p:clrMapOvr>
  <p:transition advClick="0" advTm="2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钢材价差：卷螺差回升，螺纹南北价差处于低位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52" y="1212980"/>
            <a:ext cx="8702182" cy="296869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基差：螺纹热卷基差处于低位，焦炭基差略有回升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83" y="509897"/>
            <a:ext cx="8050418" cy="430363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：近期维持平稳，关注交割修复基差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4060"/>
            <a:ext cx="9144000" cy="40457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2195</TotalTime>
  <Words>826</Words>
  <Application>Microsoft Office PowerPoint</Application>
  <PresentationFormat>全屏显示(16:9)</PresentationFormat>
  <Paragraphs>117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等线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jsqh</cp:lastModifiedBy>
  <cp:revision>258</cp:revision>
  <dcterms:created xsi:type="dcterms:W3CDTF">2017-05-02T06:39:00Z</dcterms:created>
  <dcterms:modified xsi:type="dcterms:W3CDTF">2020-06-19T07:15:17Z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