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21" d="100"/>
          <a:sy n="121" d="100"/>
        </p:scale>
        <p:origin x="498" y="10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2020-7-3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2020-7-3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50449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:a16="http://schemas.microsoft.com/office/drawing/2014/main" xmlns="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:a16="http://schemas.microsoft.com/office/drawing/2014/main" xmlns="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产量处于高位，市场预期将会出现季节性减产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近期需求季节性下降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连续增库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电炉亏损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商品市场整体走势偏强，虽然外围市场有疫情隐忧，但资金逢低仍会进行多头配置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回升，处于历年均值水平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略增库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澳洲发货处于高位、巴西发货回升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疏港量维持高位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存下降到低位，略回升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中高位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本周略升，山东限产不及预期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库存回升，但还处于偏高位置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利润回升至今年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高位后下降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进口控制严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总库存仍在增加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：热卷、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螺纹、焦煤、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铁矿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焦炭。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342321"/>
              </p:ext>
            </p:extLst>
          </p:nvPr>
        </p:nvGraphicFramePr>
        <p:xfrm>
          <a:off x="398949" y="615110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3619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+50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3590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3606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+43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3740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+!0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139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+13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746.5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765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71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+3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1871.5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-0.5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1990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117.5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51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1192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+6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1300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107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32.5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+5.5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878076"/>
              </p:ext>
            </p:extLst>
          </p:nvPr>
        </p:nvGraphicFramePr>
        <p:xfrm>
          <a:off x="273050" y="828278"/>
          <a:ext cx="8066909" cy="4017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66909"/>
              </a:tblGrid>
              <a:tr h="4017215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200" u="none" strike="noStrike" dirty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dirty="0">
                          <a:effectLst/>
                        </a:rPr>
                        <a:t>系商品期货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小幅震荡，原料表现偏弱，炼钢利润扩张，炼焦利润收缩。螺纹库存压力依旧偏大，杭州</a:t>
                      </a:r>
                      <a:r>
                        <a:rPr lang="zh-CN" altLang="en-US" sz="1200" u="none" strike="noStrike" dirty="0">
                          <a:effectLst/>
                        </a:rPr>
                        <a:t>螺纹库存</a:t>
                      </a:r>
                      <a:r>
                        <a:rPr lang="en-US" altLang="zh-CN" sz="1200" u="none" strike="noStrike" dirty="0">
                          <a:effectLst/>
                        </a:rPr>
                        <a:t>103.6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万吨，目前已接近满库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，日均出</a:t>
                      </a:r>
                      <a:r>
                        <a:rPr lang="zh-CN" altLang="en-US" sz="1200" u="none" strike="noStrike" dirty="0">
                          <a:effectLst/>
                        </a:rPr>
                        <a:t>库</a:t>
                      </a:r>
                      <a:r>
                        <a:rPr lang="en-US" altLang="zh-CN" sz="1200" u="none" strike="noStrike" dirty="0">
                          <a:effectLst/>
                        </a:rPr>
                        <a:t>3.8 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万吨，仍在</a:t>
                      </a:r>
                      <a:r>
                        <a:rPr lang="en-US" altLang="zh-CN" sz="1200" u="none" strike="noStrike" dirty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万吨以下。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      由于电炉利润明显下降，出现了一波钢厂下压废钢采购价的小高潮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，近期国内</a:t>
                      </a:r>
                      <a:r>
                        <a:rPr lang="zh-CN" altLang="en-US" sz="1200" u="none" strike="noStrike" dirty="0">
                          <a:effectLst/>
                        </a:rPr>
                        <a:t>废钢市场继续出现</a:t>
                      </a:r>
                      <a:r>
                        <a:rPr lang="en-US" altLang="zh-CN" sz="1200" u="none" strike="noStrike" dirty="0">
                          <a:effectLst/>
                        </a:rPr>
                        <a:t>27</a:t>
                      </a:r>
                      <a:r>
                        <a:rPr lang="zh-CN" altLang="en-US" sz="1200" u="none" strike="noStrike" dirty="0">
                          <a:effectLst/>
                        </a:rPr>
                        <a:t>家钢厂下调采购价的情况，跌幅普遍在</a:t>
                      </a:r>
                      <a:r>
                        <a:rPr lang="en-US" altLang="zh-CN" sz="1200" u="none" strike="noStrike" dirty="0">
                          <a:effectLst/>
                        </a:rPr>
                        <a:t>10-70</a:t>
                      </a:r>
                      <a:r>
                        <a:rPr lang="zh-CN" altLang="en-US" sz="1200" u="none" strike="noStrike" dirty="0">
                          <a:effectLst/>
                        </a:rPr>
                        <a:t>元不等。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    本周富宝统计全国</a:t>
                      </a:r>
                      <a:r>
                        <a:rPr lang="en-US" altLang="zh-CN" sz="1200" u="none" strike="noStrike" dirty="0">
                          <a:effectLst/>
                        </a:rPr>
                        <a:t>49</a:t>
                      </a:r>
                      <a:r>
                        <a:rPr lang="zh-CN" altLang="en-US" sz="1200" u="none" strike="noStrike" dirty="0">
                          <a:effectLst/>
                        </a:rPr>
                        <a:t>家独立电炉厂本周废钢日耗</a:t>
                      </a:r>
                      <a:r>
                        <a:rPr lang="en-US" altLang="zh-CN" sz="1200" u="none" strike="noStrike" dirty="0">
                          <a:effectLst/>
                        </a:rPr>
                        <a:t>8.2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日，环比上周减少</a:t>
                      </a:r>
                      <a:r>
                        <a:rPr lang="en-US" altLang="zh-CN" sz="1200" u="none" strike="noStrike" dirty="0">
                          <a:effectLst/>
                        </a:rPr>
                        <a:t>1.3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日，同比去年增加</a:t>
                      </a:r>
                      <a:r>
                        <a:rPr lang="en-US" altLang="zh-CN" sz="1200" u="none" strike="noStrike" dirty="0">
                          <a:effectLst/>
                        </a:rPr>
                        <a:t>0.04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日。本周样本内西南某地区四家钢厂共停</a:t>
                      </a:r>
                      <a:r>
                        <a:rPr lang="en-US" altLang="zh-CN" sz="1200" u="none" strike="noStrike" dirty="0">
                          <a:effectLst/>
                        </a:rPr>
                        <a:t>5</a:t>
                      </a:r>
                      <a:r>
                        <a:rPr lang="zh-CN" altLang="en-US" sz="1200" u="none" strike="noStrike" dirty="0">
                          <a:effectLst/>
                        </a:rPr>
                        <a:t>台电炉，华中</a:t>
                      </a:r>
                      <a:r>
                        <a:rPr lang="en-US" altLang="zh-CN" sz="1200" u="none" strike="noStrike" dirty="0">
                          <a:effectLst/>
                        </a:rPr>
                        <a:t>1</a:t>
                      </a:r>
                      <a:r>
                        <a:rPr lang="zh-CN" altLang="en-US" sz="1200" u="none" strike="noStrike" dirty="0">
                          <a:effectLst/>
                        </a:rPr>
                        <a:t>家电炉厂停产。而华东地区</a:t>
                      </a:r>
                      <a:r>
                        <a:rPr lang="en-US" altLang="zh-CN" sz="1200" u="none" strike="noStrike" dirty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>
                          <a:effectLst/>
                        </a:rPr>
                        <a:t>家电炉厂因利润原因减产，个厂最大减产幅度</a:t>
                      </a:r>
                      <a:r>
                        <a:rPr lang="en-US" altLang="zh-CN" sz="1200" u="none" strike="noStrike" dirty="0">
                          <a:effectLst/>
                        </a:rPr>
                        <a:t>50%</a:t>
                      </a:r>
                      <a:r>
                        <a:rPr lang="zh-CN" altLang="en-US" sz="1200" u="none" strike="noStrike" dirty="0">
                          <a:effectLst/>
                        </a:rPr>
                        <a:t>。从富宝跟踪的更大的样本来看（</a:t>
                      </a:r>
                      <a:r>
                        <a:rPr lang="en-US" altLang="zh-CN" sz="1200" u="none" strike="noStrike" dirty="0">
                          <a:effectLst/>
                        </a:rPr>
                        <a:t>85</a:t>
                      </a:r>
                      <a:r>
                        <a:rPr lang="zh-CN" altLang="en-US" sz="1200" u="none" strike="noStrike" dirty="0">
                          <a:effectLst/>
                        </a:rPr>
                        <a:t>家独立电炉厂），本周废钢日耗</a:t>
                      </a:r>
                      <a:r>
                        <a:rPr lang="en-US" altLang="zh-CN" sz="1200" u="none" strike="noStrike" dirty="0">
                          <a:effectLst/>
                        </a:rPr>
                        <a:t>15.9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日，环比减少</a:t>
                      </a:r>
                      <a:r>
                        <a:rPr lang="en-US" altLang="zh-CN" sz="1200" u="none" strike="noStrike" dirty="0">
                          <a:effectLst/>
                        </a:rPr>
                        <a:t>1.4</a:t>
                      </a:r>
                      <a:r>
                        <a:rPr lang="zh-CN" altLang="en-US" sz="1200" u="none" strike="noStrike" dirty="0">
                          <a:effectLst/>
                        </a:rPr>
                        <a:t>万吨</a:t>
                      </a:r>
                      <a:r>
                        <a:rPr lang="en-US" altLang="zh-CN" sz="1200" u="none" strike="noStrike" dirty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>
                          <a:effectLst/>
                        </a:rPr>
                        <a:t>日。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     铁矿石方面，本周</a:t>
                      </a:r>
                      <a:r>
                        <a:rPr lang="en-US" altLang="zh-CN" sz="1200" u="none" strike="noStrike" dirty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>
                          <a:effectLst/>
                        </a:rPr>
                        <a:t>港口铁矿库存增加</a:t>
                      </a:r>
                      <a:r>
                        <a:rPr lang="en-US" altLang="zh-CN" sz="1200" u="none" strike="noStrike" dirty="0">
                          <a:effectLst/>
                        </a:rPr>
                        <a:t>27.65</a:t>
                      </a:r>
                      <a:r>
                        <a:rPr lang="zh-CN" altLang="en-US" sz="1200" u="none" strike="noStrike" dirty="0">
                          <a:effectLst/>
                        </a:rPr>
                        <a:t>万至</a:t>
                      </a:r>
                      <a:r>
                        <a:rPr lang="en-US" altLang="zh-CN" sz="1200" u="none" strike="noStrike" dirty="0">
                          <a:effectLst/>
                        </a:rPr>
                        <a:t>10808.75</a:t>
                      </a:r>
                      <a:r>
                        <a:rPr lang="zh-CN" altLang="en-US" sz="1200" u="none" strike="noStrike" dirty="0">
                          <a:effectLst/>
                        </a:rPr>
                        <a:t>万，疏港量降</a:t>
                      </a:r>
                      <a:r>
                        <a:rPr lang="en-US" altLang="zh-CN" sz="1200" u="none" strike="noStrike" dirty="0">
                          <a:effectLst/>
                        </a:rPr>
                        <a:t>4.29</a:t>
                      </a:r>
                      <a:r>
                        <a:rPr lang="zh-CN" altLang="en-US" sz="1200" u="none" strike="noStrike" dirty="0">
                          <a:effectLst/>
                        </a:rPr>
                        <a:t>万至</a:t>
                      </a:r>
                      <a:r>
                        <a:rPr lang="en-US" altLang="zh-CN" sz="1200" u="none" strike="noStrike" dirty="0">
                          <a:effectLst/>
                        </a:rPr>
                        <a:t>315.38</a:t>
                      </a:r>
                      <a:r>
                        <a:rPr lang="zh-CN" altLang="en-US" sz="1200" u="none" strike="noStrike" dirty="0">
                          <a:effectLst/>
                        </a:rPr>
                        <a:t>万。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     焦炭方面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，国内</a:t>
                      </a:r>
                      <a:r>
                        <a:rPr lang="zh-CN" altLang="en-US" sz="1200" u="none" strike="noStrike" dirty="0">
                          <a:effectLst/>
                        </a:rPr>
                        <a:t>冶金焦成交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价格有所下调。</a:t>
                      </a:r>
                      <a:r>
                        <a:rPr lang="zh-CN" altLang="en-US" sz="1200" u="none" strike="noStrike" dirty="0">
                          <a:effectLst/>
                        </a:rPr>
                        <a:t>钢厂、焦企博弈显现，钢厂高炉开工率高位小幅回落，近期多数钢厂焦炭库存均有所增加，逐渐趋于正常水平，少数已有控制到货的情况，给钢厂对焦炭降价提供了基础。但目前焦企并未出现焦炭库存累积，挺价意愿较强。</a:t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近期市场螺纹钢走势震荡，</a:t>
                      </a:r>
                      <a:r>
                        <a:rPr lang="zh-CN" altLang="en-US" sz="1200" u="none" strike="noStrike" dirty="0">
                          <a:effectLst/>
                        </a:rPr>
                        <a:t>焦炭最弱。目前市场对淡季钢材产量下降有预期，一方面高炉产量已经见顶，另一方面电炉出现亏损，开工下降。目前来看，市场处于震荡之中，不能对减产抱有太大的期望，预计螺纹上方空间不大。铁矿库存止降，焦炭降价预计有更多的钢厂跟进，原料走势处于弱势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algn="l" fontAlgn="t"/>
                      <a:r>
                        <a:rPr lang="zh-CN" altLang="en-US" sz="1200" u="none" strike="noStrike" dirty="0" smtClean="0">
                          <a:effectLst/>
                        </a:rPr>
                        <a:t>     策略：在前期炼钢利润一度收缩，炼焦利润大幅扩张后，近期市场有修正。从煤焦钢的供需来看，大趋势未有方向性改变。但市场沿着大趋势运行较长时间后，边际供需有所变化，导致价差出现回调。铁矿去库有所放缓，焦炭限产执行放松及进口增加问题，另外钢厂前期积极备货目前有话语权。后期需要观察临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月交割的基差回归机会，预计铁矿和焦炭的现货仍然将维持强势，可关注。</a:t>
                      </a:r>
                      <a:r>
                        <a:rPr lang="zh-CN" altLang="en-US" sz="1200" u="none" strike="noStrike" dirty="0">
                          <a:effectLst/>
                        </a:rPr>
                        <a:t/>
                      </a:r>
                      <a:br>
                        <a:rPr lang="zh-CN" altLang="en-US" sz="1200" u="none" strike="noStrike" dirty="0">
                          <a:effectLst/>
                        </a:rPr>
                      </a:br>
                      <a:r>
                        <a:rPr lang="zh-CN" altLang="en-US" sz="1200" u="none" strike="noStrike" dirty="0">
                          <a:effectLst/>
                        </a:rPr>
                        <a:t>   </a:t>
                      </a:r>
                      <a:r>
                        <a:rPr lang="zh-CN" altLang="en-US" sz="700" u="none" strike="noStrike" dirty="0">
                          <a:effectLst/>
                        </a:rPr>
                        <a:t/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：产量维持高位，消费低于去年同期，库存连续增加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7637"/>
            <a:ext cx="9144000" cy="3208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产量回升，消费持平，库存有回升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288"/>
            <a:ext cx="9144000" cy="31349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：澳洲发货处于高位、巴西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发货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450"/>
            <a:ext cx="9144000" cy="3178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量预测回升，疏港量维持高位，库存低位持平略增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758"/>
            <a:ext cx="9144000" cy="32319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：开工率本周略升，钢厂库存回升，总库存略升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4444"/>
            <a:ext cx="9144000" cy="32346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792"/>
            <a:ext cx="9144000" cy="30419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：螺矿比螺焦比反弹，煤焦比大跌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0" y="731589"/>
            <a:ext cx="3904812" cy="2187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423" y="731589"/>
            <a:ext cx="3935357" cy="2187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0" y="3064023"/>
            <a:ext cx="3904812" cy="19206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422" y="3035168"/>
            <a:ext cx="3935357" cy="19492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钢材价差：卷螺差回升，螺纹南北价差继续走低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495"/>
            <a:ext cx="9144000" cy="33024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基差：螺纹热卷基差处于低位，焦炭基差略有回升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5" y="693683"/>
            <a:ext cx="8411749" cy="41643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：近期维持平稳，关注交割修复基差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0" y="742694"/>
            <a:ext cx="8173958" cy="41367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2239</TotalTime>
  <Words>558</Words>
  <Application>Microsoft Office PowerPoint</Application>
  <PresentationFormat>全屏显示(16:9)</PresentationFormat>
  <Paragraphs>115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265</cp:revision>
  <dcterms:created xsi:type="dcterms:W3CDTF">2017-05-02T06:39:00Z</dcterms:created>
  <dcterms:modified xsi:type="dcterms:W3CDTF">2020-07-03T07:48:06Z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