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7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10" r:id="rId12"/>
    <p:sldId id="626" r:id="rId13"/>
    <p:sldId id="624" r:id="rId14"/>
    <p:sldId id="625" r:id="rId15"/>
    <p:sldId id="552" r:id="rId16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B866"/>
    <a:srgbClr val="323D51"/>
    <a:srgbClr val="E60012"/>
    <a:srgbClr val="394355"/>
    <a:srgbClr val="B24950"/>
    <a:srgbClr val="5B6474"/>
    <a:srgbClr val="7F7F7F"/>
    <a:srgbClr val="969696"/>
    <a:srgbClr val="BD0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121" d="100"/>
          <a:sy n="121" d="100"/>
        </p:scale>
        <p:origin x="804" y="40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855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2020-9-4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2020-9-4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8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2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297363" y="2127477"/>
            <a:ext cx="445475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3200" b="1" i="0" u="none" strike="noStrike" cap="none" normalizeH="0" baseline="0" dirty="0">
                <a:ln>
                  <a:noFill/>
                </a:ln>
                <a:solidFill>
                  <a:srgbClr val="E60012"/>
                </a:solidFill>
                <a:effectLst/>
                <a:latin typeface="+mj-ea"/>
                <a:ea typeface="字酷堂清楷体" pitchFamily="2" charset="-122"/>
                <a:cs typeface="宋体" pitchFamily="2" charset="-122"/>
              </a:rPr>
              <a:t>黑色商品周报</a:t>
            </a:r>
            <a:endParaRPr kumimoji="0" lang="zh-CN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904407" y="3135131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zh-CN" dirty="0">
                <a:solidFill>
                  <a:srgbClr val="DAB866"/>
                </a:solidFill>
              </a:rPr>
              <a:t>S  I  N  C  E  R  I  T  Y   I  S</a:t>
            </a:r>
          </a:p>
          <a:p>
            <a:pPr algn="r"/>
            <a:r>
              <a:rPr lang="en-US" altLang="zh-CN" dirty="0">
                <a:solidFill>
                  <a:srgbClr val="DAB866"/>
                </a:solidFill>
              </a:rPr>
              <a:t>T  H  E   G  O  L  D  E  N   S  T  O  N  E</a:t>
            </a:r>
            <a:endParaRPr lang="zh-CN" altLang="en-US" dirty="0">
              <a:solidFill>
                <a:srgbClr val="DAB866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086209"/>
              </p:ext>
            </p:extLst>
          </p:nvPr>
        </p:nvGraphicFramePr>
        <p:xfrm>
          <a:off x="425667" y="2538248"/>
          <a:ext cx="8336716" cy="22414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7505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1896966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335637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166192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501258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792472">
                  <a:extLst>
                    <a:ext uri="{9D8B030D-6E8A-4147-A177-3AD203B41FA5}">
                      <a16:colId xmlns:a16="http://schemas.microsoft.com/office/drawing/2014/main" xmlns="" val="265602451"/>
                    </a:ext>
                  </a:extLst>
                </a:gridCol>
                <a:gridCol w="752671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  <a:gridCol w="876062">
                  <a:extLst>
                    <a:ext uri="{9D8B030D-6E8A-4147-A177-3AD203B41FA5}">
                      <a16:colId xmlns:a16="http://schemas.microsoft.com/office/drawing/2014/main" xmlns="" val="59840918"/>
                    </a:ext>
                  </a:extLst>
                </a:gridCol>
                <a:gridCol w="657953">
                  <a:extLst>
                    <a:ext uri="{9D8B030D-6E8A-4147-A177-3AD203B41FA5}">
                      <a16:colId xmlns:a16="http://schemas.microsoft.com/office/drawing/2014/main" xmlns="" val="92349007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生产利润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市场情绪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波动预判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产量处于高位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需求同比持平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近期走高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高炉有利润，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电炉微利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商品多头亢奋，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黑色逢低受到资金关注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偏弱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本周小幅下降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小幅回升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持平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利润好转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到港量维持高位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疏港量维持历史高位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港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存小幅下降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较好，但贸易利润不佳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近期处于满产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钢厂产量高需求好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厂库存下降，港口下降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利润高位回落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偏弱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煤矿产量高，进口控制严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焦化厂利润高需求好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近期持平或略降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小幅回升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本周黑色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系走势偏强，预计下周市场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：焦炭、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焦煤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、铁矿、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螺纹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、热卷。</a:t>
            </a:r>
            <a:endParaRPr lang="zh-CN" altLang="en-US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139659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品种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螺纹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3754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-41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3730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76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70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热卷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3910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-37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4050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-20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140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142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850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.-12.5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950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-5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160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68.5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2030.5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+4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2030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-0.5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80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1281.5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-1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1200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-81.5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dirty="0">
                          <a:effectLst/>
                        </a:rPr>
                        <a:t>48.5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953287"/>
              </p:ext>
            </p:extLst>
          </p:nvPr>
        </p:nvGraphicFramePr>
        <p:xfrm>
          <a:off x="273050" y="765935"/>
          <a:ext cx="8579287" cy="31138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79287"/>
              </a:tblGrid>
              <a:tr h="2936373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本周黑色系商品期货整体走强，焦炭表现强势。</a:t>
                      </a: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  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我的钢铁发布数据，螺纹产量增加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1.7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382.32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万吨，同比增加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43.84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万吨，社库环比增加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13.54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891.62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万吨，同比增加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304.37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万吨，厂库环比减少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13.84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366.80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万吨，同比增加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119.1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。螺纹周产量在连降三周后转为上升，螺纹总库存在连升三周后转为微幅下降。螺纹数据显示进入九月后消费增长，符合旺季的预期。但同比来看，与去年同期持平，今年产量高于去年，库存也远高于去年同期，下半年库存去化按目前的周度消费数据还不能实现，旺季需求持续验证中。</a:t>
                      </a: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    铁矿方面，</a:t>
                      </a:r>
                      <a:r>
                        <a:rPr lang="en-US" altLang="zh-CN" sz="1200" u="none" strike="noStrike" dirty="0" err="1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调研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247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家钢厂高炉开工率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91.41%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，日均铁水产量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251.59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万吨，环比减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0.34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万吨，同比增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15.08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万吨。 全国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个港口进口铁矿库存为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11373.99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万吨，较上周增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63.51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万吨；日均疏港量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325.55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万吨增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14.89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。目前整体库存维持偏低水平，低库存粉矿仍有结构性支撑，巴西等海外发运有所恢复。唐山等地环保存在加严可能，高炉开工仍处高位水平，供需边际走缓但整体仍良好。主力合约基差处于较高水平，后期将有所回归。</a:t>
                      </a: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    焦炭方面，</a:t>
                      </a:r>
                      <a:r>
                        <a:rPr lang="en-US" altLang="zh-CN" sz="1200" u="none" strike="noStrike" dirty="0" err="1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统计全国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家独立焦企样本：产能利用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81.02%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，周环比减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0.41%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；日均产量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38.91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万吨，减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0.20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；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家钢厂样本焦炭库存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461.14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万吨，减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10.59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。本周太原、吕梁孝义地区再出去产能政策，出台政策的范围扩大，为市场带来良好预期。当前焦化企业开工率处于高位，但焦企出货顺畅，焦企厂内库存整体低位运行。第二轮提涨范围扩大，仍处博弈当中，而焦炭的需求方面，钢厂生产仍维持高位运行，钢厂焦炭库存保持合理较低水平，个别厂家因库存较低有迫切补库需求。短期看焦炭市场仍呈紧平衡状态，焦炭价格延续偏强走势。</a:t>
                      </a: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 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  <a:t>      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  <a:t>策略：建议做空焦化利润。</a:t>
                      </a:r>
                      <a: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  <a:t/>
                      </a:r>
                      <a:b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</a:br>
                      <a: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  <a:t>   </a:t>
                      </a:r>
                      <a:b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</a:b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：产量维持高位，消费持平去年，总库存上升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9032"/>
            <a:ext cx="9144000" cy="34854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热卷供求：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产量小幅下降，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消费下降，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库存持平略降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1539"/>
            <a:ext cx="9144000" cy="314042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：澳洲发货下降、巴西发货回升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1115"/>
            <a:ext cx="9144000" cy="31212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到港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量维持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高位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，疏港量处于历史高位，库存小幅下降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3727"/>
            <a:ext cx="9144000" cy="32360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：开工率小幅回升，钢厂库存连续下降，总库存下降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5830"/>
            <a:ext cx="9144000" cy="32918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焦煤供求：总库存维持高位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3175"/>
            <a:ext cx="9144000" cy="30171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厂、焦化厂</a:t>
            </a: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：螺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焦比下跌，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煤焦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比反弹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81" y="659000"/>
            <a:ext cx="4114800" cy="216449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82" y="2821688"/>
            <a:ext cx="4114800" cy="216449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312" y="670390"/>
            <a:ext cx="4114801" cy="216449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311" y="2834884"/>
            <a:ext cx="4114801" cy="21644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1979415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钢材价差：卷螺差回升，螺纹南北价差倒挂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2821"/>
            <a:ext cx="9144000" cy="18178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基差：螺纹基差下跌，焦炭、热卷基差处于低位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49" y="663878"/>
            <a:ext cx="7756596" cy="43431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：临近交割修复基差，近期走弱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44" y="675610"/>
            <a:ext cx="8392760" cy="424794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3104</TotalTime>
  <Words>620</Words>
  <Application>Microsoft Office PowerPoint</Application>
  <PresentationFormat>全屏显示(16:9)</PresentationFormat>
  <Paragraphs>118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毛小辉</cp:lastModifiedBy>
  <cp:revision>294</cp:revision>
  <dcterms:created xsi:type="dcterms:W3CDTF">2017-05-02T06:39:00Z</dcterms:created>
  <dcterms:modified xsi:type="dcterms:W3CDTF">2020-09-04T07:53:41Z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