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6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4" r:id="rId13"/>
    <p:sldId id="625" r:id="rId14"/>
    <p:sldId id="552" r:id="rId15"/>
  </p:sldIdLst>
  <p:sldSz cx="9144000" cy="5143500" type="screen16x9"/>
  <p:notesSz cx="6858000" cy="9144000"/>
  <p:custDataLst>
    <p:tags r:id="rId17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866"/>
    <a:srgbClr val="323D51"/>
    <a:srgbClr val="E60012"/>
    <a:srgbClr val="394355"/>
    <a:srgbClr val="B24950"/>
    <a:srgbClr val="5B6474"/>
    <a:srgbClr val="7F7F7F"/>
    <a:srgbClr val="969696"/>
    <a:srgbClr val="BD0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3" d="100"/>
          <a:sy n="93" d="100"/>
        </p:scale>
        <p:origin x="596" y="68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2020/11/20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2020/11/20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1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97363" y="2127477"/>
            <a:ext cx="44547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3200" b="1" i="0" u="none" strike="noStrike" cap="none" normalizeH="0" baseline="0" dirty="0">
                <a:ln>
                  <a:noFill/>
                </a:ln>
                <a:solidFill>
                  <a:srgbClr val="E60012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黑色商品周报</a:t>
            </a:r>
            <a:endParaRPr kumimoji="0" 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04407" y="313513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zh-CN" dirty="0">
                <a:solidFill>
                  <a:srgbClr val="DAB866"/>
                </a:solidFill>
              </a:rPr>
              <a:t>S  I  N  C  E  R  I  T  Y   I  S</a:t>
            </a:r>
          </a:p>
          <a:p>
            <a:pPr algn="r"/>
            <a:r>
              <a:rPr lang="en-US" altLang="zh-CN" dirty="0">
                <a:solidFill>
                  <a:srgbClr val="DAB866"/>
                </a:solidFill>
              </a:rPr>
              <a:t>T  H  E   G  O  L  D  E  N   S  T  O  N  E</a:t>
            </a:r>
            <a:endParaRPr lang="zh-CN" altLang="en-US" dirty="0">
              <a:solidFill>
                <a:srgbClr val="DAB866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898172"/>
              </p:ext>
            </p:extLst>
          </p:nvPr>
        </p:nvGraphicFramePr>
        <p:xfrm>
          <a:off x="425667" y="2538248"/>
          <a:ext cx="8336716" cy="2241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7505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1896966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335637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166192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501258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792472">
                  <a:extLst>
                    <a:ext uri="{9D8B030D-6E8A-4147-A177-3AD203B41FA5}">
                      <a16:colId xmlns="" xmlns:a16="http://schemas.microsoft.com/office/drawing/2014/main" val="265602451"/>
                    </a:ext>
                  </a:extLst>
                </a:gridCol>
                <a:gridCol w="752671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876062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  <a:gridCol w="657953">
                  <a:extLst>
                    <a:ext uri="{9D8B030D-6E8A-4147-A177-3AD203B41FA5}">
                      <a16:colId xmlns="" xmlns:a16="http://schemas.microsoft.com/office/drawing/2014/main" val="92349007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生产利润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波动预判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产量回落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需求走强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加速下滑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高炉有利润，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电炉微利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商品多头亢奋，黑色逢低受到资金关注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持续下降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高位震荡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回落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利润好转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到港量稳定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疏港量高位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港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存继续积累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较好，但贸易利润不佳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供应偏紧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厂开工稳定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，焦化复工积极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总体下滑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利润高位回落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蒙煤供应上升，紧张减轻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需求高位平稳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库存继续下降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本周黑色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系走势震荡偏弱，预计下周市场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：焦炭、焦煤、铁矿、螺纹、热卷。</a:t>
            </a:r>
            <a:endParaRPr lang="zh-CN" altLang="en-US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477566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3977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+37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4084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+6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887.5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+11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2480.5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+63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-80.5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240.5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1321.5(+9.5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-121.5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427256"/>
              </p:ext>
            </p:extLst>
          </p:nvPr>
        </p:nvGraphicFramePr>
        <p:xfrm>
          <a:off x="273047" y="765936"/>
          <a:ext cx="8712823" cy="33015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12823"/>
              </a:tblGrid>
              <a:tr h="43257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本周螺纹，热卷，铁矿行情都保持强势，两焦高位盘整。</a:t>
                      </a: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 我的钢铁发布数据，螺纹产量回落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3.61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359.98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2.99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万吨，社库环比减少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57.69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487.91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200.83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万吨，厂库环比减少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13.98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233.08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41.3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万吨。螺纹周产量小幅回落，总库存继续大幅下降，降幅较上周有所收窄。本周螺纹表观消费量环比回落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33.13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431.65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32.52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基本符合预期。在采暖季限产、穿水钢筋检查力度较大的情况下，螺纹产量维持相对低位，需求边际走弱导致去库速度放缓，不过高库存压力已经基本化解，现货价格也一路走高，但从历年的去库看，年底现货冲高回落的概率较大，需要考虑季节性冬储价格。预计期价强势中波动将会加剧，操作上不宜过分激进，关注需求季节性下滑的幅度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 铁矿方面，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调研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247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家钢厂高炉开工率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86.46%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，日均铁水产量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243.92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万吨，环比降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1.26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18.84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12751.40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万吨，较上周降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26.3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317.41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2.45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本期澳、巴等海外发运量大幅回升，港口库存环比小幅增加；近期两次大范围污染期间，各地多以加严限烧结等环节为主，实际高炉开工影响很小，随着各地陆续解除本次重污染天气应急响应，钢厂利润持续回升下存在一定补库需求，铁矿石基差有所修复但仍高于黑色系其它品种。短期走势偏强，应关注进入冬季成材消费持续性及环保政策执行情况，也应防范连续大幅拉升后高位震荡洗盘等风险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焦炭方面，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家独立焦企样本：产能利用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80.88%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1.43%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38.62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0.68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465.59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0.94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现货第七轮提涨。供应方面，各地出台文件要求去产能继续。焦化开工率高位稳定，目前利润情况下，焦化开工率均在较高水平。去产能继续影响下，焦炭供应减量。钢厂仍在持续补库中，可售资源依然紧张目前供需缺口存在，基本面依旧较好。策略上继续关注基差变化，谨防近期再走高后可能出现调整。</a:t>
                      </a:r>
                      <a: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  <a:t/>
                      </a:r>
                      <a:br>
                        <a:rPr lang="zh-CN" altLang="en-US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仿宋" panose="02010609060101010101" pitchFamily="49" charset="-122"/>
                          <a:ea typeface="仿宋" panose="02010609060101010101" pitchFamily="49" charset="-122"/>
                          <a:cs typeface="+mn-cs"/>
                        </a:rPr>
                      </a:b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  <a:tr h="0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：去库持续加速，消费高位震荡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25652"/>
            <a:ext cx="9144000" cy="36921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热卷供求：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产量反弹，消费仍处高位，库存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持续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回落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07118"/>
            <a:ext cx="9144000" cy="35292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：澳洲巴西发货回升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20" y="742856"/>
            <a:ext cx="8953960" cy="36577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到港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量下滑，港口库存把持平稳，疏港量上升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7" y="650776"/>
            <a:ext cx="9068266" cy="38419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：开工率略微下滑，库存反弹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31682"/>
            <a:ext cx="9144000" cy="34801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：焦化厂库存持续上涨，总库存平稳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92589"/>
            <a:ext cx="9144000" cy="335832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：南北价差保持增幅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684951"/>
            <a:ext cx="9144000" cy="17735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基差：铁矿基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差持续下降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焦炭降幅放缓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897" y="628550"/>
            <a:ext cx="6928206" cy="388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：铁矿月差略有提升，焦炭月差收敛，其余保持稳定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1728" y="746031"/>
            <a:ext cx="6680543" cy="36514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5022</TotalTime>
  <Words>930</Words>
  <Application>Microsoft Office PowerPoint</Application>
  <PresentationFormat>全屏显示(16:9)</PresentationFormat>
  <Paragraphs>115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373</cp:revision>
  <dcterms:created xsi:type="dcterms:W3CDTF">2017-05-02T06:39:00Z</dcterms:created>
  <dcterms:modified xsi:type="dcterms:W3CDTF">2020-11-20T07:34:36Z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