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6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4" r:id="rId13"/>
    <p:sldId id="625" r:id="rId14"/>
    <p:sldId id="552" r:id="rId15"/>
  </p:sldIdLst>
  <p:sldSz cx="9144000" cy="5143500" type="screen16x9"/>
  <p:notesSz cx="6858000" cy="9144000"/>
  <p:custDataLst>
    <p:tags r:id="rId17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B866"/>
    <a:srgbClr val="323D51"/>
    <a:srgbClr val="E60012"/>
    <a:srgbClr val="394355"/>
    <a:srgbClr val="B24950"/>
    <a:srgbClr val="5B6474"/>
    <a:srgbClr val="7F7F7F"/>
    <a:srgbClr val="969696"/>
    <a:srgbClr val="BD0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3" d="100"/>
          <a:sy n="93" d="100"/>
        </p:scale>
        <p:origin x="512" y="60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2021/1/22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1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97363" y="2127477"/>
            <a:ext cx="44547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3200" b="1" i="0" u="none" strike="noStrike" cap="none" normalizeH="0" baseline="0" dirty="0">
                <a:ln>
                  <a:noFill/>
                </a:ln>
                <a:solidFill>
                  <a:srgbClr val="E60012"/>
                </a:solidFill>
                <a:effectLst/>
                <a:latin typeface="+mj-ea"/>
                <a:ea typeface="字酷堂清楷体" pitchFamily="2" charset="-122"/>
                <a:cs typeface="宋体" pitchFamily="2" charset="-122"/>
              </a:rPr>
              <a:t>黑色商品周报</a:t>
            </a:r>
            <a:endParaRPr kumimoji="0" lang="zh-CN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904407" y="3135131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zh-CN" dirty="0">
                <a:solidFill>
                  <a:srgbClr val="DAB866"/>
                </a:solidFill>
              </a:rPr>
              <a:t>S  I  N  C  E  R  I  T  Y   I  S</a:t>
            </a:r>
          </a:p>
          <a:p>
            <a:pPr algn="r"/>
            <a:r>
              <a:rPr lang="en-US" altLang="zh-CN" dirty="0">
                <a:solidFill>
                  <a:srgbClr val="DAB866"/>
                </a:solidFill>
              </a:rPr>
              <a:t>T  H  E   G  O  L  D  E  N   S  T  O  N  E</a:t>
            </a:r>
            <a:endParaRPr lang="zh-CN" altLang="en-US" dirty="0">
              <a:solidFill>
                <a:srgbClr val="DAB866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898172"/>
              </p:ext>
            </p:extLst>
          </p:nvPr>
        </p:nvGraphicFramePr>
        <p:xfrm>
          <a:off x="425667" y="2538248"/>
          <a:ext cx="8336716" cy="22414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7505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1896966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335637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166192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501258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792472">
                  <a:extLst>
                    <a:ext uri="{9D8B030D-6E8A-4147-A177-3AD203B41FA5}">
                      <a16:colId xmlns:a16="http://schemas.microsoft.com/office/drawing/2014/main" xmlns="" val="265602451"/>
                    </a:ext>
                  </a:extLst>
                </a:gridCol>
                <a:gridCol w="752671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  <a:gridCol w="876062">
                  <a:extLst>
                    <a:ext uri="{9D8B030D-6E8A-4147-A177-3AD203B41FA5}">
                      <a16:colId xmlns:a16="http://schemas.microsoft.com/office/drawing/2014/main" xmlns="" val="59840918"/>
                    </a:ext>
                  </a:extLst>
                </a:gridCol>
                <a:gridCol w="657953">
                  <a:extLst>
                    <a:ext uri="{9D8B030D-6E8A-4147-A177-3AD203B41FA5}">
                      <a16:colId xmlns:a16="http://schemas.microsoft.com/office/drawing/2014/main" xmlns="" val="92349007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生产利润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市场情绪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波动预判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产量回落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需求走强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加速下滑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高炉有利润，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电炉微利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商品多头亢奋，黑色逢低受到资金关注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偏弱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持续下降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高位震荡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回落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利润好转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到港量稳定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疏港量高位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港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存继续积累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较好，但贸易利润不佳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供应偏紧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厂开工稳定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，焦化复工积极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总体下滑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利润高位回落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偏弱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蒙煤供应上升，紧张减轻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需求高位平稳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库存继续下降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小幅回升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本周黑色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系走势震荡偏弱，预计下周市场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：焦炭、焦煤、铁矿、螺纹、热卷。</a:t>
            </a:r>
            <a:endParaRPr lang="zh-CN" altLang="en-US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750062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4294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-75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4362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-68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4500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1046.5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-14.5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153.5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2771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-29.5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1623(-30.5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-223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137265"/>
              </p:ext>
            </p:extLst>
          </p:nvPr>
        </p:nvGraphicFramePr>
        <p:xfrm>
          <a:off x="273047" y="765936"/>
          <a:ext cx="8767825" cy="3036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本周行情整体处于盘整状态。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我的钢铁发布数据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，螺纹产量减少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0.85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344.52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36.98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万吨，；社库环比增加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55.19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480.49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万吨，同比减少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116.24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万吨，；厂库环比增加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12.72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288.73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24.31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万吨。螺纹周产量连续第三周回落，总库存连续第四周增加，增幅有所扩大。本周螺纹表观消费量环比减少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22.75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276.61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100.93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万吨。数据显示螺纹产量明显下降，表需也逐步回落，市场处于供需两弱态势。盘面短期上行驱动不足，钢厂陷入亏损后成本支撑增强，震荡格局或延续，关注疫情演变及宏观情绪变化。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铁矿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调研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247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家钢厂高炉开工率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83.20%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，环比降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1.04%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，同比降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1.95%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铁水产量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242.55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吨，环比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0.32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吨，同比增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11.92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吨。全国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12438.20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吨，较上周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26.33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吨；日均疏港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318.76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22.26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本期海外发运小幅下降，港口及钢厂库存均有所上升，节前部分钢厂仍有补库需求，不过铁矿石基差相对黑色系其它品种仍较高。预计短期铁矿石偏强震荡为主，关注澳洲等国天气、国内外疫情及宏观经济等情况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en-US" altLang="zh-CN" sz="1200" u="none" strike="noStrike" dirty="0" smtClean="0">
                          <a:effectLst/>
                        </a:rPr>
                        <a:t>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焦炭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家独立焦企样本：产能利用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77.51%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，周环比减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0.06%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37.01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0.03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392.34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19.19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。目前现货第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轮提涨已接受，且汽运费成本高，期价贴水继续扩大。但由于下游螺纹等建筑钢材利润堪忧，预期上开始压制焦炭价格表现。再叠加个别钢厂因焦炭紧张而被迫减产，导致焦炭需求出现一些负反馈，都对焦炭价格的风险溢价产生不利</a:t>
                      </a:r>
                      <a:r>
                        <a:rPr lang="zh-CN" altLang="en-US" sz="1200" u="none" strike="noStrike" smtClean="0">
                          <a:effectLst/>
                        </a:rPr>
                        <a:t>影响。预计焦炭由升水变贴水后，变得跟随现货价格波动，暂时震荡为主。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：周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产量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略有下降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，库存稳定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48252"/>
            <a:ext cx="9144000" cy="364699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：周产量上升，消费加速上扬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81599"/>
            <a:ext cx="9144000" cy="33803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：发货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量持续下滑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45" y="841286"/>
            <a:ext cx="8934909" cy="34609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与疏港量大幅上升，库存持平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22643"/>
            <a:ext cx="9144000" cy="36982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：焦化厂开工率稳定，总库存下滑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83221"/>
            <a:ext cx="9144000" cy="35770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：总库存反弹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34616"/>
            <a:ext cx="9144000" cy="34742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钢材价差：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螺纹南北价差持续回落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67763"/>
            <a:ext cx="9144000" cy="20079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：月差稳定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225" y="809534"/>
            <a:ext cx="6807550" cy="352443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5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月合约基差均处于低位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569" y="609499"/>
            <a:ext cx="7048862" cy="39245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6187</TotalTime>
  <Words>809</Words>
  <Application>Microsoft Office PowerPoint</Application>
  <PresentationFormat>全屏显示(16:9)</PresentationFormat>
  <Paragraphs>115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422</cp:revision>
  <dcterms:created xsi:type="dcterms:W3CDTF">2017-05-02T06:39:00Z</dcterms:created>
  <dcterms:modified xsi:type="dcterms:W3CDTF">2021-01-22T08:33:14Z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