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552" r:id="rId16"/>
    <p:sldId id="628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B866"/>
    <a:srgbClr val="323D51"/>
    <a:srgbClr val="E60012"/>
    <a:srgbClr val="394355"/>
    <a:srgbClr val="B24950"/>
    <a:srgbClr val="5B6474"/>
    <a:srgbClr val="7F7F7F"/>
    <a:srgbClr val="969696"/>
    <a:srgbClr val="BD0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3" d="100"/>
          <a:sy n="93" d="100"/>
        </p:scale>
        <p:origin x="596" y="68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2021/5/14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2021/5/14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97363" y="2127477"/>
            <a:ext cx="44547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3200" b="1" i="0" u="none" strike="noStrike" cap="none" normalizeH="0" baseline="0" dirty="0">
                <a:ln>
                  <a:noFill/>
                </a:ln>
                <a:solidFill>
                  <a:srgbClr val="E60012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黑色商品周报</a:t>
            </a:r>
            <a:endParaRPr kumimoji="0" lang="zh-CN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904407" y="31351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altLang="zh-CN" dirty="0">
                <a:solidFill>
                  <a:srgbClr val="DAB866"/>
                </a:solidFill>
              </a:rPr>
              <a:t>S  I  N  C  E  R  I  T  Y   I  S</a:t>
            </a:r>
          </a:p>
          <a:p>
            <a:pPr algn="r"/>
            <a:r>
              <a:rPr lang="en-US" altLang="zh-CN" dirty="0">
                <a:solidFill>
                  <a:srgbClr val="DAB866"/>
                </a:solidFill>
              </a:rPr>
              <a:t>T  H  E   G  O  L  D  E  N   S  T  O  N  E</a:t>
            </a:r>
            <a:endParaRPr lang="zh-CN" altLang="en-US" dirty="0">
              <a:solidFill>
                <a:srgbClr val="DAB866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867577"/>
              </p:ext>
            </p:extLst>
          </p:nvPr>
        </p:nvGraphicFramePr>
        <p:xfrm>
          <a:off x="425666" y="2538248"/>
          <a:ext cx="8285196" cy="2241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28232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606963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恢复至节前水平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去库速度加快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情绪退潮，建议等待恐慌情绪结束。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快速回升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发运小幅回升，到港持续反弹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疏港量稳定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库存加速下滑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开工反弹加速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需求持续缓慢上行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库存全面下滑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政策干扰持续，供应紧张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焦化产能增长，需求较好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焦化厂有补库需求，总库存下降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：焦炭、热卷、螺纹、焦煤、铁矿</a:t>
            </a:r>
            <a:endParaRPr lang="zh-CN" altLang="en-US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945856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5641(-273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6135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-260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2614.5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-17.5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1922(-66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637707"/>
              </p:ext>
            </p:extLst>
          </p:nvPr>
        </p:nvGraphicFramePr>
        <p:xfrm>
          <a:off x="273047" y="765936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本周市场情绪退潮。周一延续了上周的乐观行情，周二周三高位震荡，周四周五整体商品市场大跌，焦炭、螺纹、热卷先后跌停。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 螺纹钢方面，昨日我的钢铁发布数据，螺纹产量下降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371.56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万吨，社库减少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32.11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864.64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万吨，厂库减少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49.33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291.49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万吨。螺纹周产量连升七周后出现回落，总库存连续第九周下降，降幅一般。本周螺纹表观消费量环比回升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52.87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新增社融不及预期，且国务院常委会要求有效应对大宗商品快速上涨及其影响。宏观数据不利，叠加政策调控担忧，引发市场情绪回调，周四周五获利盘减仓明显，短期将高位震荡，观察是否有后续调控政策。长期来看减产逻辑依然是今年的主要因素，长期可持续看好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调研，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家钢厂的高炉开工率环比上周下降</a:t>
                      </a:r>
                      <a:r>
                        <a:rPr lang="en-US" altLang="zh-CN" sz="1200" dirty="0" smtClean="0"/>
                        <a:t>0.13%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80.34%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9.51%</a:t>
                      </a:r>
                      <a:r>
                        <a:rPr lang="zh-CN" altLang="en-US" sz="1200" dirty="0" smtClean="0"/>
                        <a:t>；</a:t>
                      </a:r>
                      <a:r>
                        <a:rPr lang="en-US" altLang="zh-CN" sz="1200" dirty="0" smtClean="0"/>
                        <a:t>163</a:t>
                      </a:r>
                      <a:r>
                        <a:rPr lang="zh-CN" altLang="en-US" sz="1200" dirty="0" smtClean="0"/>
                        <a:t>家钢厂高炉开工率</a:t>
                      </a:r>
                      <a:r>
                        <a:rPr lang="en-US" altLang="zh-CN" sz="1200" dirty="0" smtClean="0"/>
                        <a:t>62.02%</a:t>
                      </a:r>
                      <a:r>
                        <a:rPr lang="zh-CN" altLang="en-US" sz="1200" dirty="0" smtClean="0"/>
                        <a:t>，和上周持平；日均铁水产量</a:t>
                      </a:r>
                      <a:r>
                        <a:rPr lang="en-US" altLang="zh-CN" sz="1200" dirty="0" smtClean="0"/>
                        <a:t>241.87</a:t>
                      </a:r>
                      <a:r>
                        <a:rPr lang="zh-CN" altLang="en-US" sz="1200" dirty="0" smtClean="0"/>
                        <a:t>万吨，环比增加</a:t>
                      </a:r>
                      <a:r>
                        <a:rPr lang="en-US" altLang="zh-CN" sz="1200" dirty="0" smtClean="0"/>
                        <a:t>0.74</a:t>
                      </a:r>
                      <a:r>
                        <a:rPr lang="zh-CN" altLang="en-US" sz="1200" dirty="0" smtClean="0"/>
                        <a:t>万吨，同比增</a:t>
                      </a:r>
                      <a:r>
                        <a:rPr lang="en-US" altLang="zh-CN" sz="1200" dirty="0" smtClean="0"/>
                        <a:t>2.46</a:t>
                      </a:r>
                      <a:r>
                        <a:rPr lang="zh-CN" altLang="en-US" sz="1200" dirty="0" smtClean="0"/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12532.9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万吨，较上降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424.88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301.13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万吨。本周澳、巴发货量维持在较低水平，从船期推算至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月到港可以维持上升趋势，港口供应较为宽松，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月后供应将会收紧。需求端，本周铁水、粗钢产能维持上升态势，但钢价回调，高品矿热度回落，若成材延续回调趋势，铁矿石的高价位支撑力度将会大大减小，预计转入高位震荡阶段，关注各地环保限产情况。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77.31%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2.76%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36.91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1.32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425.61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10.19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本周第七轮提涨开始，提涨速度加快。山西环保力度减弱后，焦化厂产能恢复速度较快，供给紧张程度有所趋缓。目前焦企、港口去库意向高，去库速度有所加快，钢厂需求持续维持在较为旺盛的水平，供需呈现高位平衡。但需求受政策调整影响较大，短期市场可能受恐高情绪主导，调整为主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：产量下滑，表需回升至节前水平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00294"/>
            <a:ext cx="9144000" cy="37429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：产量稳步上升，消费量达到高点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2201"/>
            <a:ext cx="9144000" cy="34590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：总体发货小幅回升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4" y="787308"/>
            <a:ext cx="8973011" cy="35688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：港库加速下滑，到港量稳定上升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6215"/>
            <a:ext cx="9144000" cy="37510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：开工回升较快，库存全面下滑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4742"/>
            <a:ext cx="9144000" cy="34340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：焦化厂有补库需求，总库下滑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94625"/>
            <a:ext cx="9144000" cy="33542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：南北价差逆转，冷热轧迅速回升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29474"/>
            <a:ext cx="9144000" cy="22845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螺纹现货利润：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长流程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利润稳定，短流程利润快速上升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54028"/>
            <a:ext cx="9144000" cy="2235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月差：月差大幅上升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059" y="625375"/>
            <a:ext cx="7429882" cy="38927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基差：基差率上升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986" y="615849"/>
            <a:ext cx="7360028" cy="39118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       本</a:t>
            </a:r>
            <a:r>
              <a:rPr lang="zh-CN" altLang="en-US" dirty="0">
                <a:solidFill>
                  <a:srgbClr val="FF000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8386</TotalTime>
  <Words>972</Words>
  <Application>Microsoft Office PowerPoint</Application>
  <PresentationFormat>全屏显示(16:9)</PresentationFormat>
  <Paragraphs>108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513</cp:revision>
  <dcterms:created xsi:type="dcterms:W3CDTF">2017-05-02T06:39:00Z</dcterms:created>
  <dcterms:modified xsi:type="dcterms:W3CDTF">2021-05-14T08:36:42Z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