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heme/theme3.xml" ContentType="application/vnd.openxmlformats-officedocument.theme+xml"/>
  <Override PartName="/ppt/tags/tag99.xml" ContentType="application/vnd.openxmlformats-officedocument.presentationml.tags+xml"/>
  <Override PartName="/ppt/notesSlides/notesSlide1.xml" ContentType="application/vnd.openxmlformats-officedocument.presentationml.notesSlide+xml"/>
  <Override PartName="/ppt/tags/tag100.xml" ContentType="application/vnd.openxmlformats-officedocument.presentationml.tags+xml"/>
  <Override PartName="/ppt/notesSlides/notesSlide2.xml" ContentType="application/vnd.openxmlformats-officedocument.presentationml.notesSlide+xml"/>
  <Override PartName="/ppt/tags/tag101.xml" ContentType="application/vnd.openxmlformats-officedocument.presentationml.tags+xml"/>
  <Override PartName="/ppt/notesSlides/notesSlide3.xml" ContentType="application/vnd.openxmlformats-officedocument.presentationml.notesSlide+xml"/>
  <Override PartName="/ppt/tags/tag102.xml" ContentType="application/vnd.openxmlformats-officedocument.presentationml.tags+xml"/>
  <Override PartName="/ppt/notesSlides/notesSlide4.xml" ContentType="application/vnd.openxmlformats-officedocument.presentationml.notesSlide+xml"/>
  <Override PartName="/ppt/tags/tag103.xml" ContentType="application/vnd.openxmlformats-officedocument.presentationml.tags+xml"/>
  <Override PartName="/ppt/notesSlides/notesSlide5.xml" ContentType="application/vnd.openxmlformats-officedocument.presentationml.notesSlide+xml"/>
  <Override PartName="/ppt/tags/tag104.xml" ContentType="application/vnd.openxmlformats-officedocument.presentationml.tags+xml"/>
  <Override PartName="/ppt/notesSlides/notesSlide6.xml" ContentType="application/vnd.openxmlformats-officedocument.presentationml.notesSlide+xml"/>
  <Override PartName="/ppt/tags/tag105.xml" ContentType="application/vnd.openxmlformats-officedocument.presentationml.tags+xml"/>
  <Override PartName="/ppt/notesSlides/notesSlide7.xml" ContentType="application/vnd.openxmlformats-officedocument.presentationml.notesSlide+xml"/>
  <Override PartName="/ppt/tags/tag106.xml" ContentType="application/vnd.openxmlformats-officedocument.presentationml.tags+xml"/>
  <Override PartName="/ppt/notesSlides/notesSlide8.xml" ContentType="application/vnd.openxmlformats-officedocument.presentationml.notesSlide+xml"/>
  <Override PartName="/ppt/tags/tag107.xml" ContentType="application/vnd.openxmlformats-officedocument.presentationml.tags+xml"/>
  <Override PartName="/ppt/notesSlides/notesSlide9.xml" ContentType="application/vnd.openxmlformats-officedocument.presentationml.notesSlide+xml"/>
  <Override PartName="/ppt/tags/tag108.xml" ContentType="application/vnd.openxmlformats-officedocument.presentationml.tags+xml"/>
  <Override PartName="/ppt/notesSlides/notesSlide10.xml" ContentType="application/vnd.openxmlformats-officedocument.presentationml.notesSlide+xml"/>
  <Override PartName="/ppt/tags/tag109.xml" ContentType="application/vnd.openxmlformats-officedocument.presentationml.tags+xml"/>
  <Override PartName="/ppt/notesSlides/notesSlide11.xml" ContentType="application/vnd.openxmlformats-officedocument.presentationml.notesSlide+xml"/>
  <Override PartName="/ppt/tags/tag110.xml" ContentType="application/vnd.openxmlformats-officedocument.presentationml.tags+xml"/>
  <Override PartName="/ppt/notesSlides/notesSlide12.xml" ContentType="application/vnd.openxmlformats-officedocument.presentationml.notesSlide+xml"/>
  <Override PartName="/ppt/tags/tag111.xml" ContentType="application/vnd.openxmlformats-officedocument.presentationml.tags+xml"/>
  <Override PartName="/ppt/notesSlides/notesSlide13.xml" ContentType="application/vnd.openxmlformats-officedocument.presentationml.notesSlide+xml"/>
  <Override PartName="/ppt/tags/tag112.xml" ContentType="application/vnd.openxmlformats-officedocument.presentationml.tags+xml"/>
  <Override PartName="/ppt/notesSlides/notesSlide14.xml" ContentType="application/vnd.openxmlformats-officedocument.presentationml.notesSlide+xml"/>
  <Override PartName="/ppt/tags/tag113.xml" ContentType="application/vnd.openxmlformats-officedocument.presentationml.tags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52" r:id="rId2"/>
  </p:sldMasterIdLst>
  <p:notesMasterIdLst>
    <p:notesMasterId r:id="rId18"/>
  </p:notesMasterIdLst>
  <p:sldIdLst>
    <p:sldId id="541" r:id="rId3"/>
    <p:sldId id="612" r:id="rId4"/>
    <p:sldId id="619" r:id="rId5"/>
    <p:sldId id="622" r:id="rId6"/>
    <p:sldId id="623" r:id="rId7"/>
    <p:sldId id="616" r:id="rId8"/>
    <p:sldId id="615" r:id="rId9"/>
    <p:sldId id="614" r:id="rId10"/>
    <p:sldId id="613" r:id="rId11"/>
    <p:sldId id="626" r:id="rId12"/>
    <p:sldId id="627" r:id="rId13"/>
    <p:sldId id="624" r:id="rId14"/>
    <p:sldId id="625" r:id="rId15"/>
    <p:sldId id="628" r:id="rId16"/>
    <p:sldId id="552" r:id="rId17"/>
  </p:sldIdLst>
  <p:sldSz cx="9144000" cy="5143500" type="screen16x9"/>
  <p:notesSz cx="6858000" cy="9144000"/>
  <p:custDataLst>
    <p:tags r:id="rId19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63">
          <p15:clr>
            <a:srgbClr val="A4A3A4"/>
          </p15:clr>
        </p15:guide>
        <p15:guide id="2" pos="286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4950"/>
    <a:srgbClr val="7F7F7F"/>
    <a:srgbClr val="5B6474"/>
    <a:srgbClr val="BD0F24"/>
    <a:srgbClr val="DAB866"/>
    <a:srgbClr val="323D51"/>
    <a:srgbClr val="E60012"/>
    <a:srgbClr val="394355"/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99" autoAdjust="0"/>
    <p:restoredTop sz="81115" autoAdjust="0"/>
  </p:normalViewPr>
  <p:slideViewPr>
    <p:cSldViewPr snapToGrid="0" showGuides="1">
      <p:cViewPr varScale="1">
        <p:scale>
          <a:sx n="90" d="100"/>
          <a:sy n="90" d="100"/>
        </p:scale>
        <p:origin x="576" y="56"/>
      </p:cViewPr>
      <p:guideLst>
        <p:guide orient="horz" pos="1563"/>
        <p:guide pos="286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tags" Target="tags/tag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4A3340-C542-46E3-BB6B-1E3F28D53E89}" type="datetimeFigureOut">
              <a:rPr lang="zh-CN" altLang="en-US" smtClean="0"/>
              <a:pPr/>
              <a:t>2021/6/4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EAA4AF-B0AE-42C7-9AD8-C74E868F580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1345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96333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1181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7392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8573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36437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93423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8360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99972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58927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98526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40231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86618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39549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9291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12" Type="http://schemas.openxmlformats.org/officeDocument/2006/relationships/image" Target="../media/image1.jpe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12.xml"/><Relationship Id="rId10" Type="http://schemas.openxmlformats.org/officeDocument/2006/relationships/tags" Target="../tags/tag17.xml"/><Relationship Id="rId4" Type="http://schemas.openxmlformats.org/officeDocument/2006/relationships/tags" Target="../tags/tag11.xml"/><Relationship Id="rId9" Type="http://schemas.openxmlformats.org/officeDocument/2006/relationships/tags" Target="../tags/tag1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tags" Target="../tags/tag31.xml"/><Relationship Id="rId13" Type="http://schemas.openxmlformats.org/officeDocument/2006/relationships/tags" Target="../tags/tag36.xml"/><Relationship Id="rId18" Type="http://schemas.openxmlformats.org/officeDocument/2006/relationships/tags" Target="../tags/tag41.xml"/><Relationship Id="rId26" Type="http://schemas.openxmlformats.org/officeDocument/2006/relationships/tags" Target="../tags/tag49.xml"/><Relationship Id="rId3" Type="http://schemas.openxmlformats.org/officeDocument/2006/relationships/tags" Target="../tags/tag26.xml"/><Relationship Id="rId21" Type="http://schemas.openxmlformats.org/officeDocument/2006/relationships/tags" Target="../tags/tag44.xml"/><Relationship Id="rId7" Type="http://schemas.openxmlformats.org/officeDocument/2006/relationships/tags" Target="../tags/tag30.xml"/><Relationship Id="rId12" Type="http://schemas.openxmlformats.org/officeDocument/2006/relationships/tags" Target="../tags/tag35.xml"/><Relationship Id="rId17" Type="http://schemas.openxmlformats.org/officeDocument/2006/relationships/tags" Target="../tags/tag40.xml"/><Relationship Id="rId25" Type="http://schemas.openxmlformats.org/officeDocument/2006/relationships/tags" Target="../tags/tag48.xml"/><Relationship Id="rId2" Type="http://schemas.openxmlformats.org/officeDocument/2006/relationships/tags" Target="../tags/tag25.xml"/><Relationship Id="rId16" Type="http://schemas.openxmlformats.org/officeDocument/2006/relationships/tags" Target="../tags/tag39.xml"/><Relationship Id="rId20" Type="http://schemas.openxmlformats.org/officeDocument/2006/relationships/tags" Target="../tags/tag43.xml"/><Relationship Id="rId1" Type="http://schemas.openxmlformats.org/officeDocument/2006/relationships/tags" Target="../tags/tag24.xml"/><Relationship Id="rId6" Type="http://schemas.openxmlformats.org/officeDocument/2006/relationships/tags" Target="../tags/tag29.xml"/><Relationship Id="rId11" Type="http://schemas.openxmlformats.org/officeDocument/2006/relationships/tags" Target="../tags/tag34.xml"/><Relationship Id="rId24" Type="http://schemas.openxmlformats.org/officeDocument/2006/relationships/tags" Target="../tags/tag47.xml"/><Relationship Id="rId5" Type="http://schemas.openxmlformats.org/officeDocument/2006/relationships/tags" Target="../tags/tag28.xml"/><Relationship Id="rId15" Type="http://schemas.openxmlformats.org/officeDocument/2006/relationships/tags" Target="../tags/tag38.xml"/><Relationship Id="rId23" Type="http://schemas.openxmlformats.org/officeDocument/2006/relationships/tags" Target="../tags/tag46.xml"/><Relationship Id="rId28" Type="http://schemas.openxmlformats.org/officeDocument/2006/relationships/image" Target="../media/image2.png"/><Relationship Id="rId10" Type="http://schemas.openxmlformats.org/officeDocument/2006/relationships/tags" Target="../tags/tag33.xml"/><Relationship Id="rId19" Type="http://schemas.openxmlformats.org/officeDocument/2006/relationships/tags" Target="../tags/tag42.xml"/><Relationship Id="rId4" Type="http://schemas.openxmlformats.org/officeDocument/2006/relationships/tags" Target="../tags/tag27.xml"/><Relationship Id="rId9" Type="http://schemas.openxmlformats.org/officeDocument/2006/relationships/tags" Target="../tags/tag32.xml"/><Relationship Id="rId14" Type="http://schemas.openxmlformats.org/officeDocument/2006/relationships/tags" Target="../tags/tag37.xml"/><Relationship Id="rId22" Type="http://schemas.openxmlformats.org/officeDocument/2006/relationships/tags" Target="../tags/tag45.xml"/><Relationship Id="rId27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52.xml"/><Relationship Id="rId7" Type="http://schemas.openxmlformats.org/officeDocument/2006/relationships/tags" Target="../tags/tag56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64.xml"/><Relationship Id="rId3" Type="http://schemas.openxmlformats.org/officeDocument/2006/relationships/tags" Target="../tags/tag59.xml"/><Relationship Id="rId7" Type="http://schemas.openxmlformats.org/officeDocument/2006/relationships/tags" Target="../tags/tag63.xm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60.xml"/><Relationship Id="rId9" Type="http://schemas.openxmlformats.org/officeDocument/2006/relationships/tags" Target="../tags/tag65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69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4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75.xml"/><Relationship Id="rId7" Type="http://schemas.openxmlformats.org/officeDocument/2006/relationships/tags" Target="../tags/tag79.xml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tags" Target="../tags/tag78.xml"/><Relationship Id="rId5" Type="http://schemas.openxmlformats.org/officeDocument/2006/relationships/tags" Target="../tags/tag77.xml"/><Relationship Id="rId4" Type="http://schemas.openxmlformats.org/officeDocument/2006/relationships/tags" Target="../tags/tag76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84.xml"/><Relationship Id="rId4" Type="http://schemas.openxmlformats.org/officeDocument/2006/relationships/tags" Target="../tags/tag8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88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96.xml"/><Relationship Id="rId3" Type="http://schemas.openxmlformats.org/officeDocument/2006/relationships/tags" Target="../tags/tag91.xml"/><Relationship Id="rId7" Type="http://schemas.openxmlformats.org/officeDocument/2006/relationships/tags" Target="../tags/tag95.xml"/><Relationship Id="rId12" Type="http://schemas.openxmlformats.org/officeDocument/2006/relationships/image" Target="../media/image3.jpeg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tags" Target="../tags/tag94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93.xml"/><Relationship Id="rId10" Type="http://schemas.openxmlformats.org/officeDocument/2006/relationships/tags" Target="../tags/tag98.xml"/><Relationship Id="rId4" Type="http://schemas.openxmlformats.org/officeDocument/2006/relationships/tags" Target="../tags/tag92.xml"/><Relationship Id="rId9" Type="http://schemas.openxmlformats.org/officeDocument/2006/relationships/tags" Target="../tags/tag97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2" cstate="email"/>
          <a:srcRect b="-18163"/>
          <a:stretch>
            <a:fillRect/>
          </a:stretch>
        </p:blipFill>
        <p:spPr>
          <a:xfrm>
            <a:off x="0" y="0"/>
            <a:ext cx="9144000" cy="5132087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等腰三角形 8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1" name="直角三角形 10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744082" y="95675"/>
            <a:ext cx="2057400" cy="273844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144382" y="95675"/>
            <a:ext cx="3086100" cy="273844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573382" y="95675"/>
            <a:ext cx="2057400" cy="273844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9"/>
            </p:custDataLst>
          </p:nvPr>
        </p:nvSpPr>
        <p:spPr>
          <a:xfrm>
            <a:off x="4171950" y="3779043"/>
            <a:ext cx="4914900" cy="790186"/>
          </a:xfrm>
          <a:noFill/>
        </p:spPr>
        <p:txBody>
          <a:bodyPr anchor="b">
            <a:normAutofit/>
          </a:bodyPr>
          <a:lstStyle>
            <a:lvl1pPr algn="r"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0"/>
            </p:custDataLst>
          </p:nvPr>
        </p:nvSpPr>
        <p:spPr>
          <a:xfrm>
            <a:off x="4171950" y="4623278"/>
            <a:ext cx="4914900" cy="378000"/>
          </a:xfrm>
          <a:noFill/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单击此处编辑副标题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dpi="0" rotWithShape="1">
          <a:blip r:embed="rId2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1676" y="143"/>
            <a:ext cx="9144000" cy="514350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8" name="任意多边形 3"/>
          <p:cNvSpPr/>
          <p:nvPr>
            <p:custDataLst>
              <p:tags r:id="rId2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9" name="任意多边形 5"/>
          <p:cNvSpPr/>
          <p:nvPr>
            <p:custDataLst>
              <p:tags r:id="rId3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0" name="任意多边形 15"/>
          <p:cNvSpPr/>
          <p:nvPr>
            <p:custDataLst>
              <p:tags r:id="rId4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1" name="任意多边形 11"/>
          <p:cNvSpPr/>
          <p:nvPr>
            <p:custDataLst>
              <p:tags r:id="rId5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2" name="任意多边形 13"/>
          <p:cNvSpPr/>
          <p:nvPr>
            <p:custDataLst>
              <p:tags r:id="rId6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3" name="任意多边形 17"/>
          <p:cNvSpPr/>
          <p:nvPr>
            <p:custDataLst>
              <p:tags r:id="rId7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4" name="任意多边形 20"/>
          <p:cNvSpPr/>
          <p:nvPr>
            <p:custDataLst>
              <p:tags r:id="rId8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5" name="任意多边形 21"/>
          <p:cNvSpPr/>
          <p:nvPr>
            <p:custDataLst>
              <p:tags r:id="rId9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6" name="任意多边形 22"/>
          <p:cNvSpPr/>
          <p:nvPr>
            <p:custDataLst>
              <p:tags r:id="rId10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7" name="任意多边形 23"/>
          <p:cNvSpPr/>
          <p:nvPr>
            <p:custDataLst>
              <p:tags r:id="rId11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8" name="任意多边形 24"/>
          <p:cNvSpPr/>
          <p:nvPr>
            <p:custDataLst>
              <p:tags r:id="rId12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9" name="任意多边形 25"/>
          <p:cNvSpPr/>
          <p:nvPr>
            <p:custDataLst>
              <p:tags r:id="rId13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cxnSp>
        <p:nvCxnSpPr>
          <p:cNvPr id="20" name="直接连接符 19"/>
          <p:cNvCxnSpPr/>
          <p:nvPr>
            <p:custDataLst>
              <p:tags r:id="rId14"/>
            </p:custDataLst>
          </p:nvPr>
        </p:nvCxnSpPr>
        <p:spPr>
          <a:xfrm flipV="1">
            <a:off x="814388" y="3612696"/>
            <a:ext cx="1720623" cy="887866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>
            <p:custDataLst>
              <p:tags r:id="rId15"/>
            </p:custDataLst>
          </p:nvPr>
        </p:nvCxnSpPr>
        <p:spPr>
          <a:xfrm flipH="1">
            <a:off x="2339068" y="2877911"/>
            <a:ext cx="1861457" cy="1328738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16"/>
            </p:custDataLst>
          </p:nvPr>
        </p:nvCxnSpPr>
        <p:spPr>
          <a:xfrm flipH="1">
            <a:off x="3931103" y="2781300"/>
            <a:ext cx="569459" cy="1076325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>
            <p:custDataLst>
              <p:tags r:id="rId17"/>
            </p:custDataLst>
          </p:nvPr>
        </p:nvCxnSpPr>
        <p:spPr>
          <a:xfrm flipH="1">
            <a:off x="4310743" y="3539218"/>
            <a:ext cx="232682" cy="1604282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>
            <p:custDataLst>
              <p:tags r:id="rId18"/>
            </p:custDataLst>
          </p:nvPr>
        </p:nvCxnSpPr>
        <p:spPr>
          <a:xfrm>
            <a:off x="6104845" y="3355522"/>
            <a:ext cx="2945266" cy="1408339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任意多边形 37"/>
          <p:cNvSpPr/>
          <p:nvPr>
            <p:custDataLst>
              <p:tags r:id="rId19"/>
            </p:custDataLst>
          </p:nvPr>
        </p:nvSpPr>
        <p:spPr>
          <a:xfrm>
            <a:off x="5401355" y="3205909"/>
            <a:ext cx="3183539" cy="1925198"/>
          </a:xfrm>
          <a:custGeom>
            <a:avLst/>
            <a:gdLst>
              <a:gd name="connsiteX0" fmla="*/ 242371 w 4263527"/>
              <a:gd name="connsiteY0" fmla="*/ 44067 h 2566930"/>
              <a:gd name="connsiteX1" fmla="*/ 4263527 w 4263527"/>
              <a:gd name="connsiteY1" fmla="*/ 2544896 h 2566930"/>
              <a:gd name="connsiteX2" fmla="*/ 2566930 w 4263527"/>
              <a:gd name="connsiteY2" fmla="*/ 2566930 h 2566930"/>
              <a:gd name="connsiteX3" fmla="*/ 0 w 4263527"/>
              <a:gd name="connsiteY3" fmla="*/ 0 h 2566930"/>
              <a:gd name="connsiteX4" fmla="*/ 242371 w 4263527"/>
              <a:gd name="connsiteY4" fmla="*/ 44067 h 2566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63527" h="2566930">
                <a:moveTo>
                  <a:pt x="242371" y="44067"/>
                </a:moveTo>
                <a:lnTo>
                  <a:pt x="4263527" y="2544896"/>
                </a:lnTo>
                <a:lnTo>
                  <a:pt x="2566930" y="2566930"/>
                </a:lnTo>
                <a:lnTo>
                  <a:pt x="0" y="0"/>
                </a:lnTo>
                <a:lnTo>
                  <a:pt x="242371" y="440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6" name="等腰三角形 25"/>
          <p:cNvSpPr/>
          <p:nvPr>
            <p:custDataLst>
              <p:tags r:id="rId20"/>
            </p:custDataLst>
          </p:nvPr>
        </p:nvSpPr>
        <p:spPr>
          <a:xfrm flipV="1">
            <a:off x="2511373" y="1367543"/>
            <a:ext cx="3378305" cy="1311852"/>
          </a:xfrm>
          <a:prstGeom prst="triangle">
            <a:avLst/>
          </a:pr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7" name="等腰三角形 26"/>
          <p:cNvSpPr/>
          <p:nvPr>
            <p:custDataLst>
              <p:tags r:id="rId21"/>
            </p:custDataLst>
          </p:nvPr>
        </p:nvSpPr>
        <p:spPr>
          <a:xfrm flipV="1">
            <a:off x="3431858" y="-8286"/>
            <a:ext cx="2289456" cy="889034"/>
          </a:xfrm>
          <a:prstGeom prst="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2"/>
            </p:custDataLst>
          </p:nvPr>
        </p:nvSpPr>
        <p:spPr>
          <a:xfrm>
            <a:off x="1357313" y="1305711"/>
            <a:ext cx="6429375" cy="770546"/>
          </a:xfrm>
        </p:spPr>
        <p:txBody>
          <a:bodyPr anchor="b">
            <a:normAutofit/>
          </a:bodyPr>
          <a:lstStyle>
            <a:lvl1pPr algn="ctr">
              <a:defRPr sz="405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3"/>
            </p:custDataLst>
          </p:nvPr>
        </p:nvSpPr>
        <p:spPr>
          <a:xfrm>
            <a:off x="1357313" y="2156819"/>
            <a:ext cx="6429375" cy="59559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29841" y="1308721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9841" y="1961707"/>
            <a:ext cx="3868340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4629150" y="1308721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29150" y="1961707"/>
            <a:ext cx="3887391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0" y="342900"/>
            <a:ext cx="3123900" cy="1200150"/>
          </a:xfrm>
        </p:spPr>
        <p:txBody>
          <a:bodyPr anchor="t" anchorCtr="0">
            <a:normAutofit/>
          </a:bodyPr>
          <a:lstStyle>
            <a:lvl1pPr>
              <a:defRPr sz="27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  <p:custDataLst>
              <p:tags r:id="rId2"/>
            </p:custDataLst>
          </p:nvPr>
        </p:nvSpPr>
        <p:spPr>
          <a:xfrm>
            <a:off x="3888000" y="342900"/>
            <a:ext cx="4627800" cy="40527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9840" y="1543050"/>
            <a:ext cx="3123900" cy="2858691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pPr/>
              <a:t>2021/6/4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452870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7368363" y="273844"/>
            <a:ext cx="1146987" cy="4358879"/>
          </a:xfrm>
        </p:spPr>
        <p:txBody>
          <a:bodyPr vert="eaVert">
            <a:normAutofit/>
          </a:bodyPr>
          <a:lstStyle>
            <a:lvl1pPr>
              <a:defRPr sz="27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28650" y="273844"/>
            <a:ext cx="6659969" cy="4358879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28650" y="413657"/>
            <a:ext cx="7886700" cy="416922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23"/>
            <a:ext cx="9144000" cy="5120640"/>
          </a:xfrm>
          <a:prstGeom prst="rect">
            <a:avLst/>
          </a:prstGeom>
        </p:spPr>
      </p:pic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8" name="等腰三角形 7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直角三角形 8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4893468" y="3530600"/>
            <a:ext cx="3864769" cy="938657"/>
          </a:xfrm>
        </p:spPr>
        <p:txBody>
          <a:bodyPr anchor="b">
            <a:normAutofit/>
          </a:bodyPr>
          <a:lstStyle>
            <a:lvl1pPr algn="r">
              <a:defRPr sz="495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4893468" y="4537472"/>
            <a:ext cx="3864769" cy="594615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单击此处编辑文本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9.xml"/><Relationship Id="rId39" Type="http://schemas.openxmlformats.org/officeDocument/2006/relationships/tags" Target="../tags/tag6.xml"/><Relationship Id="rId3" Type="http://schemas.openxmlformats.org/officeDocument/2006/relationships/slideLayout" Target="../slideLayouts/slideLayout6.xml"/><Relationship Id="rId21" Type="http://schemas.openxmlformats.org/officeDocument/2006/relationships/slideLayout" Target="../slideLayouts/slideLayout24.xml"/><Relationship Id="rId34" Type="http://schemas.openxmlformats.org/officeDocument/2006/relationships/theme" Target="../theme/theme2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36.xml"/><Relationship Id="rId38" Type="http://schemas.openxmlformats.org/officeDocument/2006/relationships/tags" Target="../tags/tag5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3.xml"/><Relationship Id="rId29" Type="http://schemas.openxmlformats.org/officeDocument/2006/relationships/slideLayout" Target="../slideLayouts/slideLayout32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24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35.xml"/><Relationship Id="rId37" Type="http://schemas.openxmlformats.org/officeDocument/2006/relationships/tags" Target="../tags/tag4.xml"/><Relationship Id="rId40" Type="http://schemas.openxmlformats.org/officeDocument/2006/relationships/tags" Target="../tags/tag7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31.xml"/><Relationship Id="rId36" Type="http://schemas.openxmlformats.org/officeDocument/2006/relationships/tags" Target="../tags/tag3.xml"/><Relationship Id="rId10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22.xml"/><Relationship Id="rId31" Type="http://schemas.openxmlformats.org/officeDocument/2006/relationships/slideLayout" Target="../slideLayouts/slideLayout34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30.xml"/><Relationship Id="rId30" Type="http://schemas.openxmlformats.org/officeDocument/2006/relationships/slideLayout" Target="../slideLayouts/slideLayout33.xml"/><Relationship Id="rId35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 4"/>
          <p:cNvGrpSpPr/>
          <p:nvPr userDrawn="1"/>
        </p:nvGrpSpPr>
        <p:grpSpPr>
          <a:xfrm>
            <a:off x="0" y="0"/>
            <a:ext cx="2979167" cy="717067"/>
            <a:chOff x="4524703" y="1679824"/>
            <a:chExt cx="2979167" cy="717067"/>
          </a:xfrm>
        </p:grpSpPr>
        <p:sp>
          <p:nvSpPr>
            <p:cNvPr id="8" name="矩形 7"/>
            <p:cNvSpPr/>
            <p:nvPr/>
          </p:nvSpPr>
          <p:spPr>
            <a:xfrm>
              <a:off x="4524703" y="1781503"/>
              <a:ext cx="709449" cy="457200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524703" y="2282535"/>
              <a:ext cx="709449" cy="66862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309038" y="1679824"/>
              <a:ext cx="219483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2800" dirty="0">
                  <a:latin typeface="庞门正道标题体" panose="02010600030101010101" pitchFamily="2" charset="-122"/>
                  <a:ea typeface="庞门正道标题体" panose="02010600030101010101" pitchFamily="2" charset="-122"/>
                  <a:cs typeface="微软雅黑" panose="020B0503020204020204" charset="-122"/>
                </a:rPr>
                <a:t>输入文字标题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309038" y="2096809"/>
              <a:ext cx="833883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dirty="0">
                  <a:solidFill>
                    <a:schemeClr val="bg1">
                      <a:lumMod val="50000"/>
                    </a:schemeClr>
                  </a:solidFill>
                  <a:latin typeface="庞门正道标题体" panose="02010600030101010101" pitchFamily="2" charset="-122"/>
                  <a:ea typeface="庞门正道标题体" panose="02010600030101010101" pitchFamily="2" charset="-122"/>
                </a:rPr>
                <a:t>添加文字</a:t>
              </a: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 spd="slow" advClick="0" advTm="2000">
    <p:fade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35"/>
            </p:custDataLst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6"/>
            </p:custDataLst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37"/>
            </p:custDataLst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pPr/>
              <a:t>2021/6/4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38"/>
            </p:custDataLst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39"/>
            </p:custDataLst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4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73" r:id="rId21"/>
    <p:sldLayoutId id="2147483674" r:id="rId22"/>
    <p:sldLayoutId id="2147483675" r:id="rId23"/>
    <p:sldLayoutId id="2147483676" r:id="rId24"/>
    <p:sldLayoutId id="2147483677" r:id="rId25"/>
    <p:sldLayoutId id="2147483678" r:id="rId26"/>
    <p:sldLayoutId id="2147483679" r:id="rId27"/>
    <p:sldLayoutId id="2147483680" r:id="rId28"/>
    <p:sldLayoutId id="2147483681" r:id="rId29"/>
    <p:sldLayoutId id="2147483682" r:id="rId30"/>
    <p:sldLayoutId id="2147483683" r:id="rId31"/>
    <p:sldLayoutId id="2147483684" r:id="rId32"/>
    <p:sldLayoutId id="2147483685" r:id="rId3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99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0.xml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1.xml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2.xml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3.xml"/><Relationship Id="rId5" Type="http://schemas.openxmlformats.org/officeDocument/2006/relationships/image" Target="../media/image8.png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4.xml"/><Relationship Id="rId5" Type="http://schemas.openxmlformats.org/officeDocument/2006/relationships/image" Target="../media/image9.png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5.xml"/><Relationship Id="rId5" Type="http://schemas.openxmlformats.org/officeDocument/2006/relationships/image" Target="../media/image10.png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6.xml"/><Relationship Id="rId5" Type="http://schemas.openxmlformats.org/officeDocument/2006/relationships/image" Target="../media/image11.png"/><Relationship Id="rId4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7.xml"/><Relationship Id="rId5" Type="http://schemas.openxmlformats.org/officeDocument/2006/relationships/image" Target="../media/image12.png"/><Relationship Id="rId4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8.xml"/><Relationship Id="rId5" Type="http://schemas.openxmlformats.org/officeDocument/2006/relationships/image" Target="../media/image13.png"/><Relationship Id="rId4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9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0.xml"/><Relationship Id="rId5" Type="http://schemas.openxmlformats.org/officeDocument/2006/relationships/image" Target="../media/image16.png"/><Relationship Id="rId4" Type="http://schemas.openxmlformats.org/officeDocument/2006/relationships/image" Target="../media/image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1.xml"/><Relationship Id="rId5" Type="http://schemas.openxmlformats.org/officeDocument/2006/relationships/image" Target="../media/image17.png"/><Relationship Id="rId4" Type="http://schemas.openxmlformats.org/officeDocument/2006/relationships/image" Target="../media/image6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2.xml"/><Relationship Id="rId4" Type="http://schemas.openxmlformats.org/officeDocument/2006/relationships/image" Target="../media/image6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13.xml"/><Relationship Id="rId5" Type="http://schemas.openxmlformats.org/officeDocument/2006/relationships/image" Target="../media/image4.emf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3" name="Picture 2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946768" y="-720128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4246336" y="2551899"/>
            <a:ext cx="445475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000" b="1" i="0" u="none" strike="noStrike" cap="none" normalizeH="0" baseline="0" dirty="0" smtClean="0">
                <a:ln>
                  <a:noFill/>
                </a:ln>
                <a:solidFill>
                  <a:srgbClr val="BD0F24"/>
                </a:solidFill>
                <a:effectLst/>
                <a:latin typeface="+mj-ea"/>
                <a:ea typeface="字酷堂清楷体" pitchFamily="2" charset="-122"/>
                <a:cs typeface="宋体" pitchFamily="2" charset="-122"/>
              </a:rPr>
              <a:t>政策带动市场情绪，行情企稳反弹</a:t>
            </a:r>
            <a:endParaRPr kumimoji="0" lang="zh-CN" sz="2000" b="1" i="0" u="none" strike="noStrike" cap="none" normalizeH="0" baseline="0" dirty="0">
              <a:ln>
                <a:noFill/>
              </a:ln>
              <a:solidFill>
                <a:srgbClr val="BD0F24"/>
              </a:solidFill>
              <a:effectLst/>
              <a:latin typeface="+mj-ea"/>
              <a:ea typeface="+mj-ea"/>
              <a:cs typeface="宋体" pitchFamily="2" charset="-122"/>
            </a:endParaRPr>
          </a:p>
        </p:txBody>
      </p:sp>
      <p:sp>
        <p:nvSpPr>
          <p:cNvPr id="1047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49" name="Rectangle 25"/>
          <p:cNvSpPr>
            <a:spLocks noChangeArrowheads="1"/>
          </p:cNvSpPr>
          <p:nvPr/>
        </p:nvSpPr>
        <p:spPr bwMode="auto">
          <a:xfrm>
            <a:off x="4339101" y="2935288"/>
            <a:ext cx="1519238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50" name="Rectangle 26"/>
          <p:cNvSpPr>
            <a:spLocks noChangeArrowheads="1"/>
          </p:cNvSpPr>
          <p:nvPr/>
        </p:nvSpPr>
        <p:spPr bwMode="auto">
          <a:xfrm>
            <a:off x="5383212" y="2935288"/>
            <a:ext cx="3317875" cy="45719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Rectangle 19"/>
          <p:cNvSpPr>
            <a:spLocks noChangeArrowheads="1"/>
          </p:cNvSpPr>
          <p:nvPr/>
        </p:nvSpPr>
        <p:spPr bwMode="auto">
          <a:xfrm>
            <a:off x="6744231" y="4497169"/>
            <a:ext cx="445475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7F7F7F"/>
                </a:solidFill>
              </a:rPr>
              <a:t>钱龙</a:t>
            </a:r>
            <a:endParaRPr lang="en-US" altLang="zh-CN" sz="1400" dirty="0">
              <a:solidFill>
                <a:srgbClr val="7F7F7F"/>
              </a:solidFill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7F7F7F"/>
                </a:solidFill>
              </a:rPr>
              <a:t>黑色产业</a:t>
            </a:r>
            <a:r>
              <a:rPr lang="zh-CN" altLang="en-US" sz="1400" dirty="0">
                <a:solidFill>
                  <a:srgbClr val="7F7F7F"/>
                </a:solidFill>
              </a:rPr>
              <a:t>链研究员</a:t>
            </a:r>
            <a:endParaRPr lang="en-US" altLang="zh-CN" sz="1400" dirty="0">
              <a:solidFill>
                <a:srgbClr val="7F7F7F"/>
              </a:solidFill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rgbClr val="7F7F7F"/>
                </a:solidFill>
              </a:rPr>
              <a:t>Email</a:t>
            </a:r>
            <a:r>
              <a:rPr lang="zh-CN" altLang="en-US" sz="1400" dirty="0">
                <a:solidFill>
                  <a:srgbClr val="7F7F7F"/>
                </a:solidFill>
              </a:rPr>
              <a:t>：</a:t>
            </a:r>
            <a:r>
              <a:rPr lang="en-US" altLang="zh-CN" sz="1400" dirty="0">
                <a:solidFill>
                  <a:srgbClr val="7F7F7F"/>
                </a:solidFill>
              </a:rPr>
              <a:t>qianl@qh168.com.cn</a:t>
            </a:r>
            <a:endParaRPr lang="zh-CN" sz="1400" dirty="0">
              <a:solidFill>
                <a:srgbClr val="7F7F7F"/>
              </a:solidFill>
            </a:endParaRPr>
          </a:p>
        </p:txBody>
      </p:sp>
      <p:sp>
        <p:nvSpPr>
          <p:cNvPr id="10" name="Rectangle 19"/>
          <p:cNvSpPr>
            <a:spLocks noChangeArrowheads="1"/>
          </p:cNvSpPr>
          <p:nvPr/>
        </p:nvSpPr>
        <p:spPr bwMode="auto">
          <a:xfrm>
            <a:off x="6744230" y="3132230"/>
            <a:ext cx="1471193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dirty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2021</a:t>
            </a:r>
            <a:r>
              <a:rPr lang="zh-CN" altLang="en-US" sz="1600" b="1" dirty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年</a:t>
            </a:r>
            <a:r>
              <a:rPr lang="en-US" altLang="zh-CN" sz="1600" b="1" dirty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6</a:t>
            </a:r>
            <a:r>
              <a:rPr lang="zh-CN" altLang="en-US" sz="1600" b="1" dirty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月</a:t>
            </a:r>
            <a:r>
              <a:rPr lang="en-US" altLang="zh-CN" sz="1600" b="1" dirty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4</a:t>
            </a:r>
            <a:r>
              <a:rPr lang="zh-CN" altLang="en-US" sz="1600" b="1" dirty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日</a:t>
            </a:r>
            <a:endParaRPr lang="zh-CN" sz="1600" b="1" dirty="0">
              <a:solidFill>
                <a:srgbClr val="7F7F7F"/>
              </a:solidFill>
              <a:latin typeface="+mj-ea"/>
              <a:ea typeface="字酷堂清楷体" pitchFamily="2" charset="-122"/>
              <a:cs typeface="宋体" pitchFamily="2" charset="-122"/>
            </a:endParaRPr>
          </a:p>
        </p:txBody>
      </p:sp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6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一周价格观察（周五数据</a:t>
            </a:r>
            <a:r>
              <a:rPr lang="zh-CN" altLang="en-US" sz="16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）</a:t>
            </a:r>
            <a:endParaRPr kumimoji="0" lang="zh-CN" sz="16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10" name="Rectangle 10">
            <a:extLst>
              <a:ext uri="{FF2B5EF4-FFF2-40B4-BE49-F238E27FC236}">
                <a16:creationId xmlns:a16="http://schemas.microsoft.com/office/drawing/2014/main" xmlns="" id="{41A5E9E9-6AC6-4FD5-A27D-2A1E9F3F6D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290" y="2051858"/>
            <a:ext cx="193512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accent4"/>
                </a:solidFill>
                <a:latin typeface="+mn-ea"/>
              </a:rPr>
              <a:t>价格因子分析</a:t>
            </a:r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xmlns="" id="{8EEAACD0-355C-4267-8DCD-27F4728E6F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9226148"/>
              </p:ext>
            </p:extLst>
          </p:nvPr>
        </p:nvGraphicFramePr>
        <p:xfrm>
          <a:off x="425666" y="2538248"/>
          <a:ext cx="8285196" cy="22414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0130">
                  <a:extLst>
                    <a:ext uri="{9D8B030D-6E8A-4147-A177-3AD203B41FA5}">
                      <a16:colId xmlns:a16="http://schemas.microsoft.com/office/drawing/2014/main" xmlns="" val="524358693"/>
                    </a:ext>
                  </a:extLst>
                </a:gridCol>
                <a:gridCol w="2052409">
                  <a:extLst>
                    <a:ext uri="{9D8B030D-6E8A-4147-A177-3AD203B41FA5}">
                      <a16:colId xmlns:a16="http://schemas.microsoft.com/office/drawing/2014/main" xmlns="" val="3457882351"/>
                    </a:ext>
                  </a:extLst>
                </a:gridCol>
                <a:gridCol w="1836877">
                  <a:extLst>
                    <a:ext uri="{9D8B030D-6E8A-4147-A177-3AD203B41FA5}">
                      <a16:colId xmlns:a16="http://schemas.microsoft.com/office/drawing/2014/main" xmlns="" val="100304361"/>
                    </a:ext>
                  </a:extLst>
                </a:gridCol>
                <a:gridCol w="1403096">
                  <a:extLst>
                    <a:ext uri="{9D8B030D-6E8A-4147-A177-3AD203B41FA5}">
                      <a16:colId xmlns:a16="http://schemas.microsoft.com/office/drawing/2014/main" xmlns="" val="1552490520"/>
                    </a:ext>
                  </a:extLst>
                </a:gridCol>
                <a:gridCol w="603085">
                  <a:extLst>
                    <a:ext uri="{9D8B030D-6E8A-4147-A177-3AD203B41FA5}">
                      <a16:colId xmlns:a16="http://schemas.microsoft.com/office/drawing/2014/main" xmlns="" val="2436840038"/>
                    </a:ext>
                  </a:extLst>
                </a:gridCol>
                <a:gridCol w="905571">
                  <a:extLst>
                    <a:ext uri="{9D8B030D-6E8A-4147-A177-3AD203B41FA5}">
                      <a16:colId xmlns:a16="http://schemas.microsoft.com/office/drawing/2014/main" xmlns="" val="2586429031"/>
                    </a:ext>
                  </a:extLst>
                </a:gridCol>
                <a:gridCol w="1054028">
                  <a:extLst>
                    <a:ext uri="{9D8B030D-6E8A-4147-A177-3AD203B41FA5}">
                      <a16:colId xmlns:a16="http://schemas.microsoft.com/office/drawing/2014/main" xmlns="" val="59840918"/>
                    </a:ext>
                  </a:extLst>
                </a:gridCol>
              </a:tblGrid>
              <a:tr h="21588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品种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供应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需求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库存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基差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价格水平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市场情绪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767354896"/>
                  </a:ext>
                </a:extLst>
              </a:tr>
              <a:tr h="431774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螺纹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产量维持同一水平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下降停止，本周反弹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淡季去库良好，去库幅度环比增大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平水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偏低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rowSpan="5">
                  <a:txBody>
                    <a:bodyPr/>
                    <a:lstStyle/>
                    <a:p>
                      <a:pPr algn="l" fontAlgn="ctr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  </a:t>
                      </a:r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螺纹、热卷稳定偏多，炉料中性偏过热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3296333891"/>
                  </a:ext>
                </a:extLst>
              </a:tr>
              <a:tr h="21588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热卷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产量小幅提升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持续下滑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库存增幅提升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贴水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偏低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54616261"/>
                  </a:ext>
                </a:extLst>
              </a:tr>
              <a:tr h="431774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铁矿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发运意外下降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疏港量</a:t>
                      </a:r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小幅提升，高炉开工、贴水产能稳定高位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库存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稳定小幅下降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贴水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适中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4059810"/>
                  </a:ext>
                </a:extLst>
              </a:tr>
              <a:tr h="566506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焦炭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开工稳步</a:t>
                      </a:r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增长，焦化厂积极性高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高炉开工回升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，销售情况好，优质货源紧俏</a:t>
                      </a:r>
                      <a:endParaRPr lang="en-US" altLang="zh-CN" sz="1200" u="none" strike="noStrike" kern="1200" dirty="0" smtClean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钢</a:t>
                      </a:r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厂、焦化厂库存均有增加，总库存低位维持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贴水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适中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97995253"/>
                  </a:ext>
                </a:extLst>
              </a:tr>
              <a:tr h="37961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焦煤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蒙煤通关小幅上升，国产矿保供，供给提升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焦化开工率上升</a:t>
                      </a:r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，仍有</a:t>
                      </a:r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补库需求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焦化厂库存略增，总库小幅下降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升水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适中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27490163"/>
                  </a:ext>
                </a:extLst>
              </a:tr>
            </a:tbl>
          </a:graphicData>
        </a:graphic>
      </p:graphicFrame>
      <p:sp>
        <p:nvSpPr>
          <p:cNvPr id="12" name="Rectangle 10">
            <a:extLst>
              <a:ext uri="{FF2B5EF4-FFF2-40B4-BE49-F238E27FC236}">
                <a16:creationId xmlns:a16="http://schemas.microsoft.com/office/drawing/2014/main" xmlns="" id="{2F80742E-7D29-4689-BD76-CCD46F5067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3147" y="750949"/>
            <a:ext cx="2671633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预计下周市场</a:t>
            </a:r>
            <a:r>
              <a:rPr lang="zh-CN" altLang="en-US" sz="1600" dirty="0">
                <a:solidFill>
                  <a:srgbClr val="0070C0"/>
                </a:solidFill>
                <a:latin typeface="+mn-ea"/>
              </a:rPr>
              <a:t>强弱顺序</a:t>
            </a: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：螺纹、热卷、焦炭、焦煤</a:t>
            </a:r>
            <a:endParaRPr lang="en-US" altLang="zh-CN" sz="1600" dirty="0" smtClean="0">
              <a:solidFill>
                <a:srgbClr val="0070C0"/>
              </a:solidFill>
              <a:latin typeface="+mn-ea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8585028"/>
              </p:ext>
            </p:extLst>
          </p:nvPr>
        </p:nvGraphicFramePr>
        <p:xfrm>
          <a:off x="138112" y="543554"/>
          <a:ext cx="5448299" cy="13633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85401"/>
                <a:gridCol w="1396186"/>
                <a:gridCol w="1332723"/>
                <a:gridCol w="1015408"/>
                <a:gridCol w="1018581"/>
              </a:tblGrid>
              <a:tr h="18097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品种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主力合约收盘（涨跌）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现货价格（涨跌）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基差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月差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</a:tr>
              <a:tr h="22161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螺纹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5159(+11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5080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+20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 marL="6350" marR="6350" marT="6350" marB="0"/>
                </a:tc>
              </a:tr>
              <a:tr h="23622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热卷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5434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-56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5600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+20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 marL="6350" marR="6350" marT="6350" marB="0"/>
                </a:tc>
              </a:tr>
              <a:tr h="22860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铁矿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1168.5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-25.5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1430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+10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321.5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 marL="6350" marR="6350" marT="6350" marB="0"/>
                </a:tc>
              </a:tr>
              <a:tr h="24320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焦炭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2536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-158.5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2700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 marL="6350" marR="6350" marT="6350" marB="0"/>
                </a:tc>
              </a:tr>
              <a:tr h="25273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焦煤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1850(-28.5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1750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-100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16.5</a:t>
                      </a:r>
                    </a:p>
                  </a:txBody>
                  <a:tcPr marL="6350" marR="6350" marT="6350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55523468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逻辑及策略</a:t>
            </a: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9" name="Rectangle 10">
            <a:extLst>
              <a:ext uri="{FF2B5EF4-FFF2-40B4-BE49-F238E27FC236}">
                <a16:creationId xmlns:a16="http://schemas.microsoft.com/office/drawing/2014/main" xmlns="" id="{0E799EB4-8872-42D6-B1D9-0E74BDE702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449" y="689394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2864629"/>
              </p:ext>
            </p:extLst>
          </p:nvPr>
        </p:nvGraphicFramePr>
        <p:xfrm>
          <a:off x="273047" y="765936"/>
          <a:ext cx="8767825" cy="366244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67825"/>
              </a:tblGrid>
              <a:tr h="3036043"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zh-CN" altLang="en-US" sz="1200" u="none" strike="noStrike" dirty="0" smtClean="0">
                          <a:effectLst/>
                        </a:rPr>
                        <a:t>     </a:t>
                      </a:r>
                      <a:r>
                        <a:rPr lang="zh-CN" altLang="en-US" sz="1200" u="none" strike="noStrike" baseline="0" dirty="0" smtClean="0">
                          <a:effectLst/>
                        </a:rPr>
                        <a:t> 本周</a:t>
                      </a:r>
                      <a:r>
                        <a:rPr lang="zh-CN" altLang="en-US" sz="1200" u="none" strike="noStrike" baseline="0" dirty="0" smtClean="0">
                          <a:effectLst/>
                        </a:rPr>
                        <a:t>黑色行情有所分化，螺纹、热卷整周偏强震荡；铁矿、焦炭周五前涨幅较好，但周五有所回落，焦炭周五跌幅较大，行情反复。</a:t>
                      </a:r>
                      <a:endParaRPr lang="en-US" altLang="zh-CN" sz="1200" u="none" strike="noStrike" baseline="0" dirty="0" smtClean="0">
                        <a:effectLst/>
                      </a:endParaRPr>
                    </a:p>
                    <a:p>
                      <a:pPr marL="0" algn="l" defTabSz="685800" rtl="0" eaLnBrk="1" fontAlgn="t" latinLnBrk="0" hangingPunct="1"/>
                      <a:r>
                        <a:rPr lang="zh-CN" altLang="en-US" sz="1200" u="none" strike="noStrike" dirty="0" smtClean="0">
                          <a:effectLst/>
                        </a:rPr>
                        <a:t>      螺纹钢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方面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，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螺纹产量增加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1.28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372.32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23.08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万吨；社库环比减少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13.72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733.97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39.55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万吨；厂库环比减少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22.11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308.4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万吨，同比增加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24.31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万吨。供给稳定略增，需求反弹，总库在淡季的情况下去库较好，第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周下降，降幅扩大。本周螺纹表观消费量环比回升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31.77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408.15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37.53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。政策方面，本周唐山限产放松，实施后预计日均铁水产量减少约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6.67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万吨；江苏钢厂确定一律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20%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限产，江苏、徐州要求全年粗钢产量不超过去年；根据一季度粗钢产能推算，预计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2021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年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7-12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月江苏省同口径下需要压减粗钢产量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800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万吨左右，日均压缩粗钢产量超过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4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，但对各钢厂、各品种的影响目前还有待具体跟进。同时今年新置换的产能没有提出要求，这一定程度上能弥补压缩的粗钢产量，整体影响的总量有限，预计不会有明显供给缺口，总体来看政策面中性偏宽松。供需面在淡季的情况下，需求增加，去库幅度上升，偏利多。盘面上目前在炉料反弹走势强劲的情况下，螺纹钢显得有些滞涨，周五盘面利润有所反弹但依然处于低位，但基差基本收缩到平水，不宜单边看涨，看好盘面利润。</a:t>
                      </a:r>
                      <a:endParaRPr lang="en-US" altLang="zh-CN" sz="1200" u="none" strike="noStrike" dirty="0" smtClean="0">
                        <a:effectLst/>
                      </a:endParaRPr>
                    </a:p>
                    <a:p>
                      <a:pPr marL="0" algn="l" defTabSz="685800" rtl="0" eaLnBrk="1" fontAlgn="t" latinLnBrk="0" hangingPunct="1"/>
                      <a:r>
                        <a:rPr lang="en-US" altLang="zh-CN" sz="1200" u="none" strike="noStrike" dirty="0" smtClean="0">
                          <a:effectLst/>
                        </a:rPr>
                        <a:t>   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铁矿方面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，</a:t>
                      </a:r>
                      <a:r>
                        <a:rPr lang="en-US" altLang="zh-CN" sz="1200" dirty="0" smtClean="0"/>
                        <a:t>247</a:t>
                      </a:r>
                      <a:r>
                        <a:rPr lang="zh-CN" altLang="en-US" sz="1200" dirty="0" smtClean="0"/>
                        <a:t>家钢厂的高炉开工率环比</a:t>
                      </a:r>
                      <a:r>
                        <a:rPr lang="zh-CN" altLang="en-US" sz="1200" dirty="0" smtClean="0"/>
                        <a:t>上周降低</a:t>
                      </a:r>
                      <a:r>
                        <a:rPr lang="en-US" altLang="zh-CN" sz="1200" dirty="0" smtClean="0"/>
                        <a:t>0.13%</a:t>
                      </a:r>
                      <a:r>
                        <a:rPr lang="zh-CN" altLang="en-US" sz="1200" dirty="0" smtClean="0"/>
                        <a:t>至</a:t>
                      </a:r>
                      <a:r>
                        <a:rPr lang="en-US" altLang="zh-CN" sz="1200" dirty="0" smtClean="0"/>
                        <a:t>80.86%</a:t>
                      </a:r>
                      <a:r>
                        <a:rPr lang="zh-CN" altLang="en-US" sz="1200" dirty="0" smtClean="0"/>
                        <a:t>，比去年同期下降</a:t>
                      </a:r>
                      <a:r>
                        <a:rPr lang="en-US" altLang="zh-CN" sz="1200" dirty="0" smtClean="0"/>
                        <a:t>10.16%</a:t>
                      </a:r>
                      <a:r>
                        <a:rPr lang="zh-CN" altLang="en-US" sz="1200" dirty="0" smtClean="0"/>
                        <a:t>；</a:t>
                      </a:r>
                      <a:r>
                        <a:rPr lang="zh-CN" altLang="en-US" sz="1200" dirty="0" smtClean="0"/>
                        <a:t>日均铁水产量</a:t>
                      </a:r>
                      <a:r>
                        <a:rPr lang="en-US" altLang="zh-CN" sz="1200" dirty="0" smtClean="0"/>
                        <a:t>244.59</a:t>
                      </a:r>
                      <a:r>
                        <a:rPr lang="zh-CN" altLang="en-US" sz="1200" dirty="0" smtClean="0"/>
                        <a:t>万吨，环</a:t>
                      </a:r>
                      <a:r>
                        <a:rPr lang="zh-CN" altLang="en-US" sz="1200" dirty="0" smtClean="0"/>
                        <a:t>比增加</a:t>
                      </a:r>
                      <a:r>
                        <a:rPr lang="en-US" altLang="zh-CN" sz="1200" dirty="0" smtClean="0"/>
                        <a:t>1.28</a:t>
                      </a:r>
                      <a:r>
                        <a:rPr lang="zh-CN" altLang="en-US" sz="1200" dirty="0" smtClean="0"/>
                        <a:t>万</a:t>
                      </a:r>
                      <a:r>
                        <a:rPr lang="zh-CN" altLang="en-US" sz="1200" dirty="0" smtClean="0"/>
                        <a:t>吨，</a:t>
                      </a:r>
                      <a:r>
                        <a:rPr lang="zh-CN" altLang="en-US" sz="1200" dirty="0" smtClean="0"/>
                        <a:t>同比降</a:t>
                      </a:r>
                      <a:r>
                        <a:rPr lang="en-US" altLang="zh-CN" sz="1200" dirty="0" smtClean="0"/>
                        <a:t>0.05</a:t>
                      </a:r>
                      <a:r>
                        <a:rPr lang="zh-CN" altLang="en-US" sz="1200" dirty="0" smtClean="0"/>
                        <a:t>万</a:t>
                      </a:r>
                      <a:r>
                        <a:rPr lang="zh-CN" altLang="en-US" sz="1200" dirty="0" smtClean="0"/>
                        <a:t>吨。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全国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45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个港口进口铁矿库存为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12534.7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，环比降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87.46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吨；日均疏港量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294.46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万吨增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4.37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。本周澳矿检修，发运意外降低，到港也有所回落，供应偏紧，加之唐山环保放松，现货、期货价格均有所提振。目前铁矿期货贴水幅度依旧较大，虽然价格水平较高但能支撑住，预计高位震荡为主。</a:t>
                      </a:r>
                      <a:endParaRPr lang="en-US" altLang="zh-CN" sz="1200" u="none" strike="noStrike" dirty="0" smtClean="0">
                        <a:effectLst/>
                      </a:endParaRPr>
                    </a:p>
                    <a:p>
                      <a:pPr marL="0" algn="l" defTabSz="685800" rtl="0" eaLnBrk="1" fontAlgn="t" latinLnBrk="0" hangingPunct="1"/>
                      <a:r>
                        <a:rPr lang="zh-CN" altLang="en-US" sz="1200" u="none" strike="noStrike" dirty="0" smtClean="0">
                          <a:effectLst/>
                        </a:rPr>
                        <a:t> 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焦炭方面，</a:t>
                      </a:r>
                      <a:r>
                        <a:rPr lang="en-US" altLang="zh-CN" sz="1200" u="none" strike="noStrike" dirty="0" err="1" smtClean="0">
                          <a:effectLst/>
                        </a:rPr>
                        <a:t>Mysteel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统计全国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100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家独立焦企样本：产能利用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79.39%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，周环比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增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1.13%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；日均产量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37.91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吨，增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0.54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吨；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110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家钢厂样本焦炭库存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437.4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吨，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增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11.81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。焦化厂生产热情高，产能增长幅度扩大。本周钢厂第一轮调降落地，现货进入降价周期，但目前钢厂开工维持高位，销售情况良好，优质资源紧俏，焦化厂对提降较为抵触。港口贸易商报价未降低，并且有货的商家多为挺价出货，现货价格稳定。盘面周四上涨幅度过快，基差收缩为平水，周五行情回落，目前价格水平相对正常，预计继续维持震荡行情为主。下周继续关注高炉开工与焦炭库存。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仿宋" panose="02010609060101010101" pitchFamily="49" charset="-122"/>
                        <a:ea typeface="仿宋" panose="02010609060101010101" pitchFamily="49" charset="-122"/>
                        <a:cs typeface="+mn-cs"/>
                      </a:endParaRPr>
                    </a:p>
                  </a:txBody>
                  <a:tcPr marL="4847" marR="4847" marT="4847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272382500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螺纹供求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：产量维持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，需求反弹终结三连降，去库幅度维持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714657"/>
            <a:ext cx="9144000" cy="371418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5490927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热卷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：产量略微增长，消费下降，库存开始累积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915400"/>
            <a:ext cx="9144000" cy="331269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276630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铁矿石供求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：澳矿检修，发运量意料外降低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020" y="873037"/>
            <a:ext cx="8953960" cy="339742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805173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0309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：到港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量、库存下滑，疏港小幅上升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727607"/>
            <a:ext cx="9144000" cy="368828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5062204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焦炭供求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：开工稳步增加，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焦化库存小幅增加，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总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库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基本无变动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857250"/>
            <a:ext cx="9144000" cy="3429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2097705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焦煤供求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：港库小幅下降，钢厂去库幅度放缓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869380"/>
            <a:ext cx="9144000" cy="340474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106318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22018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钢材价差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：卷落差强势震荡，冷热轧小幅回落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532129"/>
            <a:ext cx="9144000" cy="207924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43300628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22018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螺纹利润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：钢厂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利润见底，盘面利润开始反弹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057769"/>
            <a:ext cx="9144000" cy="209293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80217" y="2995574"/>
            <a:ext cx="5232669" cy="189239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03331869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月差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：月差基本震荡下降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9027" y="793658"/>
            <a:ext cx="6705945" cy="355618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41896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基差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：炉料基差高位略降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7387" y="609499"/>
            <a:ext cx="7309226" cy="392450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23073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免责声明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39676" y="1855847"/>
            <a:ext cx="8382049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B24950"/>
                </a:solidFill>
              </a:rPr>
              <a:t>       本</a:t>
            </a:r>
            <a:r>
              <a:rPr lang="zh-CN" altLang="en-US" dirty="0">
                <a:solidFill>
                  <a:srgbClr val="B24950"/>
                </a:solidFill>
              </a:rPr>
              <a:t>报告的信息均来源于公开资料，我公司对这些信息的准确性和完整性不作任何保证，也不保证所包含的信息和建议不会发生任何变更。我们已力求报告内容的客观、公正，但文中的观点、结论和建议仅供参考，报告中的信息或意见并不构成所述品种的操作依据，投资者据此做出的任何投资决策与本公司和作者无关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8903727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ctangle 19"/>
          <p:cNvSpPr>
            <a:spLocks noChangeArrowheads="1"/>
          </p:cNvSpPr>
          <p:nvPr/>
        </p:nvSpPr>
        <p:spPr bwMode="auto">
          <a:xfrm>
            <a:off x="4062694" y="2151753"/>
            <a:ext cx="4454751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3600" b="1" i="0" u="none" strike="noStrike" cap="none" normalizeH="0" baseline="0" dirty="0">
                <a:ln>
                  <a:noFill/>
                </a:ln>
                <a:solidFill>
                  <a:srgbClr val="DAB866"/>
                </a:solidFill>
                <a:effectLst/>
                <a:latin typeface="字酷堂清楷体" pitchFamily="2" charset="-122"/>
                <a:ea typeface="字酷堂清楷体" pitchFamily="2" charset="-122"/>
                <a:cs typeface="宋体" pitchFamily="2" charset="-122"/>
              </a:rPr>
              <a:t>谢谢大家的观看</a:t>
            </a:r>
            <a:endParaRPr kumimoji="0" lang="zh-CN" sz="3600" b="1" i="0" u="none" strike="noStrike" cap="none" normalizeH="0" baseline="0" dirty="0">
              <a:ln>
                <a:noFill/>
              </a:ln>
              <a:solidFill>
                <a:srgbClr val="DAB866"/>
              </a:solidFill>
              <a:effectLst/>
              <a:latin typeface="字酷堂清楷体" pitchFamily="2" charset="-122"/>
              <a:ea typeface="字酷堂清楷体" pitchFamily="2" charset="-122"/>
              <a:cs typeface="宋体" pitchFamily="2" charset="-122"/>
            </a:endParaRPr>
          </a:p>
        </p:txBody>
      </p:sp>
      <p:sp>
        <p:nvSpPr>
          <p:cNvPr id="15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Rectangle 26"/>
          <p:cNvSpPr>
            <a:spLocks noChangeArrowheads="1"/>
          </p:cNvSpPr>
          <p:nvPr/>
        </p:nvSpPr>
        <p:spPr bwMode="auto">
          <a:xfrm>
            <a:off x="5383213" y="2935288"/>
            <a:ext cx="3103563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6004290" y="3131617"/>
            <a:ext cx="262182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>
                <a:solidFill>
                  <a:srgbClr val="DAB866"/>
                </a:solidFill>
                <a:latin typeface="+mj-ea"/>
                <a:ea typeface="+mj-ea"/>
              </a:rPr>
              <a:t>Thanks </a:t>
            </a:r>
            <a:r>
              <a:rPr lang="en-US" altLang="zh-CN" dirty="0">
                <a:solidFill>
                  <a:srgbClr val="DAB866"/>
                </a:solidFill>
                <a:latin typeface="+mj-ea"/>
                <a:ea typeface="+mj-ea"/>
              </a:rPr>
              <a:t>for watching.</a:t>
            </a:r>
            <a:endParaRPr lang="zh-CN" altLang="en-US" dirty="0">
              <a:solidFill>
                <a:srgbClr val="DAB866"/>
              </a:solidFill>
              <a:latin typeface="+mj-ea"/>
              <a:ea typeface="+mj-ea"/>
            </a:endParaRPr>
          </a:p>
        </p:txBody>
      </p:sp>
      <p:sp>
        <p:nvSpPr>
          <p:cNvPr id="16" name="Rectangle 25"/>
          <p:cNvSpPr>
            <a:spLocks noChangeArrowheads="1"/>
          </p:cNvSpPr>
          <p:nvPr/>
        </p:nvSpPr>
        <p:spPr bwMode="auto">
          <a:xfrm>
            <a:off x="5188761" y="2935288"/>
            <a:ext cx="1519238" cy="39687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9" name="Picture 2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946768" y="-720128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41"/>
  <p:tag name="KSO_WM_DOC_GUID" val="{7a1a8f17-5f6a-4cf3-b137-35de2aef6f57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COMBINE_RELATE_SLIDE_ID" val="background20180947_1"/>
  <p:tag name="KSO_WM_TEMPLATE_CATEGORY" val="custom"/>
  <p:tag name="KSO_WM_TEMPLATE_INDEX" val="20184557"/>
  <p:tag name="KSO_WM_TEMPLATE_SUBCATEGORY" val="0"/>
  <p:tag name="KSO_WM_TEMPLATE_THUMBS_INDEX" val="1、7、11、14、18、19、2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heme/theme1.xml><?xml version="1.0" encoding="utf-8"?>
<a:theme xmlns:a="http://schemas.openxmlformats.org/drawingml/2006/main" name="2_Office 主题​​">
  <a:themeElements>
    <a:clrScheme name="自定义 97">
      <a:dk1>
        <a:srgbClr val="080808"/>
      </a:dk1>
      <a:lt1>
        <a:srgbClr val="FFFFFF"/>
      </a:lt1>
      <a:dk2>
        <a:srgbClr val="080808"/>
      </a:dk2>
      <a:lt2>
        <a:srgbClr val="FFFFFF"/>
      </a:lt2>
      <a:accent1>
        <a:srgbClr val="087AB4"/>
      </a:accent1>
      <a:accent2>
        <a:srgbClr val="454545"/>
      </a:accent2>
      <a:accent3>
        <a:srgbClr val="087AB4"/>
      </a:accent3>
      <a:accent4>
        <a:srgbClr val="454545"/>
      </a:accent4>
      <a:accent5>
        <a:srgbClr val="087AB4"/>
      </a:accent5>
      <a:accent6>
        <a:srgbClr val="454545"/>
      </a:accent6>
      <a:hlink>
        <a:srgbClr val="8064A1"/>
      </a:hlink>
      <a:folHlink>
        <a:srgbClr val="9BBB58"/>
      </a:folHlink>
    </a:clrScheme>
    <a:fontScheme name="自定义 1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3A3A3A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103">
      <a:dk1>
        <a:srgbClr val="2B4D8A"/>
      </a:dk1>
      <a:lt1>
        <a:srgbClr val="FFFFFF"/>
      </a:lt1>
      <a:dk2>
        <a:srgbClr val="8FAADC"/>
      </a:dk2>
      <a:lt2>
        <a:srgbClr val="FFFFFF"/>
      </a:lt2>
      <a:accent1>
        <a:srgbClr val="2F5597"/>
      </a:accent1>
      <a:accent2>
        <a:srgbClr val="5B9BD5"/>
      </a:accent2>
      <a:accent3>
        <a:srgbClr val="4472C4"/>
      </a:accent3>
      <a:accent4>
        <a:srgbClr val="000000"/>
      </a:accent4>
      <a:accent5>
        <a:srgbClr val="2F5597"/>
      </a:accent5>
      <a:accent6>
        <a:srgbClr val="FFFFFF"/>
      </a:accent6>
      <a:hlink>
        <a:srgbClr val="0563C1"/>
      </a:hlink>
      <a:folHlink>
        <a:srgbClr val="954F72"/>
      </a:folHlink>
    </a:clrScheme>
    <a:fontScheme name="自定义 7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9215</TotalTime>
  <Words>1169</Words>
  <Application>Microsoft Office PowerPoint</Application>
  <PresentationFormat>全屏显示(16:9)</PresentationFormat>
  <Paragraphs>110</Paragraphs>
  <Slides>15</Slides>
  <Notes>15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15</vt:i4>
      </vt:variant>
    </vt:vector>
  </HeadingPairs>
  <TitlesOfParts>
    <vt:vector size="25" baseType="lpstr">
      <vt:lpstr>等线</vt:lpstr>
      <vt:lpstr>仿宋</vt:lpstr>
      <vt:lpstr>楷体</vt:lpstr>
      <vt:lpstr>庞门正道标题体</vt:lpstr>
      <vt:lpstr>宋体</vt:lpstr>
      <vt:lpstr>微软雅黑</vt:lpstr>
      <vt:lpstr>字酷堂清楷体</vt:lpstr>
      <vt:lpstr>Arial</vt:lpstr>
      <vt:lpstr>2_Office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41</dc:title>
  <dc:creator>Administrator</dc:creator>
  <cp:lastModifiedBy>Windows 用户</cp:lastModifiedBy>
  <cp:revision>561</cp:revision>
  <dcterms:created xsi:type="dcterms:W3CDTF">2017-05-02T06:39:00Z</dcterms:created>
  <dcterms:modified xsi:type="dcterms:W3CDTF">2021-06-04T08:01:50Z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2052-11.1.0.8527</vt:lpwstr>
  </property>
</Properties>
</file>