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9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9" r:id="rId14"/>
    <p:sldId id="624" r:id="rId15"/>
    <p:sldId id="625" r:id="rId16"/>
    <p:sldId id="628" r:id="rId17"/>
    <p:sldId id="55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66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2021/6/25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2021/6/25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4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46336" y="2551899"/>
            <a:ext cx="44547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字酷堂清楷体" pitchFamily="2" charset="-122"/>
                <a:cs typeface="宋体" pitchFamily="2" charset="-122"/>
              </a:rPr>
              <a:t>煤矿事故频发，碳强钢弱走势维持不变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183877"/>
              </p:ext>
            </p:extLst>
          </p:nvPr>
        </p:nvGraphicFramePr>
        <p:xfrm>
          <a:off x="425666" y="2538248"/>
          <a:ext cx="8285196" cy="23970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="" xmlns:a16="http://schemas.microsoft.com/office/drawing/2014/main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市场情绪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稳定略降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稳定略升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库存继续提升，超过去年同期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铁矿偏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空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，两焦做多情绪稍强。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小幅提升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小幅下降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提升幅度较大，明显高于去年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巴西泊位检修，发运下降，到港继续下滑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疏港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量下滑，高炉开工持续降低，下降明显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库小幅反弹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连续</a:t>
                      </a:r>
                      <a:r>
                        <a:rPr lang="en-US" altLang="zh-CN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周</a:t>
                      </a:r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下降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高炉开工下降明显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库存稳定，焦化库存紧张，总库存持续下滑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矿难频发，内矿供应紧张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焦化增产需求有持续增加预期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钢厂去库明显，总库略降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：焦炭、焦煤、铁矿、螺纹、热卷</a:t>
            </a:r>
            <a:endParaRPr lang="en-US" altLang="zh-CN" sz="1600" dirty="0" smtClean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978236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5066(+133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5288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+128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5380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2045(-0.5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-245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78271"/>
              </p:ext>
            </p:extLst>
          </p:nvPr>
        </p:nvGraphicFramePr>
        <p:xfrm>
          <a:off x="273047" y="765936"/>
          <a:ext cx="8767825" cy="3479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在周一大幅下挫后，后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4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个交易日黑色商品以低位震荡调整为主。两焦走势相对较强，均收回周一跌幅。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zh-CN" altLang="en-US" sz="12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螺纹产量回落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377.41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10.26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763.98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3.91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21.66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352.07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31.29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1.95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345.49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22.31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小幅回落，总库存连续第三周增加，螺纹表需环比略有回升但仍处于低位，螺纹需求表现较弱。现货利润本周继续下跌，目前多数钢厂已进入亏损阶段，且下半年可能出现限产政策，因此现货价格下方空间不大。目前盘面利润较高，可能依旧有走弱空间。临近七一，多地限产加码，加之当前钢厂亏损减产有所增加，市场供应依然存在较强收缩预期。关注后续限产政策执行力度，预计近期螺纹钢依旧震荡为主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家钢厂的高炉开工率环比上周降低</a:t>
                      </a:r>
                      <a:r>
                        <a:rPr lang="en-US" altLang="zh-CN" sz="1200" dirty="0" smtClean="0"/>
                        <a:t>0.52%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79.69%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11.33%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242.6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吨，环比</a:t>
                      </a:r>
                      <a:r>
                        <a:rPr lang="zh-CN" altLang="en-US" sz="1200" dirty="0" smtClean="0"/>
                        <a:t>下降</a:t>
                      </a:r>
                      <a:r>
                        <a:rPr lang="en-US" altLang="zh-CN" sz="1200" dirty="0" smtClean="0"/>
                        <a:t>1.34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吨，同比</a:t>
                      </a:r>
                      <a:r>
                        <a:rPr lang="zh-CN" altLang="en-US" sz="1200" dirty="0" smtClean="0"/>
                        <a:t>降</a:t>
                      </a:r>
                      <a:r>
                        <a:rPr lang="en-US" altLang="zh-CN" sz="1200" dirty="0" smtClean="0"/>
                        <a:t>5.81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12175.91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87.16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294.98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5.6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目前来看澳洲铁矿石财年冲量并未实现，发运量并未得到提升；巴西铁矿石发货量被泊位检修计划影响，主流外矿发货量整体持续不及预期。本周河北高炉集中检修，此外钢厂亏损数量增加，主要集中在华北和华东地区。因此铁水产量连续第三周下降，明显低于去年同期水平。下周有三座高炉计划检修，预计产量降延续下降趋势。目前铁矿供需双降，处于淡季弱势水平，判断已进入下跌趋势，短期偏弱震荡为主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/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76.76%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1.22%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36.65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0.58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439.25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3.13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。近期煤矿事故频发，山西、山东等焦煤主产大省都出现了不同程度的煤矿减产、停产。山西尤为明显，不仅民营焦煤矿企业不少直接停产至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月初，甚至某国有优质焦煤大矿都出现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70%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左右的停产现象，目前山西地区已落实停产的煤矿产能就超过了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6400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且复产的时间待定，这直接影响了下游企业的主焦煤采购。预计未来焦化企业将会面临明显的原料缺乏现象，将会因此减产，或转为生产高硫焦或是二级焦、三级焦。盘面来看，近期碳强钢弱的形式依旧将持续，焦炭偏强震荡为主，可以持续看空螺焦比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：产量、消费保持稳定，库存继续上升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1935"/>
            <a:ext cx="9144000" cy="37396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：产量稳步增长，库存明显高于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前期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28506"/>
            <a:ext cx="9144000" cy="32864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：巴西发运泊位检修，外矿发货持续不及预期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5" y="825410"/>
            <a:ext cx="8947610" cy="34926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：到港量继续下滑，港库略微反弹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88074"/>
            <a:ext cx="9144000" cy="37673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：开工持续下滑，库存较紧张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8634"/>
            <a:ext cx="9144000" cy="344623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：钢厂去库幅度较大，港库、焦化厂库存稳定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71374"/>
            <a:ext cx="9144000" cy="34007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：卷落差保持高位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81615"/>
            <a:ext cx="9144000" cy="19802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：钢厂利润普遍亏损，焦炭利润反弹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1728" y="628550"/>
            <a:ext cx="6680543" cy="3886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盘面利润：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利润震荡向下，下方依然有空间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720" y="1015920"/>
            <a:ext cx="8928559" cy="31116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39635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：铁矿、焦炭月差上涨，钢材月差收敛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903" y="780958"/>
            <a:ext cx="6674193" cy="35815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：基差稳定震荡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132" y="606324"/>
            <a:ext cx="7499735" cy="39308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9742</TotalTime>
  <Words>1137</Words>
  <Application>Microsoft Office PowerPoint</Application>
  <PresentationFormat>全屏显示(16:9)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588</cp:revision>
  <dcterms:created xsi:type="dcterms:W3CDTF">2017-05-02T06:39:00Z</dcterms:created>
  <dcterms:modified xsi:type="dcterms:W3CDTF">2021-06-25T08:46:29Z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