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ppt/tags/tag118.xml" ContentType="application/vnd.openxmlformats-officedocument.presentationml.tags+xml"/>
  <Override PartName="/ppt/notesSlides/notesSlide20.xml" ContentType="application/vnd.openxmlformats-officedocument.presentationml.notesSlide+xml"/>
  <Override PartName="/ppt/tags/tag119.xml" ContentType="application/vnd.openxmlformats-officedocument.presentationml.tags+xml"/>
  <Override PartName="/ppt/notesSlides/notesSlide21.xml" ContentType="application/vnd.openxmlformats-officedocument.presentationml.notesSlide+xml"/>
  <Override PartName="/ppt/tags/tag120.xml" ContentType="application/vnd.openxmlformats-officedocument.presentationml.tags+xml"/>
  <Override PartName="/ppt/notesSlides/notesSlide22.xml" ContentType="application/vnd.openxmlformats-officedocument.presentationml.notesSlide+xml"/>
  <Override PartName="/ppt/tags/tag121.xml" ContentType="application/vnd.openxmlformats-officedocument.presentationml.tags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6"/>
  </p:notesMasterIdLst>
  <p:sldIdLst>
    <p:sldId id="541" r:id="rId3"/>
    <p:sldId id="638" r:id="rId4"/>
    <p:sldId id="640" r:id="rId5"/>
    <p:sldId id="642" r:id="rId6"/>
    <p:sldId id="681" r:id="rId7"/>
    <p:sldId id="643" r:id="rId8"/>
    <p:sldId id="645" r:id="rId9"/>
    <p:sldId id="647" r:id="rId10"/>
    <p:sldId id="649" r:id="rId11"/>
    <p:sldId id="651" r:id="rId12"/>
    <p:sldId id="654" r:id="rId13"/>
    <p:sldId id="656" r:id="rId14"/>
    <p:sldId id="658" r:id="rId15"/>
    <p:sldId id="661" r:id="rId16"/>
    <p:sldId id="664" r:id="rId17"/>
    <p:sldId id="667" r:id="rId18"/>
    <p:sldId id="670" r:id="rId19"/>
    <p:sldId id="672" r:id="rId20"/>
    <p:sldId id="675" r:id="rId21"/>
    <p:sldId id="677" r:id="rId22"/>
    <p:sldId id="679" r:id="rId23"/>
    <p:sldId id="608" r:id="rId24"/>
    <p:sldId id="552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B866"/>
    <a:srgbClr val="323D51"/>
    <a:srgbClr val="E60012"/>
    <a:srgbClr val="394355"/>
    <a:srgbClr val="B24950"/>
    <a:srgbClr val="5B6474"/>
    <a:srgbClr val="7F7F7F"/>
    <a:srgbClr val="969696"/>
    <a:srgbClr val="BD0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9" d="100"/>
          <a:sy n="89" d="100"/>
        </p:scale>
        <p:origin x="612" y="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2487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472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120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739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3125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723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354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03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0435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40422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9480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1048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486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0494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1093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9898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2748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2603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4554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49831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6976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2021/6/29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03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6" Type="http://schemas.openxmlformats.org/officeDocument/2006/relationships/image" Target="../media/image19.png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5" Type="http://schemas.openxmlformats.org/officeDocument/2006/relationships/image" Target="../media/image28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9.xml"/><Relationship Id="rId5" Type="http://schemas.openxmlformats.org/officeDocument/2006/relationships/image" Target="../media/image33.png"/><Relationship Id="rId4" Type="http://schemas.openxmlformats.org/officeDocument/2006/relationships/image" Target="../media/image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20.xml"/><Relationship Id="rId4" Type="http://schemas.openxmlformats.org/officeDocument/2006/relationships/image" Target="../media/image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21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97363" y="2127477"/>
            <a:ext cx="44547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E60012"/>
                </a:solidFill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棉花半年度总结</a:t>
            </a:r>
            <a:r>
              <a:rPr lang="en-US" altLang="zh-CN" sz="3200" b="1" dirty="0">
                <a:solidFill>
                  <a:srgbClr val="E60012"/>
                </a:solidFill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202106</a:t>
            </a:r>
            <a:endParaRPr kumimoji="0" lang="zh-CN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advClick="0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429722" y="1933064"/>
            <a:ext cx="254794" cy="198834"/>
          </a:xfrm>
          <a:custGeom>
            <a:avLst/>
            <a:gdLst>
              <a:gd name="T0" fmla="*/ 2147483646 w 102"/>
              <a:gd name="T1" fmla="*/ 2147483646 h 80"/>
              <a:gd name="T2" fmla="*/ 2147483646 w 102"/>
              <a:gd name="T3" fmla="*/ 2147483646 h 80"/>
              <a:gd name="T4" fmla="*/ 2147483646 w 102"/>
              <a:gd name="T5" fmla="*/ 0 h 80"/>
              <a:gd name="T6" fmla="*/ 2147483646 w 102"/>
              <a:gd name="T7" fmla="*/ 0 h 80"/>
              <a:gd name="T8" fmla="*/ 2147483646 w 102"/>
              <a:gd name="T9" fmla="*/ 2147483646 h 80"/>
              <a:gd name="T10" fmla="*/ 2147483646 w 102"/>
              <a:gd name="T11" fmla="*/ 2147483646 h 80"/>
              <a:gd name="T12" fmla="*/ 2147483646 w 102"/>
              <a:gd name="T13" fmla="*/ 0 h 80"/>
              <a:gd name="T14" fmla="*/ 2147483646 w 102"/>
              <a:gd name="T15" fmla="*/ 0 h 80"/>
              <a:gd name="T16" fmla="*/ 2147483646 w 102"/>
              <a:gd name="T17" fmla="*/ 2147483646 h 80"/>
              <a:gd name="T18" fmla="*/ 2147483646 w 102"/>
              <a:gd name="T19" fmla="*/ 2147483646 h 80"/>
              <a:gd name="T20" fmla="*/ 0 w 102"/>
              <a:gd name="T21" fmla="*/ 2147483646 h 80"/>
              <a:gd name="T22" fmla="*/ 0 w 102"/>
              <a:gd name="T23" fmla="*/ 2147483646 h 80"/>
              <a:gd name="T24" fmla="*/ 2147483646 w 102"/>
              <a:gd name="T25" fmla="*/ 2147483646 h 80"/>
              <a:gd name="T26" fmla="*/ 2147483646 w 102"/>
              <a:gd name="T27" fmla="*/ 2147483646 h 80"/>
              <a:gd name="T28" fmla="*/ 2147483646 w 102"/>
              <a:gd name="T29" fmla="*/ 2147483646 h 80"/>
              <a:gd name="T30" fmla="*/ 2147483646 w 102"/>
              <a:gd name="T31" fmla="*/ 2147483646 h 80"/>
              <a:gd name="T32" fmla="*/ 2147483646 w 102"/>
              <a:gd name="T33" fmla="*/ 2147483646 h 80"/>
              <a:gd name="T34" fmla="*/ 2147483646 w 102"/>
              <a:gd name="T35" fmla="*/ 2147483646 h 80"/>
              <a:gd name="T36" fmla="*/ 2147483646 w 102"/>
              <a:gd name="T37" fmla="*/ 2147483646 h 80"/>
              <a:gd name="T38" fmla="*/ 2147483646 w 102"/>
              <a:gd name="T39" fmla="*/ 2147483646 h 80"/>
              <a:gd name="T40" fmla="*/ 2147483646 w 102"/>
              <a:gd name="T41" fmla="*/ 2147483646 h 80"/>
              <a:gd name="T42" fmla="*/ 2147483646 w 102"/>
              <a:gd name="T43" fmla="*/ 2147483646 h 80"/>
              <a:gd name="T44" fmla="*/ 2147483646 w 102"/>
              <a:gd name="T45" fmla="*/ 2147483646 h 80"/>
              <a:gd name="T46" fmla="*/ 2147483646 w 102"/>
              <a:gd name="T47" fmla="*/ 2147483646 h 80"/>
              <a:gd name="T48" fmla="*/ 2147483646 w 102"/>
              <a:gd name="T49" fmla="*/ 2147483646 h 80"/>
              <a:gd name="T50" fmla="*/ 2147483646 w 102"/>
              <a:gd name="T51" fmla="*/ 2147483646 h 80"/>
              <a:gd name="T52" fmla="*/ 2147483646 w 102"/>
              <a:gd name="T53" fmla="*/ 2147483646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2" h="80">
                <a:moveTo>
                  <a:pt x="95" y="7"/>
                </a:moveTo>
                <a:cubicBezTo>
                  <a:pt x="87" y="7"/>
                  <a:pt x="87" y="7"/>
                  <a:pt x="87" y="7"/>
                </a:cubicBezTo>
                <a:cubicBezTo>
                  <a:pt x="87" y="0"/>
                  <a:pt x="87" y="0"/>
                  <a:pt x="8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7"/>
                  <a:pt x="80" y="7"/>
                  <a:pt x="80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4"/>
                  <a:pt x="41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0"/>
                  <a:pt x="15" y="4"/>
                  <a:pt x="15" y="7"/>
                </a:cubicBezTo>
                <a:cubicBezTo>
                  <a:pt x="8" y="7"/>
                  <a:pt x="8" y="7"/>
                  <a:pt x="8" y="7"/>
                </a:cubicBezTo>
                <a:cubicBezTo>
                  <a:pt x="4" y="7"/>
                  <a:pt x="0" y="10"/>
                  <a:pt x="0" y="1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9" y="80"/>
                  <a:pt x="102" y="76"/>
                  <a:pt x="102" y="72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2" y="10"/>
                  <a:pt x="99" y="7"/>
                  <a:pt x="95" y="7"/>
                </a:cubicBezTo>
                <a:close/>
                <a:moveTo>
                  <a:pt x="18" y="32"/>
                </a:moveTo>
                <a:cubicBezTo>
                  <a:pt x="15" y="32"/>
                  <a:pt x="12" y="29"/>
                  <a:pt x="12" y="26"/>
                </a:cubicBezTo>
                <a:cubicBezTo>
                  <a:pt x="12" y="23"/>
                  <a:pt x="15" y="21"/>
                  <a:pt x="18" y="21"/>
                </a:cubicBezTo>
                <a:cubicBezTo>
                  <a:pt x="21" y="21"/>
                  <a:pt x="23" y="23"/>
                  <a:pt x="23" y="26"/>
                </a:cubicBezTo>
                <a:cubicBezTo>
                  <a:pt x="23" y="29"/>
                  <a:pt x="21" y="32"/>
                  <a:pt x="18" y="32"/>
                </a:cubicBezTo>
                <a:close/>
                <a:moveTo>
                  <a:pt x="60" y="72"/>
                </a:moveTo>
                <a:cubicBezTo>
                  <a:pt x="45" y="72"/>
                  <a:pt x="33" y="59"/>
                  <a:pt x="33" y="44"/>
                </a:cubicBezTo>
                <a:cubicBezTo>
                  <a:pt x="33" y="29"/>
                  <a:pt x="45" y="16"/>
                  <a:pt x="60" y="16"/>
                </a:cubicBezTo>
                <a:cubicBezTo>
                  <a:pt x="76" y="16"/>
                  <a:pt x="88" y="29"/>
                  <a:pt x="88" y="44"/>
                </a:cubicBezTo>
                <a:cubicBezTo>
                  <a:pt x="88" y="59"/>
                  <a:pt x="76" y="72"/>
                  <a:pt x="60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60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/>
              <a:t>下半年棉花区间波动，库存消费比主导价格变化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EF8ECBF-FF53-46A7-B4AE-BAFF355AA53E}"/>
              </a:ext>
            </a:extLst>
          </p:cNvPr>
          <p:cNvSpPr/>
          <p:nvPr/>
        </p:nvSpPr>
        <p:spPr>
          <a:xfrm>
            <a:off x="4689872" y="1728787"/>
            <a:ext cx="1450182" cy="28390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  <a:r>
              <a:rPr lang="zh-CN" altLang="en-US" dirty="0"/>
              <a:t>月，</a:t>
            </a:r>
            <a:r>
              <a:rPr lang="en-US" altLang="zh-CN" dirty="0"/>
              <a:t>1</a:t>
            </a:r>
            <a:r>
              <a:rPr lang="zh-CN" altLang="en-US" dirty="0"/>
              <a:t>月现实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4EC32D0-D048-4E41-914E-6892FC06B7C2}"/>
              </a:ext>
            </a:extLst>
          </p:cNvPr>
          <p:cNvSpPr/>
          <p:nvPr/>
        </p:nvSpPr>
        <p:spPr>
          <a:xfrm>
            <a:off x="6147642" y="1728788"/>
            <a:ext cx="1500188" cy="2839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猜测：抛储预期落空，价格依然在区间波动，商业库存同比依然高，但是继续下降。海外消费恢复不及预期，流动性依旧较为宽松。下游没有大规模补库。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5CC7DBD-08D7-4DDD-BFC3-7CDCE295D105}"/>
              </a:ext>
            </a:extLst>
          </p:cNvPr>
          <p:cNvSpPr txBox="1"/>
          <p:nvPr/>
        </p:nvSpPr>
        <p:spPr>
          <a:xfrm>
            <a:off x="485775" y="1003120"/>
            <a:ext cx="116443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现实与预期：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EC6E4F16-3160-4A20-A343-DCE1188DF1BE}"/>
              </a:ext>
            </a:extLst>
          </p:cNvPr>
          <p:cNvSpPr/>
          <p:nvPr/>
        </p:nvSpPr>
        <p:spPr>
          <a:xfrm>
            <a:off x="771524" y="1708549"/>
            <a:ext cx="1745751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流动性拐点出现，种植面积减少，商业库存高，，棉花价格偏高，成品库存低，需求较好。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D5CC6D7-8548-413B-BD31-FF3161DB4CC2}"/>
              </a:ext>
            </a:extLst>
          </p:cNvPr>
          <p:cNvSpPr/>
          <p:nvPr/>
        </p:nvSpPr>
        <p:spPr>
          <a:xfrm>
            <a:off x="2517277" y="1708548"/>
            <a:ext cx="735807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现实</a:t>
            </a:r>
          </a:p>
        </p:txBody>
      </p:sp>
      <p:sp>
        <p:nvSpPr>
          <p:cNvPr id="32" name="箭头: 右 31">
            <a:extLst>
              <a:ext uri="{FF2B5EF4-FFF2-40B4-BE49-F238E27FC236}">
                <a16:creationId xmlns:a16="http://schemas.microsoft.com/office/drawing/2014/main" id="{E8831478-317B-42CB-89DB-174EF542E2F2}"/>
              </a:ext>
            </a:extLst>
          </p:cNvPr>
          <p:cNvSpPr/>
          <p:nvPr/>
        </p:nvSpPr>
        <p:spPr>
          <a:xfrm>
            <a:off x="3260672" y="1778199"/>
            <a:ext cx="1385444" cy="6328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印证？</a:t>
            </a:r>
          </a:p>
        </p:txBody>
      </p:sp>
      <p:sp>
        <p:nvSpPr>
          <p:cNvPr id="33" name="箭头: 下 32">
            <a:extLst>
              <a:ext uri="{FF2B5EF4-FFF2-40B4-BE49-F238E27FC236}">
                <a16:creationId xmlns:a16="http://schemas.microsoft.com/office/drawing/2014/main" id="{9C988749-C480-4174-A8CD-0D58AE733074}"/>
              </a:ext>
            </a:extLst>
          </p:cNvPr>
          <p:cNvSpPr/>
          <p:nvPr/>
        </p:nvSpPr>
        <p:spPr>
          <a:xfrm>
            <a:off x="2414588" y="2633664"/>
            <a:ext cx="535781" cy="7786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预期差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207EEF6F-87C4-4195-852B-ACFE7C78B9E1}"/>
              </a:ext>
            </a:extLst>
          </p:cNvPr>
          <p:cNvSpPr/>
          <p:nvPr/>
        </p:nvSpPr>
        <p:spPr>
          <a:xfrm>
            <a:off x="779112" y="3466503"/>
            <a:ext cx="1781921" cy="1112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消费国疫情好转，需求继续恢复，印度越南疫情，订单回流，抛储，天气问题，产量减少，补库需求。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4B7DB211-CB68-4D10-843C-7F961C29E0CE}"/>
              </a:ext>
            </a:extLst>
          </p:cNvPr>
          <p:cNvSpPr/>
          <p:nvPr/>
        </p:nvSpPr>
        <p:spPr>
          <a:xfrm>
            <a:off x="2561033" y="3455786"/>
            <a:ext cx="735807" cy="1123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预期</a:t>
            </a:r>
          </a:p>
        </p:txBody>
      </p:sp>
      <p:sp>
        <p:nvSpPr>
          <p:cNvPr id="36" name="箭头: 右 35">
            <a:extLst>
              <a:ext uri="{FF2B5EF4-FFF2-40B4-BE49-F238E27FC236}">
                <a16:creationId xmlns:a16="http://schemas.microsoft.com/office/drawing/2014/main" id="{532D7A12-22E9-4FA9-A2A8-D0E4DC00A2BB}"/>
              </a:ext>
            </a:extLst>
          </p:cNvPr>
          <p:cNvSpPr/>
          <p:nvPr/>
        </p:nvSpPr>
        <p:spPr>
          <a:xfrm>
            <a:off x="3304428" y="3365301"/>
            <a:ext cx="1267572" cy="6423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预期转变？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4445925"/>
      </p:ext>
    </p:extLst>
  </p:cSld>
  <p:clrMapOvr>
    <a:masterClrMapping/>
  </p:clrMapOvr>
  <p:transition advClick="0" advTm="2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429722" y="1933064"/>
            <a:ext cx="254794" cy="198834"/>
          </a:xfrm>
          <a:custGeom>
            <a:avLst/>
            <a:gdLst>
              <a:gd name="T0" fmla="*/ 2147483646 w 102"/>
              <a:gd name="T1" fmla="*/ 2147483646 h 80"/>
              <a:gd name="T2" fmla="*/ 2147483646 w 102"/>
              <a:gd name="T3" fmla="*/ 2147483646 h 80"/>
              <a:gd name="T4" fmla="*/ 2147483646 w 102"/>
              <a:gd name="T5" fmla="*/ 0 h 80"/>
              <a:gd name="T6" fmla="*/ 2147483646 w 102"/>
              <a:gd name="T7" fmla="*/ 0 h 80"/>
              <a:gd name="T8" fmla="*/ 2147483646 w 102"/>
              <a:gd name="T9" fmla="*/ 2147483646 h 80"/>
              <a:gd name="T10" fmla="*/ 2147483646 w 102"/>
              <a:gd name="T11" fmla="*/ 2147483646 h 80"/>
              <a:gd name="T12" fmla="*/ 2147483646 w 102"/>
              <a:gd name="T13" fmla="*/ 0 h 80"/>
              <a:gd name="T14" fmla="*/ 2147483646 w 102"/>
              <a:gd name="T15" fmla="*/ 0 h 80"/>
              <a:gd name="T16" fmla="*/ 2147483646 w 102"/>
              <a:gd name="T17" fmla="*/ 2147483646 h 80"/>
              <a:gd name="T18" fmla="*/ 2147483646 w 102"/>
              <a:gd name="T19" fmla="*/ 2147483646 h 80"/>
              <a:gd name="T20" fmla="*/ 0 w 102"/>
              <a:gd name="T21" fmla="*/ 2147483646 h 80"/>
              <a:gd name="T22" fmla="*/ 0 w 102"/>
              <a:gd name="T23" fmla="*/ 2147483646 h 80"/>
              <a:gd name="T24" fmla="*/ 2147483646 w 102"/>
              <a:gd name="T25" fmla="*/ 2147483646 h 80"/>
              <a:gd name="T26" fmla="*/ 2147483646 w 102"/>
              <a:gd name="T27" fmla="*/ 2147483646 h 80"/>
              <a:gd name="T28" fmla="*/ 2147483646 w 102"/>
              <a:gd name="T29" fmla="*/ 2147483646 h 80"/>
              <a:gd name="T30" fmla="*/ 2147483646 w 102"/>
              <a:gd name="T31" fmla="*/ 2147483646 h 80"/>
              <a:gd name="T32" fmla="*/ 2147483646 w 102"/>
              <a:gd name="T33" fmla="*/ 2147483646 h 80"/>
              <a:gd name="T34" fmla="*/ 2147483646 w 102"/>
              <a:gd name="T35" fmla="*/ 2147483646 h 80"/>
              <a:gd name="T36" fmla="*/ 2147483646 w 102"/>
              <a:gd name="T37" fmla="*/ 2147483646 h 80"/>
              <a:gd name="T38" fmla="*/ 2147483646 w 102"/>
              <a:gd name="T39" fmla="*/ 2147483646 h 80"/>
              <a:gd name="T40" fmla="*/ 2147483646 w 102"/>
              <a:gd name="T41" fmla="*/ 2147483646 h 80"/>
              <a:gd name="T42" fmla="*/ 2147483646 w 102"/>
              <a:gd name="T43" fmla="*/ 2147483646 h 80"/>
              <a:gd name="T44" fmla="*/ 2147483646 w 102"/>
              <a:gd name="T45" fmla="*/ 2147483646 h 80"/>
              <a:gd name="T46" fmla="*/ 2147483646 w 102"/>
              <a:gd name="T47" fmla="*/ 2147483646 h 80"/>
              <a:gd name="T48" fmla="*/ 2147483646 w 102"/>
              <a:gd name="T49" fmla="*/ 2147483646 h 80"/>
              <a:gd name="T50" fmla="*/ 2147483646 w 102"/>
              <a:gd name="T51" fmla="*/ 2147483646 h 80"/>
              <a:gd name="T52" fmla="*/ 2147483646 w 102"/>
              <a:gd name="T53" fmla="*/ 2147483646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2" h="80">
                <a:moveTo>
                  <a:pt x="95" y="7"/>
                </a:moveTo>
                <a:cubicBezTo>
                  <a:pt x="87" y="7"/>
                  <a:pt x="87" y="7"/>
                  <a:pt x="87" y="7"/>
                </a:cubicBezTo>
                <a:cubicBezTo>
                  <a:pt x="87" y="0"/>
                  <a:pt x="87" y="0"/>
                  <a:pt x="8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7"/>
                  <a:pt x="80" y="7"/>
                  <a:pt x="80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4"/>
                  <a:pt x="41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0"/>
                  <a:pt x="15" y="4"/>
                  <a:pt x="15" y="7"/>
                </a:cubicBezTo>
                <a:cubicBezTo>
                  <a:pt x="8" y="7"/>
                  <a:pt x="8" y="7"/>
                  <a:pt x="8" y="7"/>
                </a:cubicBezTo>
                <a:cubicBezTo>
                  <a:pt x="4" y="7"/>
                  <a:pt x="0" y="10"/>
                  <a:pt x="0" y="1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9" y="80"/>
                  <a:pt x="102" y="76"/>
                  <a:pt x="102" y="72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2" y="10"/>
                  <a:pt x="99" y="7"/>
                  <a:pt x="95" y="7"/>
                </a:cubicBezTo>
                <a:close/>
                <a:moveTo>
                  <a:pt x="18" y="32"/>
                </a:moveTo>
                <a:cubicBezTo>
                  <a:pt x="15" y="32"/>
                  <a:pt x="12" y="29"/>
                  <a:pt x="12" y="26"/>
                </a:cubicBezTo>
                <a:cubicBezTo>
                  <a:pt x="12" y="23"/>
                  <a:pt x="15" y="21"/>
                  <a:pt x="18" y="21"/>
                </a:cubicBezTo>
                <a:cubicBezTo>
                  <a:pt x="21" y="21"/>
                  <a:pt x="23" y="23"/>
                  <a:pt x="23" y="26"/>
                </a:cubicBezTo>
                <a:cubicBezTo>
                  <a:pt x="23" y="29"/>
                  <a:pt x="21" y="32"/>
                  <a:pt x="18" y="32"/>
                </a:cubicBezTo>
                <a:close/>
                <a:moveTo>
                  <a:pt x="60" y="72"/>
                </a:moveTo>
                <a:cubicBezTo>
                  <a:pt x="45" y="72"/>
                  <a:pt x="33" y="59"/>
                  <a:pt x="33" y="44"/>
                </a:cubicBezTo>
                <a:cubicBezTo>
                  <a:pt x="33" y="29"/>
                  <a:pt x="45" y="16"/>
                  <a:pt x="60" y="16"/>
                </a:cubicBezTo>
                <a:cubicBezTo>
                  <a:pt x="76" y="16"/>
                  <a:pt x="88" y="29"/>
                  <a:pt x="88" y="44"/>
                </a:cubicBezTo>
                <a:cubicBezTo>
                  <a:pt x="88" y="59"/>
                  <a:pt x="76" y="72"/>
                  <a:pt x="60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60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/>
              <a:t>棉花多空因素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5CC7DBD-08D7-4DDD-BFC3-7CDCE295D105}"/>
              </a:ext>
            </a:extLst>
          </p:cNvPr>
          <p:cNvSpPr txBox="1"/>
          <p:nvPr/>
        </p:nvSpPr>
        <p:spPr>
          <a:xfrm>
            <a:off x="485775" y="1003120"/>
            <a:ext cx="1164431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棉花交易逻辑：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A7592E1E-65EE-43B3-B0A8-93FD1534FC15}"/>
              </a:ext>
            </a:extLst>
          </p:cNvPr>
          <p:cNvSpPr/>
          <p:nvPr/>
        </p:nvSpPr>
        <p:spPr>
          <a:xfrm>
            <a:off x="1064418" y="2021682"/>
            <a:ext cx="2307431" cy="450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利多因素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8468E320-E044-457B-AF87-A6D33C83509E}"/>
              </a:ext>
            </a:extLst>
          </p:cNvPr>
          <p:cNvSpPr/>
          <p:nvPr/>
        </p:nvSpPr>
        <p:spPr>
          <a:xfrm>
            <a:off x="6429375" y="2021681"/>
            <a:ext cx="1957388" cy="450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利空因素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BBB5F309-5317-4A92-9654-D2CA60EB2735}"/>
              </a:ext>
            </a:extLst>
          </p:cNvPr>
          <p:cNvSpPr/>
          <p:nvPr/>
        </p:nvSpPr>
        <p:spPr>
          <a:xfrm>
            <a:off x="1064419" y="2771775"/>
            <a:ext cx="850106" cy="450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种植面积减少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E1BE2BA9-7E87-4A88-A209-E15C58CE1EAA}"/>
              </a:ext>
            </a:extLst>
          </p:cNvPr>
          <p:cNvSpPr/>
          <p:nvPr/>
        </p:nvSpPr>
        <p:spPr>
          <a:xfrm>
            <a:off x="2285999" y="2771775"/>
            <a:ext cx="1007269" cy="4881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海外经济恢复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3149D1D-46A3-4A12-B710-5C271D0F4FBC}"/>
              </a:ext>
            </a:extLst>
          </p:cNvPr>
          <p:cNvSpPr/>
          <p:nvPr/>
        </p:nvSpPr>
        <p:spPr>
          <a:xfrm>
            <a:off x="1064419" y="3407570"/>
            <a:ext cx="850106" cy="3857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成品库存低位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6F64DF93-D215-4306-B2F8-531E55DC04E5}"/>
              </a:ext>
            </a:extLst>
          </p:cNvPr>
          <p:cNvSpPr/>
          <p:nvPr/>
        </p:nvSpPr>
        <p:spPr>
          <a:xfrm>
            <a:off x="2285999" y="3407570"/>
            <a:ext cx="1007269" cy="3857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可能的不利天气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925C355-35F9-4850-98AF-A6BDAC540EDE}"/>
              </a:ext>
            </a:extLst>
          </p:cNvPr>
          <p:cNvSpPr/>
          <p:nvPr/>
        </p:nvSpPr>
        <p:spPr>
          <a:xfrm>
            <a:off x="2285999" y="4029075"/>
            <a:ext cx="1007269" cy="3929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下游利润高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A85734C2-DBD4-46FD-93AD-62CAC9F5E48B}"/>
              </a:ext>
            </a:extLst>
          </p:cNvPr>
          <p:cNvSpPr/>
          <p:nvPr/>
        </p:nvSpPr>
        <p:spPr>
          <a:xfrm>
            <a:off x="1064419" y="3979069"/>
            <a:ext cx="850106" cy="4429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国储棉花库存不高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E5317C5D-C951-4836-A505-F96788754887}"/>
              </a:ext>
            </a:extLst>
          </p:cNvPr>
          <p:cNvSpPr/>
          <p:nvPr/>
        </p:nvSpPr>
        <p:spPr>
          <a:xfrm>
            <a:off x="6429375" y="2771775"/>
            <a:ext cx="878681" cy="4881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库存消费比高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903AA306-A4FC-46CF-BC59-2E2FE9D21E5F}"/>
              </a:ext>
            </a:extLst>
          </p:cNvPr>
          <p:cNvSpPr/>
          <p:nvPr/>
        </p:nvSpPr>
        <p:spPr>
          <a:xfrm>
            <a:off x="7529513" y="2771775"/>
            <a:ext cx="857250" cy="4881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流动性拐点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A38A8B69-5B5B-4897-9D29-23C7F10170A0}"/>
              </a:ext>
            </a:extLst>
          </p:cNvPr>
          <p:cNvSpPr/>
          <p:nvPr/>
        </p:nvSpPr>
        <p:spPr>
          <a:xfrm>
            <a:off x="6429375" y="3407570"/>
            <a:ext cx="1957388" cy="450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政府大宗商品上涨的干预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8B75545B-268E-4DB5-A887-E9D024020804}"/>
              </a:ext>
            </a:extLst>
          </p:cNvPr>
          <p:cNvSpPr/>
          <p:nvPr/>
        </p:nvSpPr>
        <p:spPr>
          <a:xfrm>
            <a:off x="6429375" y="3979069"/>
            <a:ext cx="1957388" cy="514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价格处于较高位，预期落空，新疆棉事件等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83C12C8A-5510-40A5-9E93-46815CAE5D19}"/>
              </a:ext>
            </a:extLst>
          </p:cNvPr>
          <p:cNvSpPr/>
          <p:nvPr/>
        </p:nvSpPr>
        <p:spPr>
          <a:xfrm>
            <a:off x="1064419" y="4557713"/>
            <a:ext cx="2228849" cy="4138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C533C26E-341F-4DB4-9A2A-D2C1476345C5}"/>
              </a:ext>
            </a:extLst>
          </p:cNvPr>
          <p:cNvSpPr/>
          <p:nvPr/>
        </p:nvSpPr>
        <p:spPr>
          <a:xfrm>
            <a:off x="6429376" y="4557713"/>
            <a:ext cx="1957388" cy="4138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……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5600911"/>
      </p:ext>
    </p:extLst>
  </p:cSld>
  <p:clrMapOvr>
    <a:masterClrMapping/>
  </p:clrMapOvr>
  <p:transition advClick="0" advTm="2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/>
              <a:t>库存消费比及价格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内容占位符 8">
            <a:extLst>
              <a:ext uri="{FF2B5EF4-FFF2-40B4-BE49-F238E27FC236}">
                <a16:creationId xmlns:a16="http://schemas.microsoft.com/office/drawing/2014/main" id="{19F0E1A9-F33F-40D6-B67D-F193940C3C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1462301"/>
            <a:ext cx="7886700" cy="30777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32140056"/>
      </p:ext>
    </p:extLst>
  </p:cSld>
  <p:clrMapOvr>
    <a:masterClrMapping/>
  </p:clrMapOvr>
  <p:transition advClick="0" advTm="2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D059D0D-8581-4E80-B89F-955623E6A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0" y="615109"/>
            <a:ext cx="3258160" cy="1182489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库存消费比：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9CDCE36-4981-44F6-BD46-77AF595DC9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0" y="1171576"/>
            <a:ext cx="8014940" cy="3230166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zh-CN" altLang="en-US" dirty="0"/>
              <a:t>棉花库存消费比变化和棉花价格关系有着较为清晰的相关性，</a:t>
            </a:r>
            <a:r>
              <a:rPr lang="en-US" altLang="zh-CN" dirty="0"/>
              <a:t>10</a:t>
            </a:r>
            <a:r>
              <a:rPr lang="zh-CN" altLang="en-US" dirty="0"/>
              <a:t>年棉花库存比处于非常低的位置，叠加上流动性宽松加上投机资金炒作，一波非常大的棉花行情出现了。目前棉花库存消费比虽然逐年下降，但仍然处于较高位置，叠加上政府可能干预，</a:t>
            </a:r>
            <a:r>
              <a:rPr lang="en-US" altLang="zh-CN" dirty="0"/>
              <a:t>11</a:t>
            </a:r>
            <a:r>
              <a:rPr lang="zh-CN" altLang="en-US" dirty="0"/>
              <a:t>年行情难以出现。</a:t>
            </a:r>
            <a:endParaRPr lang="en-US" altLang="zh-CN" dirty="0"/>
          </a:p>
          <a:p>
            <a:pPr>
              <a:lnSpc>
                <a:spcPct val="200000"/>
              </a:lnSpc>
            </a:pPr>
            <a:r>
              <a:rPr lang="zh-CN" altLang="en-US" dirty="0"/>
              <a:t>从</a:t>
            </a:r>
            <a:r>
              <a:rPr lang="en-US" altLang="zh-CN" dirty="0"/>
              <a:t>14</a:t>
            </a:r>
            <a:r>
              <a:rPr lang="zh-CN" altLang="en-US" dirty="0"/>
              <a:t>年库存消费比</a:t>
            </a:r>
            <a:r>
              <a:rPr lang="en-US" altLang="zh-CN" dirty="0"/>
              <a:t>190%</a:t>
            </a:r>
            <a:r>
              <a:rPr lang="zh-CN" altLang="en-US" dirty="0"/>
              <a:t>左右下降到</a:t>
            </a:r>
            <a:r>
              <a:rPr lang="en-US" altLang="zh-CN" dirty="0"/>
              <a:t>18</a:t>
            </a:r>
            <a:r>
              <a:rPr lang="zh-CN" altLang="en-US" dirty="0"/>
              <a:t>年</a:t>
            </a:r>
            <a:r>
              <a:rPr lang="en-US" altLang="zh-CN" dirty="0"/>
              <a:t>90%</a:t>
            </a:r>
            <a:r>
              <a:rPr lang="zh-CN" altLang="en-US" dirty="0"/>
              <a:t>，棉花期货价格从</a:t>
            </a:r>
            <a:r>
              <a:rPr lang="en-US" altLang="zh-CN" dirty="0"/>
              <a:t>14</a:t>
            </a:r>
            <a:r>
              <a:rPr lang="zh-CN" altLang="en-US" dirty="0"/>
              <a:t>年下跌到</a:t>
            </a:r>
            <a:r>
              <a:rPr lang="en-US" altLang="zh-CN" dirty="0"/>
              <a:t>16</a:t>
            </a:r>
            <a:r>
              <a:rPr lang="zh-CN" altLang="en-US" dirty="0"/>
              <a:t>年</a:t>
            </a:r>
            <a:r>
              <a:rPr lang="en-US" altLang="zh-CN" dirty="0"/>
              <a:t>10000</a:t>
            </a:r>
            <a:r>
              <a:rPr lang="zh-CN" altLang="en-US" dirty="0"/>
              <a:t>点以下，之后才从</a:t>
            </a:r>
            <a:r>
              <a:rPr lang="en-US" altLang="zh-CN" dirty="0"/>
              <a:t>16</a:t>
            </a:r>
            <a:r>
              <a:rPr lang="zh-CN" altLang="en-US" dirty="0"/>
              <a:t>年低点上涨至</a:t>
            </a:r>
            <a:r>
              <a:rPr lang="en-US" altLang="zh-CN" dirty="0"/>
              <a:t>18</a:t>
            </a:r>
            <a:r>
              <a:rPr lang="zh-CN" altLang="en-US" dirty="0"/>
              <a:t>年</a:t>
            </a:r>
            <a:r>
              <a:rPr lang="en-US" altLang="zh-CN" dirty="0"/>
              <a:t>18000</a:t>
            </a:r>
            <a:r>
              <a:rPr lang="zh-CN" altLang="en-US" dirty="0"/>
              <a:t>左右，目前棉花主力合约在</a:t>
            </a:r>
            <a:r>
              <a:rPr lang="en-US" altLang="zh-CN" dirty="0"/>
              <a:t>16000</a:t>
            </a:r>
            <a:r>
              <a:rPr lang="zh-CN" altLang="en-US" dirty="0"/>
              <a:t>附近，这个价格属于过去</a:t>
            </a:r>
            <a:r>
              <a:rPr lang="en-US" altLang="zh-CN" dirty="0"/>
              <a:t>15</a:t>
            </a:r>
            <a:r>
              <a:rPr lang="zh-CN" altLang="en-US" dirty="0"/>
              <a:t>年偏高价格，今年下半年价格预计在</a:t>
            </a:r>
            <a:r>
              <a:rPr lang="en-US" altLang="zh-CN" dirty="0"/>
              <a:t>16000</a:t>
            </a:r>
            <a:r>
              <a:rPr lang="zh-CN" altLang="en-US" dirty="0"/>
              <a:t>附近上下波动，波动幅度不超过</a:t>
            </a:r>
            <a:r>
              <a:rPr lang="en-US" altLang="zh-CN" dirty="0"/>
              <a:t>10%</a:t>
            </a:r>
            <a:r>
              <a:rPr lang="zh-CN" altLang="en-US" dirty="0"/>
              <a:t>，下半年价格应该在</a:t>
            </a:r>
            <a:r>
              <a:rPr lang="en-US" altLang="zh-CN" dirty="0"/>
              <a:t>14500-17500</a:t>
            </a:r>
            <a:r>
              <a:rPr lang="zh-CN" altLang="en-US" dirty="0"/>
              <a:t>区间。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2002753"/>
      </p:ext>
    </p:extLst>
  </p:cSld>
  <p:clrMapOvr>
    <a:masterClrMapping/>
  </p:clrMapOvr>
  <p:transition advClick="0" advTm="2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429722" y="1933064"/>
            <a:ext cx="254794" cy="198834"/>
          </a:xfrm>
          <a:custGeom>
            <a:avLst/>
            <a:gdLst>
              <a:gd name="T0" fmla="*/ 2147483646 w 102"/>
              <a:gd name="T1" fmla="*/ 2147483646 h 80"/>
              <a:gd name="T2" fmla="*/ 2147483646 w 102"/>
              <a:gd name="T3" fmla="*/ 2147483646 h 80"/>
              <a:gd name="T4" fmla="*/ 2147483646 w 102"/>
              <a:gd name="T5" fmla="*/ 0 h 80"/>
              <a:gd name="T6" fmla="*/ 2147483646 w 102"/>
              <a:gd name="T7" fmla="*/ 0 h 80"/>
              <a:gd name="T8" fmla="*/ 2147483646 w 102"/>
              <a:gd name="T9" fmla="*/ 2147483646 h 80"/>
              <a:gd name="T10" fmla="*/ 2147483646 w 102"/>
              <a:gd name="T11" fmla="*/ 2147483646 h 80"/>
              <a:gd name="T12" fmla="*/ 2147483646 w 102"/>
              <a:gd name="T13" fmla="*/ 0 h 80"/>
              <a:gd name="T14" fmla="*/ 2147483646 w 102"/>
              <a:gd name="T15" fmla="*/ 0 h 80"/>
              <a:gd name="T16" fmla="*/ 2147483646 w 102"/>
              <a:gd name="T17" fmla="*/ 2147483646 h 80"/>
              <a:gd name="T18" fmla="*/ 2147483646 w 102"/>
              <a:gd name="T19" fmla="*/ 2147483646 h 80"/>
              <a:gd name="T20" fmla="*/ 0 w 102"/>
              <a:gd name="T21" fmla="*/ 2147483646 h 80"/>
              <a:gd name="T22" fmla="*/ 0 w 102"/>
              <a:gd name="T23" fmla="*/ 2147483646 h 80"/>
              <a:gd name="T24" fmla="*/ 2147483646 w 102"/>
              <a:gd name="T25" fmla="*/ 2147483646 h 80"/>
              <a:gd name="T26" fmla="*/ 2147483646 w 102"/>
              <a:gd name="T27" fmla="*/ 2147483646 h 80"/>
              <a:gd name="T28" fmla="*/ 2147483646 w 102"/>
              <a:gd name="T29" fmla="*/ 2147483646 h 80"/>
              <a:gd name="T30" fmla="*/ 2147483646 w 102"/>
              <a:gd name="T31" fmla="*/ 2147483646 h 80"/>
              <a:gd name="T32" fmla="*/ 2147483646 w 102"/>
              <a:gd name="T33" fmla="*/ 2147483646 h 80"/>
              <a:gd name="T34" fmla="*/ 2147483646 w 102"/>
              <a:gd name="T35" fmla="*/ 2147483646 h 80"/>
              <a:gd name="T36" fmla="*/ 2147483646 w 102"/>
              <a:gd name="T37" fmla="*/ 2147483646 h 80"/>
              <a:gd name="T38" fmla="*/ 2147483646 w 102"/>
              <a:gd name="T39" fmla="*/ 2147483646 h 80"/>
              <a:gd name="T40" fmla="*/ 2147483646 w 102"/>
              <a:gd name="T41" fmla="*/ 2147483646 h 80"/>
              <a:gd name="T42" fmla="*/ 2147483646 w 102"/>
              <a:gd name="T43" fmla="*/ 2147483646 h 80"/>
              <a:gd name="T44" fmla="*/ 2147483646 w 102"/>
              <a:gd name="T45" fmla="*/ 2147483646 h 80"/>
              <a:gd name="T46" fmla="*/ 2147483646 w 102"/>
              <a:gd name="T47" fmla="*/ 2147483646 h 80"/>
              <a:gd name="T48" fmla="*/ 2147483646 w 102"/>
              <a:gd name="T49" fmla="*/ 2147483646 h 80"/>
              <a:gd name="T50" fmla="*/ 2147483646 w 102"/>
              <a:gd name="T51" fmla="*/ 2147483646 h 80"/>
              <a:gd name="T52" fmla="*/ 2147483646 w 102"/>
              <a:gd name="T53" fmla="*/ 2147483646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2" h="80">
                <a:moveTo>
                  <a:pt x="95" y="7"/>
                </a:moveTo>
                <a:cubicBezTo>
                  <a:pt x="87" y="7"/>
                  <a:pt x="87" y="7"/>
                  <a:pt x="87" y="7"/>
                </a:cubicBezTo>
                <a:cubicBezTo>
                  <a:pt x="87" y="0"/>
                  <a:pt x="87" y="0"/>
                  <a:pt x="8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7"/>
                  <a:pt x="80" y="7"/>
                  <a:pt x="80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4"/>
                  <a:pt x="41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0"/>
                  <a:pt x="15" y="4"/>
                  <a:pt x="15" y="7"/>
                </a:cubicBezTo>
                <a:cubicBezTo>
                  <a:pt x="8" y="7"/>
                  <a:pt x="8" y="7"/>
                  <a:pt x="8" y="7"/>
                </a:cubicBezTo>
                <a:cubicBezTo>
                  <a:pt x="4" y="7"/>
                  <a:pt x="0" y="10"/>
                  <a:pt x="0" y="1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9" y="80"/>
                  <a:pt x="102" y="76"/>
                  <a:pt x="102" y="72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2" y="10"/>
                  <a:pt x="99" y="7"/>
                  <a:pt x="95" y="7"/>
                </a:cubicBezTo>
                <a:close/>
                <a:moveTo>
                  <a:pt x="18" y="32"/>
                </a:moveTo>
                <a:cubicBezTo>
                  <a:pt x="15" y="32"/>
                  <a:pt x="12" y="29"/>
                  <a:pt x="12" y="26"/>
                </a:cubicBezTo>
                <a:cubicBezTo>
                  <a:pt x="12" y="23"/>
                  <a:pt x="15" y="21"/>
                  <a:pt x="18" y="21"/>
                </a:cubicBezTo>
                <a:cubicBezTo>
                  <a:pt x="21" y="21"/>
                  <a:pt x="23" y="23"/>
                  <a:pt x="23" y="26"/>
                </a:cubicBezTo>
                <a:cubicBezTo>
                  <a:pt x="23" y="29"/>
                  <a:pt x="21" y="32"/>
                  <a:pt x="18" y="32"/>
                </a:cubicBezTo>
                <a:close/>
                <a:moveTo>
                  <a:pt x="60" y="72"/>
                </a:moveTo>
                <a:cubicBezTo>
                  <a:pt x="45" y="72"/>
                  <a:pt x="33" y="59"/>
                  <a:pt x="33" y="44"/>
                </a:cubicBezTo>
                <a:cubicBezTo>
                  <a:pt x="33" y="29"/>
                  <a:pt x="45" y="16"/>
                  <a:pt x="60" y="16"/>
                </a:cubicBezTo>
                <a:cubicBezTo>
                  <a:pt x="76" y="16"/>
                  <a:pt x="88" y="29"/>
                  <a:pt x="88" y="44"/>
                </a:cubicBezTo>
                <a:cubicBezTo>
                  <a:pt x="88" y="59"/>
                  <a:pt x="76" y="72"/>
                  <a:pt x="60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60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/>
              <a:t>全球平衡表</a:t>
            </a:r>
            <a:r>
              <a:rPr lang="en-US" altLang="zh-CN" sz="2400" dirty="0"/>
              <a:t>-</a:t>
            </a:r>
            <a:r>
              <a:rPr lang="zh-CN" altLang="en-US" sz="2400" dirty="0"/>
              <a:t>进出口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3279EF80-77AC-4437-8D63-072C8D0835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" y="1671638"/>
            <a:ext cx="4619625" cy="293369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B13C2BF4-D6B6-42F4-BFD5-70BDDB767D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9150" y="1671638"/>
            <a:ext cx="4371976" cy="29241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4693291"/>
      </p:ext>
    </p:extLst>
  </p:cSld>
  <p:clrMapOvr>
    <a:masterClrMapping/>
  </p:clrMapOvr>
  <p:transition advClick="0" advTm="2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429722" y="1933064"/>
            <a:ext cx="254794" cy="198834"/>
          </a:xfrm>
          <a:custGeom>
            <a:avLst/>
            <a:gdLst>
              <a:gd name="T0" fmla="*/ 2147483646 w 102"/>
              <a:gd name="T1" fmla="*/ 2147483646 h 80"/>
              <a:gd name="T2" fmla="*/ 2147483646 w 102"/>
              <a:gd name="T3" fmla="*/ 2147483646 h 80"/>
              <a:gd name="T4" fmla="*/ 2147483646 w 102"/>
              <a:gd name="T5" fmla="*/ 0 h 80"/>
              <a:gd name="T6" fmla="*/ 2147483646 w 102"/>
              <a:gd name="T7" fmla="*/ 0 h 80"/>
              <a:gd name="T8" fmla="*/ 2147483646 w 102"/>
              <a:gd name="T9" fmla="*/ 2147483646 h 80"/>
              <a:gd name="T10" fmla="*/ 2147483646 w 102"/>
              <a:gd name="T11" fmla="*/ 2147483646 h 80"/>
              <a:gd name="T12" fmla="*/ 2147483646 w 102"/>
              <a:gd name="T13" fmla="*/ 0 h 80"/>
              <a:gd name="T14" fmla="*/ 2147483646 w 102"/>
              <a:gd name="T15" fmla="*/ 0 h 80"/>
              <a:gd name="T16" fmla="*/ 2147483646 w 102"/>
              <a:gd name="T17" fmla="*/ 2147483646 h 80"/>
              <a:gd name="T18" fmla="*/ 2147483646 w 102"/>
              <a:gd name="T19" fmla="*/ 2147483646 h 80"/>
              <a:gd name="T20" fmla="*/ 0 w 102"/>
              <a:gd name="T21" fmla="*/ 2147483646 h 80"/>
              <a:gd name="T22" fmla="*/ 0 w 102"/>
              <a:gd name="T23" fmla="*/ 2147483646 h 80"/>
              <a:gd name="T24" fmla="*/ 2147483646 w 102"/>
              <a:gd name="T25" fmla="*/ 2147483646 h 80"/>
              <a:gd name="T26" fmla="*/ 2147483646 w 102"/>
              <a:gd name="T27" fmla="*/ 2147483646 h 80"/>
              <a:gd name="T28" fmla="*/ 2147483646 w 102"/>
              <a:gd name="T29" fmla="*/ 2147483646 h 80"/>
              <a:gd name="T30" fmla="*/ 2147483646 w 102"/>
              <a:gd name="T31" fmla="*/ 2147483646 h 80"/>
              <a:gd name="T32" fmla="*/ 2147483646 w 102"/>
              <a:gd name="T33" fmla="*/ 2147483646 h 80"/>
              <a:gd name="T34" fmla="*/ 2147483646 w 102"/>
              <a:gd name="T35" fmla="*/ 2147483646 h 80"/>
              <a:gd name="T36" fmla="*/ 2147483646 w 102"/>
              <a:gd name="T37" fmla="*/ 2147483646 h 80"/>
              <a:gd name="T38" fmla="*/ 2147483646 w 102"/>
              <a:gd name="T39" fmla="*/ 2147483646 h 80"/>
              <a:gd name="T40" fmla="*/ 2147483646 w 102"/>
              <a:gd name="T41" fmla="*/ 2147483646 h 80"/>
              <a:gd name="T42" fmla="*/ 2147483646 w 102"/>
              <a:gd name="T43" fmla="*/ 2147483646 h 80"/>
              <a:gd name="T44" fmla="*/ 2147483646 w 102"/>
              <a:gd name="T45" fmla="*/ 2147483646 h 80"/>
              <a:gd name="T46" fmla="*/ 2147483646 w 102"/>
              <a:gd name="T47" fmla="*/ 2147483646 h 80"/>
              <a:gd name="T48" fmla="*/ 2147483646 w 102"/>
              <a:gd name="T49" fmla="*/ 2147483646 h 80"/>
              <a:gd name="T50" fmla="*/ 2147483646 w 102"/>
              <a:gd name="T51" fmla="*/ 2147483646 h 80"/>
              <a:gd name="T52" fmla="*/ 2147483646 w 102"/>
              <a:gd name="T53" fmla="*/ 2147483646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2" h="80">
                <a:moveTo>
                  <a:pt x="95" y="7"/>
                </a:moveTo>
                <a:cubicBezTo>
                  <a:pt x="87" y="7"/>
                  <a:pt x="87" y="7"/>
                  <a:pt x="87" y="7"/>
                </a:cubicBezTo>
                <a:cubicBezTo>
                  <a:pt x="87" y="0"/>
                  <a:pt x="87" y="0"/>
                  <a:pt x="8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7"/>
                  <a:pt x="80" y="7"/>
                  <a:pt x="80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4"/>
                  <a:pt x="41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0"/>
                  <a:pt x="15" y="4"/>
                  <a:pt x="15" y="7"/>
                </a:cubicBezTo>
                <a:cubicBezTo>
                  <a:pt x="8" y="7"/>
                  <a:pt x="8" y="7"/>
                  <a:pt x="8" y="7"/>
                </a:cubicBezTo>
                <a:cubicBezTo>
                  <a:pt x="4" y="7"/>
                  <a:pt x="0" y="10"/>
                  <a:pt x="0" y="1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9" y="80"/>
                  <a:pt x="102" y="76"/>
                  <a:pt x="102" y="72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2" y="10"/>
                  <a:pt x="99" y="7"/>
                  <a:pt x="95" y="7"/>
                </a:cubicBezTo>
                <a:close/>
                <a:moveTo>
                  <a:pt x="18" y="32"/>
                </a:moveTo>
                <a:cubicBezTo>
                  <a:pt x="15" y="32"/>
                  <a:pt x="12" y="29"/>
                  <a:pt x="12" y="26"/>
                </a:cubicBezTo>
                <a:cubicBezTo>
                  <a:pt x="12" y="23"/>
                  <a:pt x="15" y="21"/>
                  <a:pt x="18" y="21"/>
                </a:cubicBezTo>
                <a:cubicBezTo>
                  <a:pt x="21" y="21"/>
                  <a:pt x="23" y="23"/>
                  <a:pt x="23" y="26"/>
                </a:cubicBezTo>
                <a:cubicBezTo>
                  <a:pt x="23" y="29"/>
                  <a:pt x="21" y="32"/>
                  <a:pt x="18" y="32"/>
                </a:cubicBezTo>
                <a:close/>
                <a:moveTo>
                  <a:pt x="60" y="72"/>
                </a:moveTo>
                <a:cubicBezTo>
                  <a:pt x="45" y="72"/>
                  <a:pt x="33" y="59"/>
                  <a:pt x="33" y="44"/>
                </a:cubicBezTo>
                <a:cubicBezTo>
                  <a:pt x="33" y="29"/>
                  <a:pt x="45" y="16"/>
                  <a:pt x="60" y="16"/>
                </a:cubicBezTo>
                <a:cubicBezTo>
                  <a:pt x="76" y="16"/>
                  <a:pt x="88" y="29"/>
                  <a:pt x="88" y="44"/>
                </a:cubicBezTo>
                <a:cubicBezTo>
                  <a:pt x="88" y="59"/>
                  <a:pt x="76" y="72"/>
                  <a:pt x="60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60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/>
              <a:t>全球平衡表</a:t>
            </a:r>
            <a:r>
              <a:rPr lang="en-US" altLang="zh-CN" sz="2400" dirty="0"/>
              <a:t>-</a:t>
            </a:r>
            <a:r>
              <a:rPr lang="zh-CN" altLang="en-US" sz="2400" dirty="0"/>
              <a:t>产量消费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DECD7033-D064-46FD-AC2A-919619B1BE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797" y="1693068"/>
            <a:ext cx="4417353" cy="285035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E1236FDE-6C0C-42AB-B2A9-B0F2C9874E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9150" y="1693068"/>
            <a:ext cx="4417353" cy="28503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84564469"/>
      </p:ext>
    </p:extLst>
  </p:cSld>
  <p:clrMapOvr>
    <a:masterClrMapping/>
  </p:clrMapOvr>
  <p:transition advClick="0" advTm="2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429722" y="1933064"/>
            <a:ext cx="254794" cy="198834"/>
          </a:xfrm>
          <a:custGeom>
            <a:avLst/>
            <a:gdLst>
              <a:gd name="T0" fmla="*/ 2147483646 w 102"/>
              <a:gd name="T1" fmla="*/ 2147483646 h 80"/>
              <a:gd name="T2" fmla="*/ 2147483646 w 102"/>
              <a:gd name="T3" fmla="*/ 2147483646 h 80"/>
              <a:gd name="T4" fmla="*/ 2147483646 w 102"/>
              <a:gd name="T5" fmla="*/ 0 h 80"/>
              <a:gd name="T6" fmla="*/ 2147483646 w 102"/>
              <a:gd name="T7" fmla="*/ 0 h 80"/>
              <a:gd name="T8" fmla="*/ 2147483646 w 102"/>
              <a:gd name="T9" fmla="*/ 2147483646 h 80"/>
              <a:gd name="T10" fmla="*/ 2147483646 w 102"/>
              <a:gd name="T11" fmla="*/ 2147483646 h 80"/>
              <a:gd name="T12" fmla="*/ 2147483646 w 102"/>
              <a:gd name="T13" fmla="*/ 0 h 80"/>
              <a:gd name="T14" fmla="*/ 2147483646 w 102"/>
              <a:gd name="T15" fmla="*/ 0 h 80"/>
              <a:gd name="T16" fmla="*/ 2147483646 w 102"/>
              <a:gd name="T17" fmla="*/ 2147483646 h 80"/>
              <a:gd name="T18" fmla="*/ 2147483646 w 102"/>
              <a:gd name="T19" fmla="*/ 2147483646 h 80"/>
              <a:gd name="T20" fmla="*/ 0 w 102"/>
              <a:gd name="T21" fmla="*/ 2147483646 h 80"/>
              <a:gd name="T22" fmla="*/ 0 w 102"/>
              <a:gd name="T23" fmla="*/ 2147483646 h 80"/>
              <a:gd name="T24" fmla="*/ 2147483646 w 102"/>
              <a:gd name="T25" fmla="*/ 2147483646 h 80"/>
              <a:gd name="T26" fmla="*/ 2147483646 w 102"/>
              <a:gd name="T27" fmla="*/ 2147483646 h 80"/>
              <a:gd name="T28" fmla="*/ 2147483646 w 102"/>
              <a:gd name="T29" fmla="*/ 2147483646 h 80"/>
              <a:gd name="T30" fmla="*/ 2147483646 w 102"/>
              <a:gd name="T31" fmla="*/ 2147483646 h 80"/>
              <a:gd name="T32" fmla="*/ 2147483646 w 102"/>
              <a:gd name="T33" fmla="*/ 2147483646 h 80"/>
              <a:gd name="T34" fmla="*/ 2147483646 w 102"/>
              <a:gd name="T35" fmla="*/ 2147483646 h 80"/>
              <a:gd name="T36" fmla="*/ 2147483646 w 102"/>
              <a:gd name="T37" fmla="*/ 2147483646 h 80"/>
              <a:gd name="T38" fmla="*/ 2147483646 w 102"/>
              <a:gd name="T39" fmla="*/ 2147483646 h 80"/>
              <a:gd name="T40" fmla="*/ 2147483646 w 102"/>
              <a:gd name="T41" fmla="*/ 2147483646 h 80"/>
              <a:gd name="T42" fmla="*/ 2147483646 w 102"/>
              <a:gd name="T43" fmla="*/ 2147483646 h 80"/>
              <a:gd name="T44" fmla="*/ 2147483646 w 102"/>
              <a:gd name="T45" fmla="*/ 2147483646 h 80"/>
              <a:gd name="T46" fmla="*/ 2147483646 w 102"/>
              <a:gd name="T47" fmla="*/ 2147483646 h 80"/>
              <a:gd name="T48" fmla="*/ 2147483646 w 102"/>
              <a:gd name="T49" fmla="*/ 2147483646 h 80"/>
              <a:gd name="T50" fmla="*/ 2147483646 w 102"/>
              <a:gd name="T51" fmla="*/ 2147483646 h 80"/>
              <a:gd name="T52" fmla="*/ 2147483646 w 102"/>
              <a:gd name="T53" fmla="*/ 2147483646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2" h="80">
                <a:moveTo>
                  <a:pt x="95" y="7"/>
                </a:moveTo>
                <a:cubicBezTo>
                  <a:pt x="87" y="7"/>
                  <a:pt x="87" y="7"/>
                  <a:pt x="87" y="7"/>
                </a:cubicBezTo>
                <a:cubicBezTo>
                  <a:pt x="87" y="0"/>
                  <a:pt x="87" y="0"/>
                  <a:pt x="8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7"/>
                  <a:pt x="80" y="7"/>
                  <a:pt x="80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4"/>
                  <a:pt x="41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0"/>
                  <a:pt x="15" y="4"/>
                  <a:pt x="15" y="7"/>
                </a:cubicBezTo>
                <a:cubicBezTo>
                  <a:pt x="8" y="7"/>
                  <a:pt x="8" y="7"/>
                  <a:pt x="8" y="7"/>
                </a:cubicBezTo>
                <a:cubicBezTo>
                  <a:pt x="4" y="7"/>
                  <a:pt x="0" y="10"/>
                  <a:pt x="0" y="1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9" y="80"/>
                  <a:pt x="102" y="76"/>
                  <a:pt x="102" y="72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2" y="10"/>
                  <a:pt x="99" y="7"/>
                  <a:pt x="95" y="7"/>
                </a:cubicBezTo>
                <a:close/>
                <a:moveTo>
                  <a:pt x="18" y="32"/>
                </a:moveTo>
                <a:cubicBezTo>
                  <a:pt x="15" y="32"/>
                  <a:pt x="12" y="29"/>
                  <a:pt x="12" y="26"/>
                </a:cubicBezTo>
                <a:cubicBezTo>
                  <a:pt x="12" y="23"/>
                  <a:pt x="15" y="21"/>
                  <a:pt x="18" y="21"/>
                </a:cubicBezTo>
                <a:cubicBezTo>
                  <a:pt x="21" y="21"/>
                  <a:pt x="23" y="23"/>
                  <a:pt x="23" y="26"/>
                </a:cubicBezTo>
                <a:cubicBezTo>
                  <a:pt x="23" y="29"/>
                  <a:pt x="21" y="32"/>
                  <a:pt x="18" y="32"/>
                </a:cubicBezTo>
                <a:close/>
                <a:moveTo>
                  <a:pt x="60" y="72"/>
                </a:moveTo>
                <a:cubicBezTo>
                  <a:pt x="45" y="72"/>
                  <a:pt x="33" y="59"/>
                  <a:pt x="33" y="44"/>
                </a:cubicBezTo>
                <a:cubicBezTo>
                  <a:pt x="33" y="29"/>
                  <a:pt x="45" y="16"/>
                  <a:pt x="60" y="16"/>
                </a:cubicBezTo>
                <a:cubicBezTo>
                  <a:pt x="76" y="16"/>
                  <a:pt x="88" y="29"/>
                  <a:pt x="88" y="44"/>
                </a:cubicBezTo>
                <a:cubicBezTo>
                  <a:pt x="88" y="59"/>
                  <a:pt x="76" y="72"/>
                  <a:pt x="60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60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/>
              <a:t>全球平衡表</a:t>
            </a:r>
            <a:r>
              <a:rPr lang="en-US" altLang="zh-CN" sz="2400" dirty="0"/>
              <a:t>-</a:t>
            </a:r>
            <a:r>
              <a:rPr lang="zh-CN" altLang="en-US" sz="2400" dirty="0"/>
              <a:t>库存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内容占位符 5">
            <a:extLst>
              <a:ext uri="{FF2B5EF4-FFF2-40B4-BE49-F238E27FC236}">
                <a16:creationId xmlns:a16="http://schemas.microsoft.com/office/drawing/2014/main" id="{ACBB1E54-F54D-42F1-ACBB-1F4BCB3104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859" y="1370013"/>
            <a:ext cx="7243695" cy="32623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32639"/>
      </p:ext>
    </p:extLst>
  </p:cSld>
  <p:clrMapOvr>
    <a:masterClrMapping/>
  </p:clrMapOvr>
  <p:transition advClick="0" advTm="2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429722" y="1933064"/>
            <a:ext cx="254794" cy="198834"/>
          </a:xfrm>
          <a:custGeom>
            <a:avLst/>
            <a:gdLst>
              <a:gd name="T0" fmla="*/ 2147483646 w 102"/>
              <a:gd name="T1" fmla="*/ 2147483646 h 80"/>
              <a:gd name="T2" fmla="*/ 2147483646 w 102"/>
              <a:gd name="T3" fmla="*/ 2147483646 h 80"/>
              <a:gd name="T4" fmla="*/ 2147483646 w 102"/>
              <a:gd name="T5" fmla="*/ 0 h 80"/>
              <a:gd name="T6" fmla="*/ 2147483646 w 102"/>
              <a:gd name="T7" fmla="*/ 0 h 80"/>
              <a:gd name="T8" fmla="*/ 2147483646 w 102"/>
              <a:gd name="T9" fmla="*/ 2147483646 h 80"/>
              <a:gd name="T10" fmla="*/ 2147483646 w 102"/>
              <a:gd name="T11" fmla="*/ 2147483646 h 80"/>
              <a:gd name="T12" fmla="*/ 2147483646 w 102"/>
              <a:gd name="T13" fmla="*/ 0 h 80"/>
              <a:gd name="T14" fmla="*/ 2147483646 w 102"/>
              <a:gd name="T15" fmla="*/ 0 h 80"/>
              <a:gd name="T16" fmla="*/ 2147483646 w 102"/>
              <a:gd name="T17" fmla="*/ 2147483646 h 80"/>
              <a:gd name="T18" fmla="*/ 2147483646 w 102"/>
              <a:gd name="T19" fmla="*/ 2147483646 h 80"/>
              <a:gd name="T20" fmla="*/ 0 w 102"/>
              <a:gd name="T21" fmla="*/ 2147483646 h 80"/>
              <a:gd name="T22" fmla="*/ 0 w 102"/>
              <a:gd name="T23" fmla="*/ 2147483646 h 80"/>
              <a:gd name="T24" fmla="*/ 2147483646 w 102"/>
              <a:gd name="T25" fmla="*/ 2147483646 h 80"/>
              <a:gd name="T26" fmla="*/ 2147483646 w 102"/>
              <a:gd name="T27" fmla="*/ 2147483646 h 80"/>
              <a:gd name="T28" fmla="*/ 2147483646 w 102"/>
              <a:gd name="T29" fmla="*/ 2147483646 h 80"/>
              <a:gd name="T30" fmla="*/ 2147483646 w 102"/>
              <a:gd name="T31" fmla="*/ 2147483646 h 80"/>
              <a:gd name="T32" fmla="*/ 2147483646 w 102"/>
              <a:gd name="T33" fmla="*/ 2147483646 h 80"/>
              <a:gd name="T34" fmla="*/ 2147483646 w 102"/>
              <a:gd name="T35" fmla="*/ 2147483646 h 80"/>
              <a:gd name="T36" fmla="*/ 2147483646 w 102"/>
              <a:gd name="T37" fmla="*/ 2147483646 h 80"/>
              <a:gd name="T38" fmla="*/ 2147483646 w 102"/>
              <a:gd name="T39" fmla="*/ 2147483646 h 80"/>
              <a:gd name="T40" fmla="*/ 2147483646 w 102"/>
              <a:gd name="T41" fmla="*/ 2147483646 h 80"/>
              <a:gd name="T42" fmla="*/ 2147483646 w 102"/>
              <a:gd name="T43" fmla="*/ 2147483646 h 80"/>
              <a:gd name="T44" fmla="*/ 2147483646 w 102"/>
              <a:gd name="T45" fmla="*/ 2147483646 h 80"/>
              <a:gd name="T46" fmla="*/ 2147483646 w 102"/>
              <a:gd name="T47" fmla="*/ 2147483646 h 80"/>
              <a:gd name="T48" fmla="*/ 2147483646 w 102"/>
              <a:gd name="T49" fmla="*/ 2147483646 h 80"/>
              <a:gd name="T50" fmla="*/ 2147483646 w 102"/>
              <a:gd name="T51" fmla="*/ 2147483646 h 80"/>
              <a:gd name="T52" fmla="*/ 2147483646 w 102"/>
              <a:gd name="T53" fmla="*/ 2147483646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2" h="80">
                <a:moveTo>
                  <a:pt x="95" y="7"/>
                </a:moveTo>
                <a:cubicBezTo>
                  <a:pt x="87" y="7"/>
                  <a:pt x="87" y="7"/>
                  <a:pt x="87" y="7"/>
                </a:cubicBezTo>
                <a:cubicBezTo>
                  <a:pt x="87" y="0"/>
                  <a:pt x="87" y="0"/>
                  <a:pt x="8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7"/>
                  <a:pt x="80" y="7"/>
                  <a:pt x="80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4"/>
                  <a:pt x="41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0"/>
                  <a:pt x="15" y="4"/>
                  <a:pt x="15" y="7"/>
                </a:cubicBezTo>
                <a:cubicBezTo>
                  <a:pt x="8" y="7"/>
                  <a:pt x="8" y="7"/>
                  <a:pt x="8" y="7"/>
                </a:cubicBezTo>
                <a:cubicBezTo>
                  <a:pt x="4" y="7"/>
                  <a:pt x="0" y="10"/>
                  <a:pt x="0" y="1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9" y="80"/>
                  <a:pt x="102" y="76"/>
                  <a:pt x="102" y="72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2" y="10"/>
                  <a:pt x="99" y="7"/>
                  <a:pt x="95" y="7"/>
                </a:cubicBezTo>
                <a:close/>
                <a:moveTo>
                  <a:pt x="18" y="32"/>
                </a:moveTo>
                <a:cubicBezTo>
                  <a:pt x="15" y="32"/>
                  <a:pt x="12" y="29"/>
                  <a:pt x="12" y="26"/>
                </a:cubicBezTo>
                <a:cubicBezTo>
                  <a:pt x="12" y="23"/>
                  <a:pt x="15" y="21"/>
                  <a:pt x="18" y="21"/>
                </a:cubicBezTo>
                <a:cubicBezTo>
                  <a:pt x="21" y="21"/>
                  <a:pt x="23" y="23"/>
                  <a:pt x="23" y="26"/>
                </a:cubicBezTo>
                <a:cubicBezTo>
                  <a:pt x="23" y="29"/>
                  <a:pt x="21" y="32"/>
                  <a:pt x="18" y="32"/>
                </a:cubicBezTo>
                <a:close/>
                <a:moveTo>
                  <a:pt x="60" y="72"/>
                </a:moveTo>
                <a:cubicBezTo>
                  <a:pt x="45" y="72"/>
                  <a:pt x="33" y="59"/>
                  <a:pt x="33" y="44"/>
                </a:cubicBezTo>
                <a:cubicBezTo>
                  <a:pt x="33" y="29"/>
                  <a:pt x="45" y="16"/>
                  <a:pt x="60" y="16"/>
                </a:cubicBezTo>
                <a:cubicBezTo>
                  <a:pt x="76" y="16"/>
                  <a:pt x="88" y="29"/>
                  <a:pt x="88" y="44"/>
                </a:cubicBezTo>
                <a:cubicBezTo>
                  <a:pt x="88" y="59"/>
                  <a:pt x="76" y="72"/>
                  <a:pt x="60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60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/>
              <a:t>棉花主力合约走势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4530812-57FE-42BE-BBA2-DEA0477F6B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137" y="1778793"/>
            <a:ext cx="4210009" cy="2364581"/>
          </a:xfrm>
          <a:prstGeom prst="rect">
            <a:avLst/>
          </a:prstGeom>
        </p:spPr>
      </p:pic>
      <p:pic>
        <p:nvPicPr>
          <p:cNvPr id="23" name="内容占位符 8">
            <a:extLst>
              <a:ext uri="{FF2B5EF4-FFF2-40B4-BE49-F238E27FC236}">
                <a16:creationId xmlns:a16="http://schemas.microsoft.com/office/drawing/2014/main" id="{B967A2E9-98AD-49EB-BB64-B502955221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0513" y="1843088"/>
            <a:ext cx="3934837" cy="23002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5628963"/>
      </p:ext>
    </p:extLst>
  </p:cSld>
  <p:clrMapOvr>
    <a:masterClrMapping/>
  </p:clrMapOvr>
  <p:transition advClick="0" advTm="2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429722" y="1933064"/>
            <a:ext cx="254794" cy="198834"/>
          </a:xfrm>
          <a:custGeom>
            <a:avLst/>
            <a:gdLst>
              <a:gd name="T0" fmla="*/ 2147483646 w 102"/>
              <a:gd name="T1" fmla="*/ 2147483646 h 80"/>
              <a:gd name="T2" fmla="*/ 2147483646 w 102"/>
              <a:gd name="T3" fmla="*/ 2147483646 h 80"/>
              <a:gd name="T4" fmla="*/ 2147483646 w 102"/>
              <a:gd name="T5" fmla="*/ 0 h 80"/>
              <a:gd name="T6" fmla="*/ 2147483646 w 102"/>
              <a:gd name="T7" fmla="*/ 0 h 80"/>
              <a:gd name="T8" fmla="*/ 2147483646 w 102"/>
              <a:gd name="T9" fmla="*/ 2147483646 h 80"/>
              <a:gd name="T10" fmla="*/ 2147483646 w 102"/>
              <a:gd name="T11" fmla="*/ 2147483646 h 80"/>
              <a:gd name="T12" fmla="*/ 2147483646 w 102"/>
              <a:gd name="T13" fmla="*/ 0 h 80"/>
              <a:gd name="T14" fmla="*/ 2147483646 w 102"/>
              <a:gd name="T15" fmla="*/ 0 h 80"/>
              <a:gd name="T16" fmla="*/ 2147483646 w 102"/>
              <a:gd name="T17" fmla="*/ 2147483646 h 80"/>
              <a:gd name="T18" fmla="*/ 2147483646 w 102"/>
              <a:gd name="T19" fmla="*/ 2147483646 h 80"/>
              <a:gd name="T20" fmla="*/ 0 w 102"/>
              <a:gd name="T21" fmla="*/ 2147483646 h 80"/>
              <a:gd name="T22" fmla="*/ 0 w 102"/>
              <a:gd name="T23" fmla="*/ 2147483646 h 80"/>
              <a:gd name="T24" fmla="*/ 2147483646 w 102"/>
              <a:gd name="T25" fmla="*/ 2147483646 h 80"/>
              <a:gd name="T26" fmla="*/ 2147483646 w 102"/>
              <a:gd name="T27" fmla="*/ 2147483646 h 80"/>
              <a:gd name="T28" fmla="*/ 2147483646 w 102"/>
              <a:gd name="T29" fmla="*/ 2147483646 h 80"/>
              <a:gd name="T30" fmla="*/ 2147483646 w 102"/>
              <a:gd name="T31" fmla="*/ 2147483646 h 80"/>
              <a:gd name="T32" fmla="*/ 2147483646 w 102"/>
              <a:gd name="T33" fmla="*/ 2147483646 h 80"/>
              <a:gd name="T34" fmla="*/ 2147483646 w 102"/>
              <a:gd name="T35" fmla="*/ 2147483646 h 80"/>
              <a:gd name="T36" fmla="*/ 2147483646 w 102"/>
              <a:gd name="T37" fmla="*/ 2147483646 h 80"/>
              <a:gd name="T38" fmla="*/ 2147483646 w 102"/>
              <a:gd name="T39" fmla="*/ 2147483646 h 80"/>
              <a:gd name="T40" fmla="*/ 2147483646 w 102"/>
              <a:gd name="T41" fmla="*/ 2147483646 h 80"/>
              <a:gd name="T42" fmla="*/ 2147483646 w 102"/>
              <a:gd name="T43" fmla="*/ 2147483646 h 80"/>
              <a:gd name="T44" fmla="*/ 2147483646 w 102"/>
              <a:gd name="T45" fmla="*/ 2147483646 h 80"/>
              <a:gd name="T46" fmla="*/ 2147483646 w 102"/>
              <a:gd name="T47" fmla="*/ 2147483646 h 80"/>
              <a:gd name="T48" fmla="*/ 2147483646 w 102"/>
              <a:gd name="T49" fmla="*/ 2147483646 h 80"/>
              <a:gd name="T50" fmla="*/ 2147483646 w 102"/>
              <a:gd name="T51" fmla="*/ 2147483646 h 80"/>
              <a:gd name="T52" fmla="*/ 2147483646 w 102"/>
              <a:gd name="T53" fmla="*/ 2147483646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2" h="80">
                <a:moveTo>
                  <a:pt x="95" y="7"/>
                </a:moveTo>
                <a:cubicBezTo>
                  <a:pt x="87" y="7"/>
                  <a:pt x="87" y="7"/>
                  <a:pt x="87" y="7"/>
                </a:cubicBezTo>
                <a:cubicBezTo>
                  <a:pt x="87" y="0"/>
                  <a:pt x="87" y="0"/>
                  <a:pt x="8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7"/>
                  <a:pt x="80" y="7"/>
                  <a:pt x="80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4"/>
                  <a:pt x="41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0"/>
                  <a:pt x="15" y="4"/>
                  <a:pt x="15" y="7"/>
                </a:cubicBezTo>
                <a:cubicBezTo>
                  <a:pt x="8" y="7"/>
                  <a:pt x="8" y="7"/>
                  <a:pt x="8" y="7"/>
                </a:cubicBezTo>
                <a:cubicBezTo>
                  <a:pt x="4" y="7"/>
                  <a:pt x="0" y="10"/>
                  <a:pt x="0" y="1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9" y="80"/>
                  <a:pt x="102" y="76"/>
                  <a:pt x="102" y="72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2" y="10"/>
                  <a:pt x="99" y="7"/>
                  <a:pt x="95" y="7"/>
                </a:cubicBezTo>
                <a:close/>
                <a:moveTo>
                  <a:pt x="18" y="32"/>
                </a:moveTo>
                <a:cubicBezTo>
                  <a:pt x="15" y="32"/>
                  <a:pt x="12" y="29"/>
                  <a:pt x="12" y="26"/>
                </a:cubicBezTo>
                <a:cubicBezTo>
                  <a:pt x="12" y="23"/>
                  <a:pt x="15" y="21"/>
                  <a:pt x="18" y="21"/>
                </a:cubicBezTo>
                <a:cubicBezTo>
                  <a:pt x="21" y="21"/>
                  <a:pt x="23" y="23"/>
                  <a:pt x="23" y="26"/>
                </a:cubicBezTo>
                <a:cubicBezTo>
                  <a:pt x="23" y="29"/>
                  <a:pt x="21" y="32"/>
                  <a:pt x="18" y="32"/>
                </a:cubicBezTo>
                <a:close/>
                <a:moveTo>
                  <a:pt x="60" y="72"/>
                </a:moveTo>
                <a:cubicBezTo>
                  <a:pt x="45" y="72"/>
                  <a:pt x="33" y="59"/>
                  <a:pt x="33" y="44"/>
                </a:cubicBezTo>
                <a:cubicBezTo>
                  <a:pt x="33" y="29"/>
                  <a:pt x="45" y="16"/>
                  <a:pt x="60" y="16"/>
                </a:cubicBezTo>
                <a:cubicBezTo>
                  <a:pt x="76" y="16"/>
                  <a:pt x="88" y="29"/>
                  <a:pt x="88" y="44"/>
                </a:cubicBezTo>
                <a:cubicBezTo>
                  <a:pt x="88" y="59"/>
                  <a:pt x="76" y="72"/>
                  <a:pt x="60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60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/>
              <a:t>进口棉价格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内容占位符 5">
            <a:extLst>
              <a:ext uri="{FF2B5EF4-FFF2-40B4-BE49-F238E27FC236}">
                <a16:creationId xmlns:a16="http://schemas.microsoft.com/office/drawing/2014/main" id="{E21BEAF8-4DCB-4D2E-8E1C-13E51BE393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1462301"/>
            <a:ext cx="7886700" cy="30777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1329331"/>
      </p:ext>
    </p:extLst>
  </p:cSld>
  <p:clrMapOvr>
    <a:masterClrMapping/>
  </p:clrMapOvr>
  <p:transition advClick="0" advTm="2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429722" y="1933064"/>
            <a:ext cx="254794" cy="198834"/>
          </a:xfrm>
          <a:custGeom>
            <a:avLst/>
            <a:gdLst>
              <a:gd name="T0" fmla="*/ 2147483646 w 102"/>
              <a:gd name="T1" fmla="*/ 2147483646 h 80"/>
              <a:gd name="T2" fmla="*/ 2147483646 w 102"/>
              <a:gd name="T3" fmla="*/ 2147483646 h 80"/>
              <a:gd name="T4" fmla="*/ 2147483646 w 102"/>
              <a:gd name="T5" fmla="*/ 0 h 80"/>
              <a:gd name="T6" fmla="*/ 2147483646 w 102"/>
              <a:gd name="T7" fmla="*/ 0 h 80"/>
              <a:gd name="T8" fmla="*/ 2147483646 w 102"/>
              <a:gd name="T9" fmla="*/ 2147483646 h 80"/>
              <a:gd name="T10" fmla="*/ 2147483646 w 102"/>
              <a:gd name="T11" fmla="*/ 2147483646 h 80"/>
              <a:gd name="T12" fmla="*/ 2147483646 w 102"/>
              <a:gd name="T13" fmla="*/ 0 h 80"/>
              <a:gd name="T14" fmla="*/ 2147483646 w 102"/>
              <a:gd name="T15" fmla="*/ 0 h 80"/>
              <a:gd name="T16" fmla="*/ 2147483646 w 102"/>
              <a:gd name="T17" fmla="*/ 2147483646 h 80"/>
              <a:gd name="T18" fmla="*/ 2147483646 w 102"/>
              <a:gd name="T19" fmla="*/ 2147483646 h 80"/>
              <a:gd name="T20" fmla="*/ 0 w 102"/>
              <a:gd name="T21" fmla="*/ 2147483646 h 80"/>
              <a:gd name="T22" fmla="*/ 0 w 102"/>
              <a:gd name="T23" fmla="*/ 2147483646 h 80"/>
              <a:gd name="T24" fmla="*/ 2147483646 w 102"/>
              <a:gd name="T25" fmla="*/ 2147483646 h 80"/>
              <a:gd name="T26" fmla="*/ 2147483646 w 102"/>
              <a:gd name="T27" fmla="*/ 2147483646 h 80"/>
              <a:gd name="T28" fmla="*/ 2147483646 w 102"/>
              <a:gd name="T29" fmla="*/ 2147483646 h 80"/>
              <a:gd name="T30" fmla="*/ 2147483646 w 102"/>
              <a:gd name="T31" fmla="*/ 2147483646 h 80"/>
              <a:gd name="T32" fmla="*/ 2147483646 w 102"/>
              <a:gd name="T33" fmla="*/ 2147483646 h 80"/>
              <a:gd name="T34" fmla="*/ 2147483646 w 102"/>
              <a:gd name="T35" fmla="*/ 2147483646 h 80"/>
              <a:gd name="T36" fmla="*/ 2147483646 w 102"/>
              <a:gd name="T37" fmla="*/ 2147483646 h 80"/>
              <a:gd name="T38" fmla="*/ 2147483646 w 102"/>
              <a:gd name="T39" fmla="*/ 2147483646 h 80"/>
              <a:gd name="T40" fmla="*/ 2147483646 w 102"/>
              <a:gd name="T41" fmla="*/ 2147483646 h 80"/>
              <a:gd name="T42" fmla="*/ 2147483646 w 102"/>
              <a:gd name="T43" fmla="*/ 2147483646 h 80"/>
              <a:gd name="T44" fmla="*/ 2147483646 w 102"/>
              <a:gd name="T45" fmla="*/ 2147483646 h 80"/>
              <a:gd name="T46" fmla="*/ 2147483646 w 102"/>
              <a:gd name="T47" fmla="*/ 2147483646 h 80"/>
              <a:gd name="T48" fmla="*/ 2147483646 w 102"/>
              <a:gd name="T49" fmla="*/ 2147483646 h 80"/>
              <a:gd name="T50" fmla="*/ 2147483646 w 102"/>
              <a:gd name="T51" fmla="*/ 2147483646 h 80"/>
              <a:gd name="T52" fmla="*/ 2147483646 w 102"/>
              <a:gd name="T53" fmla="*/ 2147483646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2" h="80">
                <a:moveTo>
                  <a:pt x="95" y="7"/>
                </a:moveTo>
                <a:cubicBezTo>
                  <a:pt x="87" y="7"/>
                  <a:pt x="87" y="7"/>
                  <a:pt x="87" y="7"/>
                </a:cubicBezTo>
                <a:cubicBezTo>
                  <a:pt x="87" y="0"/>
                  <a:pt x="87" y="0"/>
                  <a:pt x="8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7"/>
                  <a:pt x="80" y="7"/>
                  <a:pt x="80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4"/>
                  <a:pt x="41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0"/>
                  <a:pt x="15" y="4"/>
                  <a:pt x="15" y="7"/>
                </a:cubicBezTo>
                <a:cubicBezTo>
                  <a:pt x="8" y="7"/>
                  <a:pt x="8" y="7"/>
                  <a:pt x="8" y="7"/>
                </a:cubicBezTo>
                <a:cubicBezTo>
                  <a:pt x="4" y="7"/>
                  <a:pt x="0" y="10"/>
                  <a:pt x="0" y="1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9" y="80"/>
                  <a:pt x="102" y="76"/>
                  <a:pt x="102" y="72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2" y="10"/>
                  <a:pt x="99" y="7"/>
                  <a:pt x="95" y="7"/>
                </a:cubicBezTo>
                <a:close/>
                <a:moveTo>
                  <a:pt x="18" y="32"/>
                </a:moveTo>
                <a:cubicBezTo>
                  <a:pt x="15" y="32"/>
                  <a:pt x="12" y="29"/>
                  <a:pt x="12" y="26"/>
                </a:cubicBezTo>
                <a:cubicBezTo>
                  <a:pt x="12" y="23"/>
                  <a:pt x="15" y="21"/>
                  <a:pt x="18" y="21"/>
                </a:cubicBezTo>
                <a:cubicBezTo>
                  <a:pt x="21" y="21"/>
                  <a:pt x="23" y="23"/>
                  <a:pt x="23" y="26"/>
                </a:cubicBezTo>
                <a:cubicBezTo>
                  <a:pt x="23" y="29"/>
                  <a:pt x="21" y="32"/>
                  <a:pt x="18" y="32"/>
                </a:cubicBezTo>
                <a:close/>
                <a:moveTo>
                  <a:pt x="60" y="72"/>
                </a:moveTo>
                <a:cubicBezTo>
                  <a:pt x="45" y="72"/>
                  <a:pt x="33" y="59"/>
                  <a:pt x="33" y="44"/>
                </a:cubicBezTo>
                <a:cubicBezTo>
                  <a:pt x="33" y="29"/>
                  <a:pt x="45" y="16"/>
                  <a:pt x="60" y="16"/>
                </a:cubicBezTo>
                <a:cubicBezTo>
                  <a:pt x="76" y="16"/>
                  <a:pt x="88" y="29"/>
                  <a:pt x="88" y="44"/>
                </a:cubicBezTo>
                <a:cubicBezTo>
                  <a:pt x="88" y="59"/>
                  <a:pt x="76" y="72"/>
                  <a:pt x="60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60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/>
              <a:t>棉花库存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内容占位符 5">
            <a:extLst>
              <a:ext uri="{FF2B5EF4-FFF2-40B4-BE49-F238E27FC236}">
                <a16:creationId xmlns:a16="http://schemas.microsoft.com/office/drawing/2014/main" id="{E21BEAF8-4DCB-4D2E-8E1C-13E51BE393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1462301"/>
            <a:ext cx="7886700" cy="3077736"/>
          </a:xfrm>
          <a:prstGeom prst="rect">
            <a:avLst/>
          </a:prstGeom>
        </p:spPr>
      </p:pic>
      <p:pic>
        <p:nvPicPr>
          <p:cNvPr id="20" name="内容占位符 7">
            <a:extLst>
              <a:ext uri="{FF2B5EF4-FFF2-40B4-BE49-F238E27FC236}">
                <a16:creationId xmlns:a16="http://schemas.microsoft.com/office/drawing/2014/main" id="{FCA88347-2D19-491A-9460-1BB82F918A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50" y="1461005"/>
            <a:ext cx="7886700" cy="30803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1521217"/>
      </p:ext>
    </p:extLst>
  </p:cSld>
  <p:clrMapOvr>
    <a:masterClrMapping/>
  </p:clrMapOvr>
  <p:transition advClick="0" advTm="2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429722" y="1933064"/>
            <a:ext cx="254794" cy="198834"/>
          </a:xfrm>
          <a:custGeom>
            <a:avLst/>
            <a:gdLst>
              <a:gd name="T0" fmla="*/ 2147483646 w 102"/>
              <a:gd name="T1" fmla="*/ 2147483646 h 80"/>
              <a:gd name="T2" fmla="*/ 2147483646 w 102"/>
              <a:gd name="T3" fmla="*/ 2147483646 h 80"/>
              <a:gd name="T4" fmla="*/ 2147483646 w 102"/>
              <a:gd name="T5" fmla="*/ 0 h 80"/>
              <a:gd name="T6" fmla="*/ 2147483646 w 102"/>
              <a:gd name="T7" fmla="*/ 0 h 80"/>
              <a:gd name="T8" fmla="*/ 2147483646 w 102"/>
              <a:gd name="T9" fmla="*/ 2147483646 h 80"/>
              <a:gd name="T10" fmla="*/ 2147483646 w 102"/>
              <a:gd name="T11" fmla="*/ 2147483646 h 80"/>
              <a:gd name="T12" fmla="*/ 2147483646 w 102"/>
              <a:gd name="T13" fmla="*/ 0 h 80"/>
              <a:gd name="T14" fmla="*/ 2147483646 w 102"/>
              <a:gd name="T15" fmla="*/ 0 h 80"/>
              <a:gd name="T16" fmla="*/ 2147483646 w 102"/>
              <a:gd name="T17" fmla="*/ 2147483646 h 80"/>
              <a:gd name="T18" fmla="*/ 2147483646 w 102"/>
              <a:gd name="T19" fmla="*/ 2147483646 h 80"/>
              <a:gd name="T20" fmla="*/ 0 w 102"/>
              <a:gd name="T21" fmla="*/ 2147483646 h 80"/>
              <a:gd name="T22" fmla="*/ 0 w 102"/>
              <a:gd name="T23" fmla="*/ 2147483646 h 80"/>
              <a:gd name="T24" fmla="*/ 2147483646 w 102"/>
              <a:gd name="T25" fmla="*/ 2147483646 h 80"/>
              <a:gd name="T26" fmla="*/ 2147483646 w 102"/>
              <a:gd name="T27" fmla="*/ 2147483646 h 80"/>
              <a:gd name="T28" fmla="*/ 2147483646 w 102"/>
              <a:gd name="T29" fmla="*/ 2147483646 h 80"/>
              <a:gd name="T30" fmla="*/ 2147483646 w 102"/>
              <a:gd name="T31" fmla="*/ 2147483646 h 80"/>
              <a:gd name="T32" fmla="*/ 2147483646 w 102"/>
              <a:gd name="T33" fmla="*/ 2147483646 h 80"/>
              <a:gd name="T34" fmla="*/ 2147483646 w 102"/>
              <a:gd name="T35" fmla="*/ 2147483646 h 80"/>
              <a:gd name="T36" fmla="*/ 2147483646 w 102"/>
              <a:gd name="T37" fmla="*/ 2147483646 h 80"/>
              <a:gd name="T38" fmla="*/ 2147483646 w 102"/>
              <a:gd name="T39" fmla="*/ 2147483646 h 80"/>
              <a:gd name="T40" fmla="*/ 2147483646 w 102"/>
              <a:gd name="T41" fmla="*/ 2147483646 h 80"/>
              <a:gd name="T42" fmla="*/ 2147483646 w 102"/>
              <a:gd name="T43" fmla="*/ 2147483646 h 80"/>
              <a:gd name="T44" fmla="*/ 2147483646 w 102"/>
              <a:gd name="T45" fmla="*/ 2147483646 h 80"/>
              <a:gd name="T46" fmla="*/ 2147483646 w 102"/>
              <a:gd name="T47" fmla="*/ 2147483646 h 80"/>
              <a:gd name="T48" fmla="*/ 2147483646 w 102"/>
              <a:gd name="T49" fmla="*/ 2147483646 h 80"/>
              <a:gd name="T50" fmla="*/ 2147483646 w 102"/>
              <a:gd name="T51" fmla="*/ 2147483646 h 80"/>
              <a:gd name="T52" fmla="*/ 2147483646 w 102"/>
              <a:gd name="T53" fmla="*/ 2147483646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2" h="80">
                <a:moveTo>
                  <a:pt x="95" y="7"/>
                </a:moveTo>
                <a:cubicBezTo>
                  <a:pt x="87" y="7"/>
                  <a:pt x="87" y="7"/>
                  <a:pt x="87" y="7"/>
                </a:cubicBezTo>
                <a:cubicBezTo>
                  <a:pt x="87" y="0"/>
                  <a:pt x="87" y="0"/>
                  <a:pt x="8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7"/>
                  <a:pt x="80" y="7"/>
                  <a:pt x="80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4"/>
                  <a:pt x="41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0"/>
                  <a:pt x="15" y="4"/>
                  <a:pt x="15" y="7"/>
                </a:cubicBezTo>
                <a:cubicBezTo>
                  <a:pt x="8" y="7"/>
                  <a:pt x="8" y="7"/>
                  <a:pt x="8" y="7"/>
                </a:cubicBezTo>
                <a:cubicBezTo>
                  <a:pt x="4" y="7"/>
                  <a:pt x="0" y="10"/>
                  <a:pt x="0" y="1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9" y="80"/>
                  <a:pt x="102" y="76"/>
                  <a:pt x="102" y="72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2" y="10"/>
                  <a:pt x="99" y="7"/>
                  <a:pt x="95" y="7"/>
                </a:cubicBezTo>
                <a:close/>
                <a:moveTo>
                  <a:pt x="18" y="32"/>
                </a:moveTo>
                <a:cubicBezTo>
                  <a:pt x="15" y="32"/>
                  <a:pt x="12" y="29"/>
                  <a:pt x="12" y="26"/>
                </a:cubicBezTo>
                <a:cubicBezTo>
                  <a:pt x="12" y="23"/>
                  <a:pt x="15" y="21"/>
                  <a:pt x="18" y="21"/>
                </a:cubicBezTo>
                <a:cubicBezTo>
                  <a:pt x="21" y="21"/>
                  <a:pt x="23" y="23"/>
                  <a:pt x="23" y="26"/>
                </a:cubicBezTo>
                <a:cubicBezTo>
                  <a:pt x="23" y="29"/>
                  <a:pt x="21" y="32"/>
                  <a:pt x="18" y="32"/>
                </a:cubicBezTo>
                <a:close/>
                <a:moveTo>
                  <a:pt x="60" y="72"/>
                </a:moveTo>
                <a:cubicBezTo>
                  <a:pt x="45" y="72"/>
                  <a:pt x="33" y="59"/>
                  <a:pt x="33" y="44"/>
                </a:cubicBezTo>
                <a:cubicBezTo>
                  <a:pt x="33" y="29"/>
                  <a:pt x="45" y="16"/>
                  <a:pt x="60" y="16"/>
                </a:cubicBezTo>
                <a:cubicBezTo>
                  <a:pt x="76" y="16"/>
                  <a:pt x="88" y="29"/>
                  <a:pt x="88" y="44"/>
                </a:cubicBezTo>
                <a:cubicBezTo>
                  <a:pt x="88" y="59"/>
                  <a:pt x="76" y="72"/>
                  <a:pt x="60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60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/>
              <a:t>棉花过去五年库存情况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内容占位符 7">
            <a:extLst>
              <a:ext uri="{FF2B5EF4-FFF2-40B4-BE49-F238E27FC236}">
                <a16:creationId xmlns:a16="http://schemas.microsoft.com/office/drawing/2014/main" id="{9F967C3F-8424-4808-BA23-FB07DE23DC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1985855"/>
            <a:ext cx="3886200" cy="2030627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64FFD12C-B79C-4B8E-B4E0-24C3130581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3469" y="1985855"/>
            <a:ext cx="3621881" cy="20306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93538754"/>
      </p:ext>
    </p:extLst>
  </p:cSld>
  <p:clrMapOvr>
    <a:masterClrMapping/>
  </p:clrMapOvr>
  <p:transition advClick="0" advTm="2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429722" y="1933064"/>
            <a:ext cx="254794" cy="198834"/>
          </a:xfrm>
          <a:custGeom>
            <a:avLst/>
            <a:gdLst>
              <a:gd name="T0" fmla="*/ 2147483646 w 102"/>
              <a:gd name="T1" fmla="*/ 2147483646 h 80"/>
              <a:gd name="T2" fmla="*/ 2147483646 w 102"/>
              <a:gd name="T3" fmla="*/ 2147483646 h 80"/>
              <a:gd name="T4" fmla="*/ 2147483646 w 102"/>
              <a:gd name="T5" fmla="*/ 0 h 80"/>
              <a:gd name="T6" fmla="*/ 2147483646 w 102"/>
              <a:gd name="T7" fmla="*/ 0 h 80"/>
              <a:gd name="T8" fmla="*/ 2147483646 w 102"/>
              <a:gd name="T9" fmla="*/ 2147483646 h 80"/>
              <a:gd name="T10" fmla="*/ 2147483646 w 102"/>
              <a:gd name="T11" fmla="*/ 2147483646 h 80"/>
              <a:gd name="T12" fmla="*/ 2147483646 w 102"/>
              <a:gd name="T13" fmla="*/ 0 h 80"/>
              <a:gd name="T14" fmla="*/ 2147483646 w 102"/>
              <a:gd name="T15" fmla="*/ 0 h 80"/>
              <a:gd name="T16" fmla="*/ 2147483646 w 102"/>
              <a:gd name="T17" fmla="*/ 2147483646 h 80"/>
              <a:gd name="T18" fmla="*/ 2147483646 w 102"/>
              <a:gd name="T19" fmla="*/ 2147483646 h 80"/>
              <a:gd name="T20" fmla="*/ 0 w 102"/>
              <a:gd name="T21" fmla="*/ 2147483646 h 80"/>
              <a:gd name="T22" fmla="*/ 0 w 102"/>
              <a:gd name="T23" fmla="*/ 2147483646 h 80"/>
              <a:gd name="T24" fmla="*/ 2147483646 w 102"/>
              <a:gd name="T25" fmla="*/ 2147483646 h 80"/>
              <a:gd name="T26" fmla="*/ 2147483646 w 102"/>
              <a:gd name="T27" fmla="*/ 2147483646 h 80"/>
              <a:gd name="T28" fmla="*/ 2147483646 w 102"/>
              <a:gd name="T29" fmla="*/ 2147483646 h 80"/>
              <a:gd name="T30" fmla="*/ 2147483646 w 102"/>
              <a:gd name="T31" fmla="*/ 2147483646 h 80"/>
              <a:gd name="T32" fmla="*/ 2147483646 w 102"/>
              <a:gd name="T33" fmla="*/ 2147483646 h 80"/>
              <a:gd name="T34" fmla="*/ 2147483646 w 102"/>
              <a:gd name="T35" fmla="*/ 2147483646 h 80"/>
              <a:gd name="T36" fmla="*/ 2147483646 w 102"/>
              <a:gd name="T37" fmla="*/ 2147483646 h 80"/>
              <a:gd name="T38" fmla="*/ 2147483646 w 102"/>
              <a:gd name="T39" fmla="*/ 2147483646 h 80"/>
              <a:gd name="T40" fmla="*/ 2147483646 w 102"/>
              <a:gd name="T41" fmla="*/ 2147483646 h 80"/>
              <a:gd name="T42" fmla="*/ 2147483646 w 102"/>
              <a:gd name="T43" fmla="*/ 2147483646 h 80"/>
              <a:gd name="T44" fmla="*/ 2147483646 w 102"/>
              <a:gd name="T45" fmla="*/ 2147483646 h 80"/>
              <a:gd name="T46" fmla="*/ 2147483646 w 102"/>
              <a:gd name="T47" fmla="*/ 2147483646 h 80"/>
              <a:gd name="T48" fmla="*/ 2147483646 w 102"/>
              <a:gd name="T49" fmla="*/ 2147483646 h 80"/>
              <a:gd name="T50" fmla="*/ 2147483646 w 102"/>
              <a:gd name="T51" fmla="*/ 2147483646 h 80"/>
              <a:gd name="T52" fmla="*/ 2147483646 w 102"/>
              <a:gd name="T53" fmla="*/ 2147483646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2" h="80">
                <a:moveTo>
                  <a:pt x="95" y="7"/>
                </a:moveTo>
                <a:cubicBezTo>
                  <a:pt x="87" y="7"/>
                  <a:pt x="87" y="7"/>
                  <a:pt x="87" y="7"/>
                </a:cubicBezTo>
                <a:cubicBezTo>
                  <a:pt x="87" y="0"/>
                  <a:pt x="87" y="0"/>
                  <a:pt x="8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7"/>
                  <a:pt x="80" y="7"/>
                  <a:pt x="80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4"/>
                  <a:pt x="41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0"/>
                  <a:pt x="15" y="4"/>
                  <a:pt x="15" y="7"/>
                </a:cubicBezTo>
                <a:cubicBezTo>
                  <a:pt x="8" y="7"/>
                  <a:pt x="8" y="7"/>
                  <a:pt x="8" y="7"/>
                </a:cubicBezTo>
                <a:cubicBezTo>
                  <a:pt x="4" y="7"/>
                  <a:pt x="0" y="10"/>
                  <a:pt x="0" y="1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9" y="80"/>
                  <a:pt x="102" y="76"/>
                  <a:pt x="102" y="72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2" y="10"/>
                  <a:pt x="99" y="7"/>
                  <a:pt x="95" y="7"/>
                </a:cubicBezTo>
                <a:close/>
                <a:moveTo>
                  <a:pt x="18" y="32"/>
                </a:moveTo>
                <a:cubicBezTo>
                  <a:pt x="15" y="32"/>
                  <a:pt x="12" y="29"/>
                  <a:pt x="12" y="26"/>
                </a:cubicBezTo>
                <a:cubicBezTo>
                  <a:pt x="12" y="23"/>
                  <a:pt x="15" y="21"/>
                  <a:pt x="18" y="21"/>
                </a:cubicBezTo>
                <a:cubicBezTo>
                  <a:pt x="21" y="21"/>
                  <a:pt x="23" y="23"/>
                  <a:pt x="23" y="26"/>
                </a:cubicBezTo>
                <a:cubicBezTo>
                  <a:pt x="23" y="29"/>
                  <a:pt x="21" y="32"/>
                  <a:pt x="18" y="32"/>
                </a:cubicBezTo>
                <a:close/>
                <a:moveTo>
                  <a:pt x="60" y="72"/>
                </a:moveTo>
                <a:cubicBezTo>
                  <a:pt x="45" y="72"/>
                  <a:pt x="33" y="59"/>
                  <a:pt x="33" y="44"/>
                </a:cubicBezTo>
                <a:cubicBezTo>
                  <a:pt x="33" y="29"/>
                  <a:pt x="45" y="16"/>
                  <a:pt x="60" y="16"/>
                </a:cubicBezTo>
                <a:cubicBezTo>
                  <a:pt x="76" y="16"/>
                  <a:pt x="88" y="29"/>
                  <a:pt x="88" y="44"/>
                </a:cubicBezTo>
                <a:cubicBezTo>
                  <a:pt x="88" y="59"/>
                  <a:pt x="76" y="72"/>
                  <a:pt x="60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60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/>
              <a:t>纱线价格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内容占位符 5">
            <a:extLst>
              <a:ext uri="{FF2B5EF4-FFF2-40B4-BE49-F238E27FC236}">
                <a16:creationId xmlns:a16="http://schemas.microsoft.com/office/drawing/2014/main" id="{E21BEAF8-4DCB-4D2E-8E1C-13E51BE393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1462301"/>
            <a:ext cx="7886700" cy="3077736"/>
          </a:xfrm>
          <a:prstGeom prst="rect">
            <a:avLst/>
          </a:prstGeom>
        </p:spPr>
      </p:pic>
      <p:pic>
        <p:nvPicPr>
          <p:cNvPr id="21" name="内容占位符 7">
            <a:extLst>
              <a:ext uri="{FF2B5EF4-FFF2-40B4-BE49-F238E27FC236}">
                <a16:creationId xmlns:a16="http://schemas.microsoft.com/office/drawing/2014/main" id="{F10A03E4-8926-42F0-BB8C-303D4BF36F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50" y="1461005"/>
            <a:ext cx="7886700" cy="30803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4454592"/>
      </p:ext>
    </p:extLst>
  </p:cSld>
  <p:clrMapOvr>
    <a:masterClrMapping/>
  </p:clrMapOvr>
  <p:transition advClick="0" advTm="2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429722" y="1933064"/>
            <a:ext cx="254794" cy="198834"/>
          </a:xfrm>
          <a:custGeom>
            <a:avLst/>
            <a:gdLst>
              <a:gd name="T0" fmla="*/ 2147483646 w 102"/>
              <a:gd name="T1" fmla="*/ 2147483646 h 80"/>
              <a:gd name="T2" fmla="*/ 2147483646 w 102"/>
              <a:gd name="T3" fmla="*/ 2147483646 h 80"/>
              <a:gd name="T4" fmla="*/ 2147483646 w 102"/>
              <a:gd name="T5" fmla="*/ 0 h 80"/>
              <a:gd name="T6" fmla="*/ 2147483646 w 102"/>
              <a:gd name="T7" fmla="*/ 0 h 80"/>
              <a:gd name="T8" fmla="*/ 2147483646 w 102"/>
              <a:gd name="T9" fmla="*/ 2147483646 h 80"/>
              <a:gd name="T10" fmla="*/ 2147483646 w 102"/>
              <a:gd name="T11" fmla="*/ 2147483646 h 80"/>
              <a:gd name="T12" fmla="*/ 2147483646 w 102"/>
              <a:gd name="T13" fmla="*/ 0 h 80"/>
              <a:gd name="T14" fmla="*/ 2147483646 w 102"/>
              <a:gd name="T15" fmla="*/ 0 h 80"/>
              <a:gd name="T16" fmla="*/ 2147483646 w 102"/>
              <a:gd name="T17" fmla="*/ 2147483646 h 80"/>
              <a:gd name="T18" fmla="*/ 2147483646 w 102"/>
              <a:gd name="T19" fmla="*/ 2147483646 h 80"/>
              <a:gd name="T20" fmla="*/ 0 w 102"/>
              <a:gd name="T21" fmla="*/ 2147483646 h 80"/>
              <a:gd name="T22" fmla="*/ 0 w 102"/>
              <a:gd name="T23" fmla="*/ 2147483646 h 80"/>
              <a:gd name="T24" fmla="*/ 2147483646 w 102"/>
              <a:gd name="T25" fmla="*/ 2147483646 h 80"/>
              <a:gd name="T26" fmla="*/ 2147483646 w 102"/>
              <a:gd name="T27" fmla="*/ 2147483646 h 80"/>
              <a:gd name="T28" fmla="*/ 2147483646 w 102"/>
              <a:gd name="T29" fmla="*/ 2147483646 h 80"/>
              <a:gd name="T30" fmla="*/ 2147483646 w 102"/>
              <a:gd name="T31" fmla="*/ 2147483646 h 80"/>
              <a:gd name="T32" fmla="*/ 2147483646 w 102"/>
              <a:gd name="T33" fmla="*/ 2147483646 h 80"/>
              <a:gd name="T34" fmla="*/ 2147483646 w 102"/>
              <a:gd name="T35" fmla="*/ 2147483646 h 80"/>
              <a:gd name="T36" fmla="*/ 2147483646 w 102"/>
              <a:gd name="T37" fmla="*/ 2147483646 h 80"/>
              <a:gd name="T38" fmla="*/ 2147483646 w 102"/>
              <a:gd name="T39" fmla="*/ 2147483646 h 80"/>
              <a:gd name="T40" fmla="*/ 2147483646 w 102"/>
              <a:gd name="T41" fmla="*/ 2147483646 h 80"/>
              <a:gd name="T42" fmla="*/ 2147483646 w 102"/>
              <a:gd name="T43" fmla="*/ 2147483646 h 80"/>
              <a:gd name="T44" fmla="*/ 2147483646 w 102"/>
              <a:gd name="T45" fmla="*/ 2147483646 h 80"/>
              <a:gd name="T46" fmla="*/ 2147483646 w 102"/>
              <a:gd name="T47" fmla="*/ 2147483646 h 80"/>
              <a:gd name="T48" fmla="*/ 2147483646 w 102"/>
              <a:gd name="T49" fmla="*/ 2147483646 h 80"/>
              <a:gd name="T50" fmla="*/ 2147483646 w 102"/>
              <a:gd name="T51" fmla="*/ 2147483646 h 80"/>
              <a:gd name="T52" fmla="*/ 2147483646 w 102"/>
              <a:gd name="T53" fmla="*/ 2147483646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2" h="80">
                <a:moveTo>
                  <a:pt x="95" y="7"/>
                </a:moveTo>
                <a:cubicBezTo>
                  <a:pt x="87" y="7"/>
                  <a:pt x="87" y="7"/>
                  <a:pt x="87" y="7"/>
                </a:cubicBezTo>
                <a:cubicBezTo>
                  <a:pt x="87" y="0"/>
                  <a:pt x="87" y="0"/>
                  <a:pt x="8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7"/>
                  <a:pt x="80" y="7"/>
                  <a:pt x="80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4"/>
                  <a:pt x="41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0"/>
                  <a:pt x="15" y="4"/>
                  <a:pt x="15" y="7"/>
                </a:cubicBezTo>
                <a:cubicBezTo>
                  <a:pt x="8" y="7"/>
                  <a:pt x="8" y="7"/>
                  <a:pt x="8" y="7"/>
                </a:cubicBezTo>
                <a:cubicBezTo>
                  <a:pt x="4" y="7"/>
                  <a:pt x="0" y="10"/>
                  <a:pt x="0" y="1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9" y="80"/>
                  <a:pt x="102" y="76"/>
                  <a:pt x="102" y="72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2" y="10"/>
                  <a:pt x="99" y="7"/>
                  <a:pt x="95" y="7"/>
                </a:cubicBezTo>
                <a:close/>
                <a:moveTo>
                  <a:pt x="18" y="32"/>
                </a:moveTo>
                <a:cubicBezTo>
                  <a:pt x="15" y="32"/>
                  <a:pt x="12" y="29"/>
                  <a:pt x="12" y="26"/>
                </a:cubicBezTo>
                <a:cubicBezTo>
                  <a:pt x="12" y="23"/>
                  <a:pt x="15" y="21"/>
                  <a:pt x="18" y="21"/>
                </a:cubicBezTo>
                <a:cubicBezTo>
                  <a:pt x="21" y="21"/>
                  <a:pt x="23" y="23"/>
                  <a:pt x="23" y="26"/>
                </a:cubicBezTo>
                <a:cubicBezTo>
                  <a:pt x="23" y="29"/>
                  <a:pt x="21" y="32"/>
                  <a:pt x="18" y="32"/>
                </a:cubicBezTo>
                <a:close/>
                <a:moveTo>
                  <a:pt x="60" y="72"/>
                </a:moveTo>
                <a:cubicBezTo>
                  <a:pt x="45" y="72"/>
                  <a:pt x="33" y="59"/>
                  <a:pt x="33" y="44"/>
                </a:cubicBezTo>
                <a:cubicBezTo>
                  <a:pt x="33" y="29"/>
                  <a:pt x="45" y="16"/>
                  <a:pt x="60" y="16"/>
                </a:cubicBezTo>
                <a:cubicBezTo>
                  <a:pt x="76" y="16"/>
                  <a:pt x="88" y="29"/>
                  <a:pt x="88" y="44"/>
                </a:cubicBezTo>
                <a:cubicBezTo>
                  <a:pt x="88" y="59"/>
                  <a:pt x="76" y="72"/>
                  <a:pt x="60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60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/>
              <a:t>成品库存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F5D8244D-0E74-4B6E-B508-2EECE91AF8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1764506"/>
            <a:ext cx="4229100" cy="286821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A5371739-8A40-4BAB-89CC-88DC7B012A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1764505"/>
            <a:ext cx="3943350" cy="286821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9970102"/>
      </p:ext>
    </p:extLst>
  </p:cSld>
  <p:clrMapOvr>
    <a:masterClrMapping/>
  </p:clrMapOvr>
  <p:transition advClick="0" advTm="2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429722" y="1933064"/>
            <a:ext cx="254794" cy="198834"/>
          </a:xfrm>
          <a:custGeom>
            <a:avLst/>
            <a:gdLst>
              <a:gd name="T0" fmla="*/ 2147483646 w 102"/>
              <a:gd name="T1" fmla="*/ 2147483646 h 80"/>
              <a:gd name="T2" fmla="*/ 2147483646 w 102"/>
              <a:gd name="T3" fmla="*/ 2147483646 h 80"/>
              <a:gd name="T4" fmla="*/ 2147483646 w 102"/>
              <a:gd name="T5" fmla="*/ 0 h 80"/>
              <a:gd name="T6" fmla="*/ 2147483646 w 102"/>
              <a:gd name="T7" fmla="*/ 0 h 80"/>
              <a:gd name="T8" fmla="*/ 2147483646 w 102"/>
              <a:gd name="T9" fmla="*/ 2147483646 h 80"/>
              <a:gd name="T10" fmla="*/ 2147483646 w 102"/>
              <a:gd name="T11" fmla="*/ 2147483646 h 80"/>
              <a:gd name="T12" fmla="*/ 2147483646 w 102"/>
              <a:gd name="T13" fmla="*/ 0 h 80"/>
              <a:gd name="T14" fmla="*/ 2147483646 w 102"/>
              <a:gd name="T15" fmla="*/ 0 h 80"/>
              <a:gd name="T16" fmla="*/ 2147483646 w 102"/>
              <a:gd name="T17" fmla="*/ 2147483646 h 80"/>
              <a:gd name="T18" fmla="*/ 2147483646 w 102"/>
              <a:gd name="T19" fmla="*/ 2147483646 h 80"/>
              <a:gd name="T20" fmla="*/ 0 w 102"/>
              <a:gd name="T21" fmla="*/ 2147483646 h 80"/>
              <a:gd name="T22" fmla="*/ 0 w 102"/>
              <a:gd name="T23" fmla="*/ 2147483646 h 80"/>
              <a:gd name="T24" fmla="*/ 2147483646 w 102"/>
              <a:gd name="T25" fmla="*/ 2147483646 h 80"/>
              <a:gd name="T26" fmla="*/ 2147483646 w 102"/>
              <a:gd name="T27" fmla="*/ 2147483646 h 80"/>
              <a:gd name="T28" fmla="*/ 2147483646 w 102"/>
              <a:gd name="T29" fmla="*/ 2147483646 h 80"/>
              <a:gd name="T30" fmla="*/ 2147483646 w 102"/>
              <a:gd name="T31" fmla="*/ 2147483646 h 80"/>
              <a:gd name="T32" fmla="*/ 2147483646 w 102"/>
              <a:gd name="T33" fmla="*/ 2147483646 h 80"/>
              <a:gd name="T34" fmla="*/ 2147483646 w 102"/>
              <a:gd name="T35" fmla="*/ 2147483646 h 80"/>
              <a:gd name="T36" fmla="*/ 2147483646 w 102"/>
              <a:gd name="T37" fmla="*/ 2147483646 h 80"/>
              <a:gd name="T38" fmla="*/ 2147483646 w 102"/>
              <a:gd name="T39" fmla="*/ 2147483646 h 80"/>
              <a:gd name="T40" fmla="*/ 2147483646 w 102"/>
              <a:gd name="T41" fmla="*/ 2147483646 h 80"/>
              <a:gd name="T42" fmla="*/ 2147483646 w 102"/>
              <a:gd name="T43" fmla="*/ 2147483646 h 80"/>
              <a:gd name="T44" fmla="*/ 2147483646 w 102"/>
              <a:gd name="T45" fmla="*/ 2147483646 h 80"/>
              <a:gd name="T46" fmla="*/ 2147483646 w 102"/>
              <a:gd name="T47" fmla="*/ 2147483646 h 80"/>
              <a:gd name="T48" fmla="*/ 2147483646 w 102"/>
              <a:gd name="T49" fmla="*/ 2147483646 h 80"/>
              <a:gd name="T50" fmla="*/ 2147483646 w 102"/>
              <a:gd name="T51" fmla="*/ 2147483646 h 80"/>
              <a:gd name="T52" fmla="*/ 2147483646 w 102"/>
              <a:gd name="T53" fmla="*/ 2147483646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2" h="80">
                <a:moveTo>
                  <a:pt x="95" y="7"/>
                </a:moveTo>
                <a:cubicBezTo>
                  <a:pt x="87" y="7"/>
                  <a:pt x="87" y="7"/>
                  <a:pt x="87" y="7"/>
                </a:cubicBezTo>
                <a:cubicBezTo>
                  <a:pt x="87" y="0"/>
                  <a:pt x="87" y="0"/>
                  <a:pt x="8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7"/>
                  <a:pt x="80" y="7"/>
                  <a:pt x="80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4"/>
                  <a:pt x="41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0"/>
                  <a:pt x="15" y="4"/>
                  <a:pt x="15" y="7"/>
                </a:cubicBezTo>
                <a:cubicBezTo>
                  <a:pt x="8" y="7"/>
                  <a:pt x="8" y="7"/>
                  <a:pt x="8" y="7"/>
                </a:cubicBezTo>
                <a:cubicBezTo>
                  <a:pt x="4" y="7"/>
                  <a:pt x="0" y="10"/>
                  <a:pt x="0" y="1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9" y="80"/>
                  <a:pt x="102" y="76"/>
                  <a:pt x="102" y="72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2" y="10"/>
                  <a:pt x="99" y="7"/>
                  <a:pt x="95" y="7"/>
                </a:cubicBezTo>
                <a:close/>
                <a:moveTo>
                  <a:pt x="18" y="32"/>
                </a:moveTo>
                <a:cubicBezTo>
                  <a:pt x="15" y="32"/>
                  <a:pt x="12" y="29"/>
                  <a:pt x="12" y="26"/>
                </a:cubicBezTo>
                <a:cubicBezTo>
                  <a:pt x="12" y="23"/>
                  <a:pt x="15" y="21"/>
                  <a:pt x="18" y="21"/>
                </a:cubicBezTo>
                <a:cubicBezTo>
                  <a:pt x="21" y="21"/>
                  <a:pt x="23" y="23"/>
                  <a:pt x="23" y="26"/>
                </a:cubicBezTo>
                <a:cubicBezTo>
                  <a:pt x="23" y="29"/>
                  <a:pt x="21" y="32"/>
                  <a:pt x="18" y="32"/>
                </a:cubicBezTo>
                <a:close/>
                <a:moveTo>
                  <a:pt x="60" y="72"/>
                </a:moveTo>
                <a:cubicBezTo>
                  <a:pt x="45" y="72"/>
                  <a:pt x="33" y="59"/>
                  <a:pt x="33" y="44"/>
                </a:cubicBezTo>
                <a:cubicBezTo>
                  <a:pt x="33" y="29"/>
                  <a:pt x="45" y="16"/>
                  <a:pt x="60" y="16"/>
                </a:cubicBezTo>
                <a:cubicBezTo>
                  <a:pt x="76" y="16"/>
                  <a:pt x="88" y="29"/>
                  <a:pt x="88" y="44"/>
                </a:cubicBezTo>
                <a:cubicBezTo>
                  <a:pt x="88" y="59"/>
                  <a:pt x="76" y="72"/>
                  <a:pt x="60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60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/>
              <a:t>棉纱产量 进口数量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内容占位符 5">
            <a:extLst>
              <a:ext uri="{FF2B5EF4-FFF2-40B4-BE49-F238E27FC236}">
                <a16:creationId xmlns:a16="http://schemas.microsoft.com/office/drawing/2014/main" id="{3244199A-1727-44B3-A3C8-4EEAAC3904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1369219"/>
            <a:ext cx="3886200" cy="3263504"/>
          </a:xfrm>
          <a:prstGeom prst="rect">
            <a:avLst/>
          </a:prstGeom>
        </p:spPr>
      </p:pic>
      <p:pic>
        <p:nvPicPr>
          <p:cNvPr id="22" name="内容占位符 9">
            <a:extLst>
              <a:ext uri="{FF2B5EF4-FFF2-40B4-BE49-F238E27FC236}">
                <a16:creationId xmlns:a16="http://schemas.microsoft.com/office/drawing/2014/main" id="{84BFF79E-5927-48F4-BB24-9F3619C898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9150" y="1369219"/>
            <a:ext cx="3886200" cy="32635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62643362"/>
      </p:ext>
    </p:extLst>
  </p:cSld>
  <p:clrMapOvr>
    <a:masterClrMapping/>
  </p:clrMapOvr>
  <p:transition advClick="0" advTm="2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429722" y="1933064"/>
            <a:ext cx="254794" cy="198834"/>
          </a:xfrm>
          <a:custGeom>
            <a:avLst/>
            <a:gdLst>
              <a:gd name="T0" fmla="*/ 2147483646 w 102"/>
              <a:gd name="T1" fmla="*/ 2147483646 h 80"/>
              <a:gd name="T2" fmla="*/ 2147483646 w 102"/>
              <a:gd name="T3" fmla="*/ 2147483646 h 80"/>
              <a:gd name="T4" fmla="*/ 2147483646 w 102"/>
              <a:gd name="T5" fmla="*/ 0 h 80"/>
              <a:gd name="T6" fmla="*/ 2147483646 w 102"/>
              <a:gd name="T7" fmla="*/ 0 h 80"/>
              <a:gd name="T8" fmla="*/ 2147483646 w 102"/>
              <a:gd name="T9" fmla="*/ 2147483646 h 80"/>
              <a:gd name="T10" fmla="*/ 2147483646 w 102"/>
              <a:gd name="T11" fmla="*/ 2147483646 h 80"/>
              <a:gd name="T12" fmla="*/ 2147483646 w 102"/>
              <a:gd name="T13" fmla="*/ 0 h 80"/>
              <a:gd name="T14" fmla="*/ 2147483646 w 102"/>
              <a:gd name="T15" fmla="*/ 0 h 80"/>
              <a:gd name="T16" fmla="*/ 2147483646 w 102"/>
              <a:gd name="T17" fmla="*/ 2147483646 h 80"/>
              <a:gd name="T18" fmla="*/ 2147483646 w 102"/>
              <a:gd name="T19" fmla="*/ 2147483646 h 80"/>
              <a:gd name="T20" fmla="*/ 0 w 102"/>
              <a:gd name="T21" fmla="*/ 2147483646 h 80"/>
              <a:gd name="T22" fmla="*/ 0 w 102"/>
              <a:gd name="T23" fmla="*/ 2147483646 h 80"/>
              <a:gd name="T24" fmla="*/ 2147483646 w 102"/>
              <a:gd name="T25" fmla="*/ 2147483646 h 80"/>
              <a:gd name="T26" fmla="*/ 2147483646 w 102"/>
              <a:gd name="T27" fmla="*/ 2147483646 h 80"/>
              <a:gd name="T28" fmla="*/ 2147483646 w 102"/>
              <a:gd name="T29" fmla="*/ 2147483646 h 80"/>
              <a:gd name="T30" fmla="*/ 2147483646 w 102"/>
              <a:gd name="T31" fmla="*/ 2147483646 h 80"/>
              <a:gd name="T32" fmla="*/ 2147483646 w 102"/>
              <a:gd name="T33" fmla="*/ 2147483646 h 80"/>
              <a:gd name="T34" fmla="*/ 2147483646 w 102"/>
              <a:gd name="T35" fmla="*/ 2147483646 h 80"/>
              <a:gd name="T36" fmla="*/ 2147483646 w 102"/>
              <a:gd name="T37" fmla="*/ 2147483646 h 80"/>
              <a:gd name="T38" fmla="*/ 2147483646 w 102"/>
              <a:gd name="T39" fmla="*/ 2147483646 h 80"/>
              <a:gd name="T40" fmla="*/ 2147483646 w 102"/>
              <a:gd name="T41" fmla="*/ 2147483646 h 80"/>
              <a:gd name="T42" fmla="*/ 2147483646 w 102"/>
              <a:gd name="T43" fmla="*/ 2147483646 h 80"/>
              <a:gd name="T44" fmla="*/ 2147483646 w 102"/>
              <a:gd name="T45" fmla="*/ 2147483646 h 80"/>
              <a:gd name="T46" fmla="*/ 2147483646 w 102"/>
              <a:gd name="T47" fmla="*/ 2147483646 h 80"/>
              <a:gd name="T48" fmla="*/ 2147483646 w 102"/>
              <a:gd name="T49" fmla="*/ 2147483646 h 80"/>
              <a:gd name="T50" fmla="*/ 2147483646 w 102"/>
              <a:gd name="T51" fmla="*/ 2147483646 h 80"/>
              <a:gd name="T52" fmla="*/ 2147483646 w 102"/>
              <a:gd name="T53" fmla="*/ 2147483646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2" h="80">
                <a:moveTo>
                  <a:pt x="95" y="7"/>
                </a:moveTo>
                <a:cubicBezTo>
                  <a:pt x="87" y="7"/>
                  <a:pt x="87" y="7"/>
                  <a:pt x="87" y="7"/>
                </a:cubicBezTo>
                <a:cubicBezTo>
                  <a:pt x="87" y="0"/>
                  <a:pt x="87" y="0"/>
                  <a:pt x="8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7"/>
                  <a:pt x="80" y="7"/>
                  <a:pt x="80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4"/>
                  <a:pt x="41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0"/>
                  <a:pt x="15" y="4"/>
                  <a:pt x="15" y="7"/>
                </a:cubicBezTo>
                <a:cubicBezTo>
                  <a:pt x="8" y="7"/>
                  <a:pt x="8" y="7"/>
                  <a:pt x="8" y="7"/>
                </a:cubicBezTo>
                <a:cubicBezTo>
                  <a:pt x="4" y="7"/>
                  <a:pt x="0" y="10"/>
                  <a:pt x="0" y="1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9" y="80"/>
                  <a:pt x="102" y="76"/>
                  <a:pt x="102" y="72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2" y="10"/>
                  <a:pt x="99" y="7"/>
                  <a:pt x="95" y="7"/>
                </a:cubicBezTo>
                <a:close/>
                <a:moveTo>
                  <a:pt x="18" y="32"/>
                </a:moveTo>
                <a:cubicBezTo>
                  <a:pt x="15" y="32"/>
                  <a:pt x="12" y="29"/>
                  <a:pt x="12" y="26"/>
                </a:cubicBezTo>
                <a:cubicBezTo>
                  <a:pt x="12" y="23"/>
                  <a:pt x="15" y="21"/>
                  <a:pt x="18" y="21"/>
                </a:cubicBezTo>
                <a:cubicBezTo>
                  <a:pt x="21" y="21"/>
                  <a:pt x="23" y="23"/>
                  <a:pt x="23" y="26"/>
                </a:cubicBezTo>
                <a:cubicBezTo>
                  <a:pt x="23" y="29"/>
                  <a:pt x="21" y="32"/>
                  <a:pt x="18" y="32"/>
                </a:cubicBezTo>
                <a:close/>
                <a:moveTo>
                  <a:pt x="60" y="72"/>
                </a:moveTo>
                <a:cubicBezTo>
                  <a:pt x="45" y="72"/>
                  <a:pt x="33" y="59"/>
                  <a:pt x="33" y="44"/>
                </a:cubicBezTo>
                <a:cubicBezTo>
                  <a:pt x="33" y="29"/>
                  <a:pt x="45" y="16"/>
                  <a:pt x="60" y="16"/>
                </a:cubicBezTo>
                <a:cubicBezTo>
                  <a:pt x="76" y="16"/>
                  <a:pt x="88" y="29"/>
                  <a:pt x="88" y="44"/>
                </a:cubicBezTo>
                <a:cubicBezTo>
                  <a:pt x="88" y="59"/>
                  <a:pt x="76" y="72"/>
                  <a:pt x="60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60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/>
              <a:t>涤纶短纤产量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内容占位符 5">
            <a:extLst>
              <a:ext uri="{FF2B5EF4-FFF2-40B4-BE49-F238E27FC236}">
                <a16:creationId xmlns:a16="http://schemas.microsoft.com/office/drawing/2014/main" id="{5E66295C-F8A5-4243-B9A3-7F02A0DA82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1369219"/>
            <a:ext cx="3886200" cy="3263504"/>
          </a:xfrm>
          <a:prstGeom prst="rect">
            <a:avLst/>
          </a:prstGeom>
        </p:spPr>
      </p:pic>
      <p:pic>
        <p:nvPicPr>
          <p:cNvPr id="23" name="内容占位符 7">
            <a:extLst>
              <a:ext uri="{FF2B5EF4-FFF2-40B4-BE49-F238E27FC236}">
                <a16:creationId xmlns:a16="http://schemas.microsoft.com/office/drawing/2014/main" id="{58E93B66-AD02-47E2-99C7-4E1C674631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9150" y="1268015"/>
            <a:ext cx="3886200" cy="33647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573624"/>
      </p:ext>
    </p:extLst>
  </p:cSld>
  <p:clrMapOvr>
    <a:masterClrMapping/>
  </p:clrMapOvr>
  <p:transition advClick="0" advTm="2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429722" y="1933064"/>
            <a:ext cx="254794" cy="198834"/>
          </a:xfrm>
          <a:custGeom>
            <a:avLst/>
            <a:gdLst>
              <a:gd name="T0" fmla="*/ 2147483646 w 102"/>
              <a:gd name="T1" fmla="*/ 2147483646 h 80"/>
              <a:gd name="T2" fmla="*/ 2147483646 w 102"/>
              <a:gd name="T3" fmla="*/ 2147483646 h 80"/>
              <a:gd name="T4" fmla="*/ 2147483646 w 102"/>
              <a:gd name="T5" fmla="*/ 0 h 80"/>
              <a:gd name="T6" fmla="*/ 2147483646 w 102"/>
              <a:gd name="T7" fmla="*/ 0 h 80"/>
              <a:gd name="T8" fmla="*/ 2147483646 w 102"/>
              <a:gd name="T9" fmla="*/ 2147483646 h 80"/>
              <a:gd name="T10" fmla="*/ 2147483646 w 102"/>
              <a:gd name="T11" fmla="*/ 2147483646 h 80"/>
              <a:gd name="T12" fmla="*/ 2147483646 w 102"/>
              <a:gd name="T13" fmla="*/ 0 h 80"/>
              <a:gd name="T14" fmla="*/ 2147483646 w 102"/>
              <a:gd name="T15" fmla="*/ 0 h 80"/>
              <a:gd name="T16" fmla="*/ 2147483646 w 102"/>
              <a:gd name="T17" fmla="*/ 2147483646 h 80"/>
              <a:gd name="T18" fmla="*/ 2147483646 w 102"/>
              <a:gd name="T19" fmla="*/ 2147483646 h 80"/>
              <a:gd name="T20" fmla="*/ 0 w 102"/>
              <a:gd name="T21" fmla="*/ 2147483646 h 80"/>
              <a:gd name="T22" fmla="*/ 0 w 102"/>
              <a:gd name="T23" fmla="*/ 2147483646 h 80"/>
              <a:gd name="T24" fmla="*/ 2147483646 w 102"/>
              <a:gd name="T25" fmla="*/ 2147483646 h 80"/>
              <a:gd name="T26" fmla="*/ 2147483646 w 102"/>
              <a:gd name="T27" fmla="*/ 2147483646 h 80"/>
              <a:gd name="T28" fmla="*/ 2147483646 w 102"/>
              <a:gd name="T29" fmla="*/ 2147483646 h 80"/>
              <a:gd name="T30" fmla="*/ 2147483646 w 102"/>
              <a:gd name="T31" fmla="*/ 2147483646 h 80"/>
              <a:gd name="T32" fmla="*/ 2147483646 w 102"/>
              <a:gd name="T33" fmla="*/ 2147483646 h 80"/>
              <a:gd name="T34" fmla="*/ 2147483646 w 102"/>
              <a:gd name="T35" fmla="*/ 2147483646 h 80"/>
              <a:gd name="T36" fmla="*/ 2147483646 w 102"/>
              <a:gd name="T37" fmla="*/ 2147483646 h 80"/>
              <a:gd name="T38" fmla="*/ 2147483646 w 102"/>
              <a:gd name="T39" fmla="*/ 2147483646 h 80"/>
              <a:gd name="T40" fmla="*/ 2147483646 w 102"/>
              <a:gd name="T41" fmla="*/ 2147483646 h 80"/>
              <a:gd name="T42" fmla="*/ 2147483646 w 102"/>
              <a:gd name="T43" fmla="*/ 2147483646 h 80"/>
              <a:gd name="T44" fmla="*/ 2147483646 w 102"/>
              <a:gd name="T45" fmla="*/ 2147483646 h 80"/>
              <a:gd name="T46" fmla="*/ 2147483646 w 102"/>
              <a:gd name="T47" fmla="*/ 2147483646 h 80"/>
              <a:gd name="T48" fmla="*/ 2147483646 w 102"/>
              <a:gd name="T49" fmla="*/ 2147483646 h 80"/>
              <a:gd name="T50" fmla="*/ 2147483646 w 102"/>
              <a:gd name="T51" fmla="*/ 2147483646 h 80"/>
              <a:gd name="T52" fmla="*/ 2147483646 w 102"/>
              <a:gd name="T53" fmla="*/ 2147483646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2" h="80">
                <a:moveTo>
                  <a:pt x="95" y="7"/>
                </a:moveTo>
                <a:cubicBezTo>
                  <a:pt x="87" y="7"/>
                  <a:pt x="87" y="7"/>
                  <a:pt x="87" y="7"/>
                </a:cubicBezTo>
                <a:cubicBezTo>
                  <a:pt x="87" y="0"/>
                  <a:pt x="87" y="0"/>
                  <a:pt x="8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7"/>
                  <a:pt x="80" y="7"/>
                  <a:pt x="80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4"/>
                  <a:pt x="41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0"/>
                  <a:pt x="15" y="4"/>
                  <a:pt x="15" y="7"/>
                </a:cubicBezTo>
                <a:cubicBezTo>
                  <a:pt x="8" y="7"/>
                  <a:pt x="8" y="7"/>
                  <a:pt x="8" y="7"/>
                </a:cubicBezTo>
                <a:cubicBezTo>
                  <a:pt x="4" y="7"/>
                  <a:pt x="0" y="10"/>
                  <a:pt x="0" y="1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9" y="80"/>
                  <a:pt x="102" y="76"/>
                  <a:pt x="102" y="72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2" y="10"/>
                  <a:pt x="99" y="7"/>
                  <a:pt x="95" y="7"/>
                </a:cubicBezTo>
                <a:close/>
                <a:moveTo>
                  <a:pt x="18" y="32"/>
                </a:moveTo>
                <a:cubicBezTo>
                  <a:pt x="15" y="32"/>
                  <a:pt x="12" y="29"/>
                  <a:pt x="12" y="26"/>
                </a:cubicBezTo>
                <a:cubicBezTo>
                  <a:pt x="12" y="23"/>
                  <a:pt x="15" y="21"/>
                  <a:pt x="18" y="21"/>
                </a:cubicBezTo>
                <a:cubicBezTo>
                  <a:pt x="21" y="21"/>
                  <a:pt x="23" y="23"/>
                  <a:pt x="23" y="26"/>
                </a:cubicBezTo>
                <a:cubicBezTo>
                  <a:pt x="23" y="29"/>
                  <a:pt x="21" y="32"/>
                  <a:pt x="18" y="32"/>
                </a:cubicBezTo>
                <a:close/>
                <a:moveTo>
                  <a:pt x="60" y="72"/>
                </a:moveTo>
                <a:cubicBezTo>
                  <a:pt x="45" y="72"/>
                  <a:pt x="33" y="59"/>
                  <a:pt x="33" y="44"/>
                </a:cubicBezTo>
                <a:cubicBezTo>
                  <a:pt x="33" y="29"/>
                  <a:pt x="45" y="16"/>
                  <a:pt x="60" y="16"/>
                </a:cubicBezTo>
                <a:cubicBezTo>
                  <a:pt x="76" y="16"/>
                  <a:pt x="88" y="29"/>
                  <a:pt x="88" y="44"/>
                </a:cubicBezTo>
                <a:cubicBezTo>
                  <a:pt x="88" y="59"/>
                  <a:pt x="76" y="72"/>
                  <a:pt x="60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60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/>
              <a:t>国内消费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87570CAC-0631-4C94-BB45-EB72479F83B7}"/>
              </a:ext>
            </a:extLst>
          </p:cNvPr>
          <p:cNvSpPr txBox="1">
            <a:spLocks/>
          </p:cNvSpPr>
          <p:nvPr/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零售额</a:t>
            </a:r>
            <a:r>
              <a:rPr lang="en-US" altLang="zh-CN" dirty="0"/>
              <a:t>:</a:t>
            </a:r>
            <a:r>
              <a:rPr lang="zh-CN" altLang="en-US" dirty="0"/>
              <a:t>服装类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1A5DBFC5-F909-4620-9A5C-EC451B2139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1785938"/>
            <a:ext cx="4357688" cy="2846785"/>
          </a:xfrm>
          <a:prstGeom prst="rect">
            <a:avLst/>
          </a:prstGeom>
        </p:spPr>
      </p:pic>
      <p:sp>
        <p:nvSpPr>
          <p:cNvPr id="24" name="内容占位符 3">
            <a:extLst>
              <a:ext uri="{FF2B5EF4-FFF2-40B4-BE49-F238E27FC236}">
                <a16:creationId xmlns:a16="http://schemas.microsoft.com/office/drawing/2014/main" id="{DE806553-663F-4C00-9741-BBCEFEBF1FC2}"/>
              </a:ext>
            </a:extLst>
          </p:cNvPr>
          <p:cNvSpPr txBox="1">
            <a:spLocks/>
          </p:cNvSpPr>
          <p:nvPr/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零售额：服装鞋帽，针，纺织品类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A665970F-C160-4DF2-AF6D-803FA6F1E9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9150" y="1785937"/>
            <a:ext cx="3886200" cy="28467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278036"/>
      </p:ext>
    </p:extLst>
  </p:cSld>
  <p:clrMapOvr>
    <a:masterClrMapping/>
  </p:clrMapOvr>
  <p:transition advClick="0" advTm="2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429722" y="1933064"/>
            <a:ext cx="254794" cy="198834"/>
          </a:xfrm>
          <a:custGeom>
            <a:avLst/>
            <a:gdLst>
              <a:gd name="T0" fmla="*/ 2147483646 w 102"/>
              <a:gd name="T1" fmla="*/ 2147483646 h 80"/>
              <a:gd name="T2" fmla="*/ 2147483646 w 102"/>
              <a:gd name="T3" fmla="*/ 2147483646 h 80"/>
              <a:gd name="T4" fmla="*/ 2147483646 w 102"/>
              <a:gd name="T5" fmla="*/ 0 h 80"/>
              <a:gd name="T6" fmla="*/ 2147483646 w 102"/>
              <a:gd name="T7" fmla="*/ 0 h 80"/>
              <a:gd name="T8" fmla="*/ 2147483646 w 102"/>
              <a:gd name="T9" fmla="*/ 2147483646 h 80"/>
              <a:gd name="T10" fmla="*/ 2147483646 w 102"/>
              <a:gd name="T11" fmla="*/ 2147483646 h 80"/>
              <a:gd name="T12" fmla="*/ 2147483646 w 102"/>
              <a:gd name="T13" fmla="*/ 0 h 80"/>
              <a:gd name="T14" fmla="*/ 2147483646 w 102"/>
              <a:gd name="T15" fmla="*/ 0 h 80"/>
              <a:gd name="T16" fmla="*/ 2147483646 w 102"/>
              <a:gd name="T17" fmla="*/ 2147483646 h 80"/>
              <a:gd name="T18" fmla="*/ 2147483646 w 102"/>
              <a:gd name="T19" fmla="*/ 2147483646 h 80"/>
              <a:gd name="T20" fmla="*/ 0 w 102"/>
              <a:gd name="T21" fmla="*/ 2147483646 h 80"/>
              <a:gd name="T22" fmla="*/ 0 w 102"/>
              <a:gd name="T23" fmla="*/ 2147483646 h 80"/>
              <a:gd name="T24" fmla="*/ 2147483646 w 102"/>
              <a:gd name="T25" fmla="*/ 2147483646 h 80"/>
              <a:gd name="T26" fmla="*/ 2147483646 w 102"/>
              <a:gd name="T27" fmla="*/ 2147483646 h 80"/>
              <a:gd name="T28" fmla="*/ 2147483646 w 102"/>
              <a:gd name="T29" fmla="*/ 2147483646 h 80"/>
              <a:gd name="T30" fmla="*/ 2147483646 w 102"/>
              <a:gd name="T31" fmla="*/ 2147483646 h 80"/>
              <a:gd name="T32" fmla="*/ 2147483646 w 102"/>
              <a:gd name="T33" fmla="*/ 2147483646 h 80"/>
              <a:gd name="T34" fmla="*/ 2147483646 w 102"/>
              <a:gd name="T35" fmla="*/ 2147483646 h 80"/>
              <a:gd name="T36" fmla="*/ 2147483646 w 102"/>
              <a:gd name="T37" fmla="*/ 2147483646 h 80"/>
              <a:gd name="T38" fmla="*/ 2147483646 w 102"/>
              <a:gd name="T39" fmla="*/ 2147483646 h 80"/>
              <a:gd name="T40" fmla="*/ 2147483646 w 102"/>
              <a:gd name="T41" fmla="*/ 2147483646 h 80"/>
              <a:gd name="T42" fmla="*/ 2147483646 w 102"/>
              <a:gd name="T43" fmla="*/ 2147483646 h 80"/>
              <a:gd name="T44" fmla="*/ 2147483646 w 102"/>
              <a:gd name="T45" fmla="*/ 2147483646 h 80"/>
              <a:gd name="T46" fmla="*/ 2147483646 w 102"/>
              <a:gd name="T47" fmla="*/ 2147483646 h 80"/>
              <a:gd name="T48" fmla="*/ 2147483646 w 102"/>
              <a:gd name="T49" fmla="*/ 2147483646 h 80"/>
              <a:gd name="T50" fmla="*/ 2147483646 w 102"/>
              <a:gd name="T51" fmla="*/ 2147483646 h 80"/>
              <a:gd name="T52" fmla="*/ 2147483646 w 102"/>
              <a:gd name="T53" fmla="*/ 2147483646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2" h="80">
                <a:moveTo>
                  <a:pt x="95" y="7"/>
                </a:moveTo>
                <a:cubicBezTo>
                  <a:pt x="87" y="7"/>
                  <a:pt x="87" y="7"/>
                  <a:pt x="87" y="7"/>
                </a:cubicBezTo>
                <a:cubicBezTo>
                  <a:pt x="87" y="0"/>
                  <a:pt x="87" y="0"/>
                  <a:pt x="8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7"/>
                  <a:pt x="80" y="7"/>
                  <a:pt x="80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4"/>
                  <a:pt x="41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0"/>
                  <a:pt x="15" y="4"/>
                  <a:pt x="15" y="7"/>
                </a:cubicBezTo>
                <a:cubicBezTo>
                  <a:pt x="8" y="7"/>
                  <a:pt x="8" y="7"/>
                  <a:pt x="8" y="7"/>
                </a:cubicBezTo>
                <a:cubicBezTo>
                  <a:pt x="4" y="7"/>
                  <a:pt x="0" y="10"/>
                  <a:pt x="0" y="1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9" y="80"/>
                  <a:pt x="102" y="76"/>
                  <a:pt x="102" y="72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2" y="10"/>
                  <a:pt x="99" y="7"/>
                  <a:pt x="95" y="7"/>
                </a:cubicBezTo>
                <a:close/>
                <a:moveTo>
                  <a:pt x="18" y="32"/>
                </a:moveTo>
                <a:cubicBezTo>
                  <a:pt x="15" y="32"/>
                  <a:pt x="12" y="29"/>
                  <a:pt x="12" y="26"/>
                </a:cubicBezTo>
                <a:cubicBezTo>
                  <a:pt x="12" y="23"/>
                  <a:pt x="15" y="21"/>
                  <a:pt x="18" y="21"/>
                </a:cubicBezTo>
                <a:cubicBezTo>
                  <a:pt x="21" y="21"/>
                  <a:pt x="23" y="23"/>
                  <a:pt x="23" y="26"/>
                </a:cubicBezTo>
                <a:cubicBezTo>
                  <a:pt x="23" y="29"/>
                  <a:pt x="21" y="32"/>
                  <a:pt x="18" y="32"/>
                </a:cubicBezTo>
                <a:close/>
                <a:moveTo>
                  <a:pt x="60" y="72"/>
                </a:moveTo>
                <a:cubicBezTo>
                  <a:pt x="45" y="72"/>
                  <a:pt x="33" y="59"/>
                  <a:pt x="33" y="44"/>
                </a:cubicBezTo>
                <a:cubicBezTo>
                  <a:pt x="33" y="29"/>
                  <a:pt x="45" y="16"/>
                  <a:pt x="60" y="16"/>
                </a:cubicBezTo>
                <a:cubicBezTo>
                  <a:pt x="76" y="16"/>
                  <a:pt x="88" y="29"/>
                  <a:pt x="88" y="44"/>
                </a:cubicBezTo>
                <a:cubicBezTo>
                  <a:pt x="88" y="59"/>
                  <a:pt x="76" y="72"/>
                  <a:pt x="60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60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/>
              <a:t>出口情况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87570CAC-0631-4C94-BB45-EB72479F83B7}"/>
              </a:ext>
            </a:extLst>
          </p:cNvPr>
          <p:cNvSpPr txBox="1">
            <a:spLocks/>
          </p:cNvSpPr>
          <p:nvPr/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24" name="内容占位符 3">
            <a:extLst>
              <a:ext uri="{FF2B5EF4-FFF2-40B4-BE49-F238E27FC236}">
                <a16:creationId xmlns:a16="http://schemas.microsoft.com/office/drawing/2014/main" id="{DE806553-663F-4C00-9741-BBCEFEBF1FC2}"/>
              </a:ext>
            </a:extLst>
          </p:cNvPr>
          <p:cNvSpPr txBox="1">
            <a:spLocks/>
          </p:cNvSpPr>
          <p:nvPr/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zh-CN" dirty="0"/>
          </a:p>
          <a:p>
            <a:endParaRPr lang="zh-CN" altLang="en-US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30C61365-52D7-46EB-BD73-F13240111BDF}"/>
              </a:ext>
            </a:extLst>
          </p:cNvPr>
          <p:cNvSpPr txBox="1">
            <a:spLocks/>
          </p:cNvSpPr>
          <p:nvPr/>
        </p:nvSpPr>
        <p:spPr>
          <a:xfrm>
            <a:off x="781050" y="1521619"/>
            <a:ext cx="3886200" cy="326350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出口金额：纺织纱线，织物及制品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57A4B2E9-1804-4417-B610-C624D01C7B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94" y="1785938"/>
            <a:ext cx="3891556" cy="2995612"/>
          </a:xfrm>
          <a:prstGeom prst="rect">
            <a:avLst/>
          </a:prstGeom>
        </p:spPr>
      </p:pic>
      <p:sp>
        <p:nvSpPr>
          <p:cNvPr id="30" name="内容占位符 3">
            <a:extLst>
              <a:ext uri="{FF2B5EF4-FFF2-40B4-BE49-F238E27FC236}">
                <a16:creationId xmlns:a16="http://schemas.microsoft.com/office/drawing/2014/main" id="{742A4F0A-1D6E-437C-9F1E-F8CA3E38B226}"/>
              </a:ext>
            </a:extLst>
          </p:cNvPr>
          <p:cNvSpPr txBox="1">
            <a:spLocks/>
          </p:cNvSpPr>
          <p:nvPr/>
        </p:nvSpPr>
        <p:spPr>
          <a:xfrm>
            <a:off x="4781550" y="1521619"/>
            <a:ext cx="3886200" cy="326350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出口金额：服装及衣着附件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7D8A9C2C-6ED0-4814-81F0-324A6D773C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9150" y="1785936"/>
            <a:ext cx="4171950" cy="28467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1109306"/>
      </p:ext>
    </p:extLst>
  </p:cSld>
  <p:clrMapOvr>
    <a:masterClrMapping/>
  </p:clrMapOvr>
  <p:transition advClick="0" advTm="2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429722" y="1933064"/>
            <a:ext cx="254794" cy="198834"/>
          </a:xfrm>
          <a:custGeom>
            <a:avLst/>
            <a:gdLst>
              <a:gd name="T0" fmla="*/ 2147483646 w 102"/>
              <a:gd name="T1" fmla="*/ 2147483646 h 80"/>
              <a:gd name="T2" fmla="*/ 2147483646 w 102"/>
              <a:gd name="T3" fmla="*/ 2147483646 h 80"/>
              <a:gd name="T4" fmla="*/ 2147483646 w 102"/>
              <a:gd name="T5" fmla="*/ 0 h 80"/>
              <a:gd name="T6" fmla="*/ 2147483646 w 102"/>
              <a:gd name="T7" fmla="*/ 0 h 80"/>
              <a:gd name="T8" fmla="*/ 2147483646 w 102"/>
              <a:gd name="T9" fmla="*/ 2147483646 h 80"/>
              <a:gd name="T10" fmla="*/ 2147483646 w 102"/>
              <a:gd name="T11" fmla="*/ 2147483646 h 80"/>
              <a:gd name="T12" fmla="*/ 2147483646 w 102"/>
              <a:gd name="T13" fmla="*/ 0 h 80"/>
              <a:gd name="T14" fmla="*/ 2147483646 w 102"/>
              <a:gd name="T15" fmla="*/ 0 h 80"/>
              <a:gd name="T16" fmla="*/ 2147483646 w 102"/>
              <a:gd name="T17" fmla="*/ 2147483646 h 80"/>
              <a:gd name="T18" fmla="*/ 2147483646 w 102"/>
              <a:gd name="T19" fmla="*/ 2147483646 h 80"/>
              <a:gd name="T20" fmla="*/ 0 w 102"/>
              <a:gd name="T21" fmla="*/ 2147483646 h 80"/>
              <a:gd name="T22" fmla="*/ 0 w 102"/>
              <a:gd name="T23" fmla="*/ 2147483646 h 80"/>
              <a:gd name="T24" fmla="*/ 2147483646 w 102"/>
              <a:gd name="T25" fmla="*/ 2147483646 h 80"/>
              <a:gd name="T26" fmla="*/ 2147483646 w 102"/>
              <a:gd name="T27" fmla="*/ 2147483646 h 80"/>
              <a:gd name="T28" fmla="*/ 2147483646 w 102"/>
              <a:gd name="T29" fmla="*/ 2147483646 h 80"/>
              <a:gd name="T30" fmla="*/ 2147483646 w 102"/>
              <a:gd name="T31" fmla="*/ 2147483646 h 80"/>
              <a:gd name="T32" fmla="*/ 2147483646 w 102"/>
              <a:gd name="T33" fmla="*/ 2147483646 h 80"/>
              <a:gd name="T34" fmla="*/ 2147483646 w 102"/>
              <a:gd name="T35" fmla="*/ 2147483646 h 80"/>
              <a:gd name="T36" fmla="*/ 2147483646 w 102"/>
              <a:gd name="T37" fmla="*/ 2147483646 h 80"/>
              <a:gd name="T38" fmla="*/ 2147483646 w 102"/>
              <a:gd name="T39" fmla="*/ 2147483646 h 80"/>
              <a:gd name="T40" fmla="*/ 2147483646 w 102"/>
              <a:gd name="T41" fmla="*/ 2147483646 h 80"/>
              <a:gd name="T42" fmla="*/ 2147483646 w 102"/>
              <a:gd name="T43" fmla="*/ 2147483646 h 80"/>
              <a:gd name="T44" fmla="*/ 2147483646 w 102"/>
              <a:gd name="T45" fmla="*/ 2147483646 h 80"/>
              <a:gd name="T46" fmla="*/ 2147483646 w 102"/>
              <a:gd name="T47" fmla="*/ 2147483646 h 80"/>
              <a:gd name="T48" fmla="*/ 2147483646 w 102"/>
              <a:gd name="T49" fmla="*/ 2147483646 h 80"/>
              <a:gd name="T50" fmla="*/ 2147483646 w 102"/>
              <a:gd name="T51" fmla="*/ 2147483646 h 80"/>
              <a:gd name="T52" fmla="*/ 2147483646 w 102"/>
              <a:gd name="T53" fmla="*/ 2147483646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2" h="80">
                <a:moveTo>
                  <a:pt x="95" y="7"/>
                </a:moveTo>
                <a:cubicBezTo>
                  <a:pt x="87" y="7"/>
                  <a:pt x="87" y="7"/>
                  <a:pt x="87" y="7"/>
                </a:cubicBezTo>
                <a:cubicBezTo>
                  <a:pt x="87" y="0"/>
                  <a:pt x="87" y="0"/>
                  <a:pt x="8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7"/>
                  <a:pt x="80" y="7"/>
                  <a:pt x="80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4"/>
                  <a:pt x="41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0"/>
                  <a:pt x="15" y="4"/>
                  <a:pt x="15" y="7"/>
                </a:cubicBezTo>
                <a:cubicBezTo>
                  <a:pt x="8" y="7"/>
                  <a:pt x="8" y="7"/>
                  <a:pt x="8" y="7"/>
                </a:cubicBezTo>
                <a:cubicBezTo>
                  <a:pt x="4" y="7"/>
                  <a:pt x="0" y="10"/>
                  <a:pt x="0" y="1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9" y="80"/>
                  <a:pt x="102" y="76"/>
                  <a:pt x="102" y="72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2" y="10"/>
                  <a:pt x="99" y="7"/>
                  <a:pt x="95" y="7"/>
                </a:cubicBezTo>
                <a:close/>
                <a:moveTo>
                  <a:pt x="18" y="32"/>
                </a:moveTo>
                <a:cubicBezTo>
                  <a:pt x="15" y="32"/>
                  <a:pt x="12" y="29"/>
                  <a:pt x="12" y="26"/>
                </a:cubicBezTo>
                <a:cubicBezTo>
                  <a:pt x="12" y="23"/>
                  <a:pt x="15" y="21"/>
                  <a:pt x="18" y="21"/>
                </a:cubicBezTo>
                <a:cubicBezTo>
                  <a:pt x="21" y="21"/>
                  <a:pt x="23" y="23"/>
                  <a:pt x="23" y="26"/>
                </a:cubicBezTo>
                <a:cubicBezTo>
                  <a:pt x="23" y="29"/>
                  <a:pt x="21" y="32"/>
                  <a:pt x="18" y="32"/>
                </a:cubicBezTo>
                <a:close/>
                <a:moveTo>
                  <a:pt x="60" y="72"/>
                </a:moveTo>
                <a:cubicBezTo>
                  <a:pt x="45" y="72"/>
                  <a:pt x="33" y="59"/>
                  <a:pt x="33" y="44"/>
                </a:cubicBezTo>
                <a:cubicBezTo>
                  <a:pt x="33" y="29"/>
                  <a:pt x="45" y="16"/>
                  <a:pt x="60" y="16"/>
                </a:cubicBezTo>
                <a:cubicBezTo>
                  <a:pt x="76" y="16"/>
                  <a:pt x="88" y="29"/>
                  <a:pt x="88" y="44"/>
                </a:cubicBezTo>
                <a:cubicBezTo>
                  <a:pt x="88" y="59"/>
                  <a:pt x="76" y="72"/>
                  <a:pt x="60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60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/>
              <a:t>纺织服装服饰业库存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87570CAC-0631-4C94-BB45-EB72479F83B7}"/>
              </a:ext>
            </a:extLst>
          </p:cNvPr>
          <p:cNvSpPr txBox="1">
            <a:spLocks/>
          </p:cNvSpPr>
          <p:nvPr/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24" name="内容占位符 3">
            <a:extLst>
              <a:ext uri="{FF2B5EF4-FFF2-40B4-BE49-F238E27FC236}">
                <a16:creationId xmlns:a16="http://schemas.microsoft.com/office/drawing/2014/main" id="{DE806553-663F-4C00-9741-BBCEFEBF1FC2}"/>
              </a:ext>
            </a:extLst>
          </p:cNvPr>
          <p:cNvSpPr txBox="1">
            <a:spLocks/>
          </p:cNvSpPr>
          <p:nvPr/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zh-CN" dirty="0"/>
          </a:p>
          <a:p>
            <a:endParaRPr lang="zh-CN" altLang="en-US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30C61365-52D7-46EB-BD73-F13240111BDF}"/>
              </a:ext>
            </a:extLst>
          </p:cNvPr>
          <p:cNvSpPr txBox="1">
            <a:spLocks/>
          </p:cNvSpPr>
          <p:nvPr/>
        </p:nvSpPr>
        <p:spPr>
          <a:xfrm>
            <a:off x="781050" y="1521619"/>
            <a:ext cx="3886200" cy="326350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CN" altLang="en-US" dirty="0"/>
          </a:p>
        </p:txBody>
      </p:sp>
      <p:sp>
        <p:nvSpPr>
          <p:cNvPr id="30" name="内容占位符 3">
            <a:extLst>
              <a:ext uri="{FF2B5EF4-FFF2-40B4-BE49-F238E27FC236}">
                <a16:creationId xmlns:a16="http://schemas.microsoft.com/office/drawing/2014/main" id="{742A4F0A-1D6E-437C-9F1E-F8CA3E38B226}"/>
              </a:ext>
            </a:extLst>
          </p:cNvPr>
          <p:cNvSpPr txBox="1">
            <a:spLocks/>
          </p:cNvSpPr>
          <p:nvPr/>
        </p:nvSpPr>
        <p:spPr>
          <a:xfrm>
            <a:off x="4781550" y="1521619"/>
            <a:ext cx="3886200" cy="326350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zh-CN" dirty="0"/>
          </a:p>
          <a:p>
            <a:endParaRPr lang="zh-CN" altLang="en-US" dirty="0"/>
          </a:p>
        </p:txBody>
      </p:sp>
      <p:pic>
        <p:nvPicPr>
          <p:cNvPr id="25" name="内容占位符 5">
            <a:extLst>
              <a:ext uri="{FF2B5EF4-FFF2-40B4-BE49-F238E27FC236}">
                <a16:creationId xmlns:a16="http://schemas.microsoft.com/office/drawing/2014/main" id="{B3280B17-FBF1-46A1-AED4-B1F958327E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450" y="1193006"/>
            <a:ext cx="3886200" cy="3178969"/>
          </a:xfrm>
          <a:prstGeom prst="rect">
            <a:avLst/>
          </a:prstGeom>
        </p:spPr>
      </p:pic>
      <p:pic>
        <p:nvPicPr>
          <p:cNvPr id="28" name="内容占位符 7">
            <a:extLst>
              <a:ext uri="{FF2B5EF4-FFF2-40B4-BE49-F238E27FC236}">
                <a16:creationId xmlns:a16="http://schemas.microsoft.com/office/drawing/2014/main" id="{277B77C0-F7C8-4F45-A7E9-A150B6A60C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9150" y="1145836"/>
            <a:ext cx="3886200" cy="32261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7729388"/>
      </p:ext>
    </p:extLst>
  </p:cSld>
  <p:clrMapOvr>
    <a:masterClrMapping/>
  </p:clrMapOvr>
  <p:transition advClick="0" advTm="2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429722" y="1933064"/>
            <a:ext cx="254794" cy="198834"/>
          </a:xfrm>
          <a:custGeom>
            <a:avLst/>
            <a:gdLst>
              <a:gd name="T0" fmla="*/ 2147483646 w 102"/>
              <a:gd name="T1" fmla="*/ 2147483646 h 80"/>
              <a:gd name="T2" fmla="*/ 2147483646 w 102"/>
              <a:gd name="T3" fmla="*/ 2147483646 h 80"/>
              <a:gd name="T4" fmla="*/ 2147483646 w 102"/>
              <a:gd name="T5" fmla="*/ 0 h 80"/>
              <a:gd name="T6" fmla="*/ 2147483646 w 102"/>
              <a:gd name="T7" fmla="*/ 0 h 80"/>
              <a:gd name="T8" fmla="*/ 2147483646 w 102"/>
              <a:gd name="T9" fmla="*/ 2147483646 h 80"/>
              <a:gd name="T10" fmla="*/ 2147483646 w 102"/>
              <a:gd name="T11" fmla="*/ 2147483646 h 80"/>
              <a:gd name="T12" fmla="*/ 2147483646 w 102"/>
              <a:gd name="T13" fmla="*/ 0 h 80"/>
              <a:gd name="T14" fmla="*/ 2147483646 w 102"/>
              <a:gd name="T15" fmla="*/ 0 h 80"/>
              <a:gd name="T16" fmla="*/ 2147483646 w 102"/>
              <a:gd name="T17" fmla="*/ 2147483646 h 80"/>
              <a:gd name="T18" fmla="*/ 2147483646 w 102"/>
              <a:gd name="T19" fmla="*/ 2147483646 h 80"/>
              <a:gd name="T20" fmla="*/ 0 w 102"/>
              <a:gd name="T21" fmla="*/ 2147483646 h 80"/>
              <a:gd name="T22" fmla="*/ 0 w 102"/>
              <a:gd name="T23" fmla="*/ 2147483646 h 80"/>
              <a:gd name="T24" fmla="*/ 2147483646 w 102"/>
              <a:gd name="T25" fmla="*/ 2147483646 h 80"/>
              <a:gd name="T26" fmla="*/ 2147483646 w 102"/>
              <a:gd name="T27" fmla="*/ 2147483646 h 80"/>
              <a:gd name="T28" fmla="*/ 2147483646 w 102"/>
              <a:gd name="T29" fmla="*/ 2147483646 h 80"/>
              <a:gd name="T30" fmla="*/ 2147483646 w 102"/>
              <a:gd name="T31" fmla="*/ 2147483646 h 80"/>
              <a:gd name="T32" fmla="*/ 2147483646 w 102"/>
              <a:gd name="T33" fmla="*/ 2147483646 h 80"/>
              <a:gd name="T34" fmla="*/ 2147483646 w 102"/>
              <a:gd name="T35" fmla="*/ 2147483646 h 80"/>
              <a:gd name="T36" fmla="*/ 2147483646 w 102"/>
              <a:gd name="T37" fmla="*/ 2147483646 h 80"/>
              <a:gd name="T38" fmla="*/ 2147483646 w 102"/>
              <a:gd name="T39" fmla="*/ 2147483646 h 80"/>
              <a:gd name="T40" fmla="*/ 2147483646 w 102"/>
              <a:gd name="T41" fmla="*/ 2147483646 h 80"/>
              <a:gd name="T42" fmla="*/ 2147483646 w 102"/>
              <a:gd name="T43" fmla="*/ 2147483646 h 80"/>
              <a:gd name="T44" fmla="*/ 2147483646 w 102"/>
              <a:gd name="T45" fmla="*/ 2147483646 h 80"/>
              <a:gd name="T46" fmla="*/ 2147483646 w 102"/>
              <a:gd name="T47" fmla="*/ 2147483646 h 80"/>
              <a:gd name="T48" fmla="*/ 2147483646 w 102"/>
              <a:gd name="T49" fmla="*/ 2147483646 h 80"/>
              <a:gd name="T50" fmla="*/ 2147483646 w 102"/>
              <a:gd name="T51" fmla="*/ 2147483646 h 80"/>
              <a:gd name="T52" fmla="*/ 2147483646 w 102"/>
              <a:gd name="T53" fmla="*/ 2147483646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2" h="80">
                <a:moveTo>
                  <a:pt x="95" y="7"/>
                </a:moveTo>
                <a:cubicBezTo>
                  <a:pt x="87" y="7"/>
                  <a:pt x="87" y="7"/>
                  <a:pt x="87" y="7"/>
                </a:cubicBezTo>
                <a:cubicBezTo>
                  <a:pt x="87" y="0"/>
                  <a:pt x="87" y="0"/>
                  <a:pt x="8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7"/>
                  <a:pt x="80" y="7"/>
                  <a:pt x="80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4"/>
                  <a:pt x="41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0"/>
                  <a:pt x="15" y="4"/>
                  <a:pt x="15" y="7"/>
                </a:cubicBezTo>
                <a:cubicBezTo>
                  <a:pt x="8" y="7"/>
                  <a:pt x="8" y="7"/>
                  <a:pt x="8" y="7"/>
                </a:cubicBezTo>
                <a:cubicBezTo>
                  <a:pt x="4" y="7"/>
                  <a:pt x="0" y="10"/>
                  <a:pt x="0" y="1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9" y="80"/>
                  <a:pt x="102" y="76"/>
                  <a:pt x="102" y="72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2" y="10"/>
                  <a:pt x="99" y="7"/>
                  <a:pt x="95" y="7"/>
                </a:cubicBezTo>
                <a:close/>
                <a:moveTo>
                  <a:pt x="18" y="32"/>
                </a:moveTo>
                <a:cubicBezTo>
                  <a:pt x="15" y="32"/>
                  <a:pt x="12" y="29"/>
                  <a:pt x="12" y="26"/>
                </a:cubicBezTo>
                <a:cubicBezTo>
                  <a:pt x="12" y="23"/>
                  <a:pt x="15" y="21"/>
                  <a:pt x="18" y="21"/>
                </a:cubicBezTo>
                <a:cubicBezTo>
                  <a:pt x="21" y="21"/>
                  <a:pt x="23" y="23"/>
                  <a:pt x="23" y="26"/>
                </a:cubicBezTo>
                <a:cubicBezTo>
                  <a:pt x="23" y="29"/>
                  <a:pt x="21" y="32"/>
                  <a:pt x="18" y="32"/>
                </a:cubicBezTo>
                <a:close/>
                <a:moveTo>
                  <a:pt x="60" y="72"/>
                </a:moveTo>
                <a:cubicBezTo>
                  <a:pt x="45" y="72"/>
                  <a:pt x="33" y="59"/>
                  <a:pt x="33" y="44"/>
                </a:cubicBezTo>
                <a:cubicBezTo>
                  <a:pt x="33" y="29"/>
                  <a:pt x="45" y="16"/>
                  <a:pt x="60" y="16"/>
                </a:cubicBezTo>
                <a:cubicBezTo>
                  <a:pt x="76" y="16"/>
                  <a:pt x="88" y="29"/>
                  <a:pt x="88" y="44"/>
                </a:cubicBezTo>
                <a:cubicBezTo>
                  <a:pt x="88" y="59"/>
                  <a:pt x="76" y="72"/>
                  <a:pt x="60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60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/>
              <a:t>仓单变化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87570CAC-0631-4C94-BB45-EB72479F83B7}"/>
              </a:ext>
            </a:extLst>
          </p:cNvPr>
          <p:cNvSpPr txBox="1">
            <a:spLocks/>
          </p:cNvSpPr>
          <p:nvPr/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24" name="内容占位符 3">
            <a:extLst>
              <a:ext uri="{FF2B5EF4-FFF2-40B4-BE49-F238E27FC236}">
                <a16:creationId xmlns:a16="http://schemas.microsoft.com/office/drawing/2014/main" id="{DE806553-663F-4C00-9741-BBCEFEBF1FC2}"/>
              </a:ext>
            </a:extLst>
          </p:cNvPr>
          <p:cNvSpPr txBox="1">
            <a:spLocks/>
          </p:cNvSpPr>
          <p:nvPr/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zh-CN" dirty="0"/>
          </a:p>
          <a:p>
            <a:endParaRPr lang="zh-CN" altLang="en-US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30C61365-52D7-46EB-BD73-F13240111BDF}"/>
              </a:ext>
            </a:extLst>
          </p:cNvPr>
          <p:cNvSpPr txBox="1">
            <a:spLocks/>
          </p:cNvSpPr>
          <p:nvPr/>
        </p:nvSpPr>
        <p:spPr>
          <a:xfrm>
            <a:off x="781050" y="1521619"/>
            <a:ext cx="3886200" cy="326350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CN" altLang="en-US" dirty="0"/>
          </a:p>
        </p:txBody>
      </p:sp>
      <p:sp>
        <p:nvSpPr>
          <p:cNvPr id="30" name="内容占位符 3">
            <a:extLst>
              <a:ext uri="{FF2B5EF4-FFF2-40B4-BE49-F238E27FC236}">
                <a16:creationId xmlns:a16="http://schemas.microsoft.com/office/drawing/2014/main" id="{742A4F0A-1D6E-437C-9F1E-F8CA3E38B226}"/>
              </a:ext>
            </a:extLst>
          </p:cNvPr>
          <p:cNvSpPr txBox="1">
            <a:spLocks/>
          </p:cNvSpPr>
          <p:nvPr/>
        </p:nvSpPr>
        <p:spPr>
          <a:xfrm>
            <a:off x="4781550" y="1521619"/>
            <a:ext cx="3886200" cy="326350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zh-CN" dirty="0"/>
          </a:p>
          <a:p>
            <a:endParaRPr lang="zh-CN" altLang="en-US" dirty="0"/>
          </a:p>
        </p:txBody>
      </p:sp>
      <p:pic>
        <p:nvPicPr>
          <p:cNvPr id="27" name="内容占位符 5">
            <a:extLst>
              <a:ext uri="{FF2B5EF4-FFF2-40B4-BE49-F238E27FC236}">
                <a16:creationId xmlns:a16="http://schemas.microsoft.com/office/drawing/2014/main" id="{199D4BBA-4D74-4141-A73F-F433B9D04D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450" y="1508739"/>
            <a:ext cx="3886200" cy="2941817"/>
          </a:xfrm>
          <a:prstGeom prst="rect">
            <a:avLst/>
          </a:prstGeom>
        </p:spPr>
      </p:pic>
      <p:pic>
        <p:nvPicPr>
          <p:cNvPr id="32" name="内容占位符 7">
            <a:extLst>
              <a:ext uri="{FF2B5EF4-FFF2-40B4-BE49-F238E27FC236}">
                <a16:creationId xmlns:a16="http://schemas.microsoft.com/office/drawing/2014/main" id="{7D367FB8-56BC-42AD-9C50-FF0967B065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3950" y="1674019"/>
            <a:ext cx="3886200" cy="27765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6104381"/>
      </p:ext>
    </p:extLst>
  </p:cSld>
  <p:clrMapOvr>
    <a:masterClrMapping/>
  </p:clrMapOvr>
  <p:transition advClick="0" advTm="2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429722" y="1933064"/>
            <a:ext cx="254794" cy="198834"/>
          </a:xfrm>
          <a:custGeom>
            <a:avLst/>
            <a:gdLst>
              <a:gd name="T0" fmla="*/ 2147483646 w 102"/>
              <a:gd name="T1" fmla="*/ 2147483646 h 80"/>
              <a:gd name="T2" fmla="*/ 2147483646 w 102"/>
              <a:gd name="T3" fmla="*/ 2147483646 h 80"/>
              <a:gd name="T4" fmla="*/ 2147483646 w 102"/>
              <a:gd name="T5" fmla="*/ 0 h 80"/>
              <a:gd name="T6" fmla="*/ 2147483646 w 102"/>
              <a:gd name="T7" fmla="*/ 0 h 80"/>
              <a:gd name="T8" fmla="*/ 2147483646 w 102"/>
              <a:gd name="T9" fmla="*/ 2147483646 h 80"/>
              <a:gd name="T10" fmla="*/ 2147483646 w 102"/>
              <a:gd name="T11" fmla="*/ 2147483646 h 80"/>
              <a:gd name="T12" fmla="*/ 2147483646 w 102"/>
              <a:gd name="T13" fmla="*/ 0 h 80"/>
              <a:gd name="T14" fmla="*/ 2147483646 w 102"/>
              <a:gd name="T15" fmla="*/ 0 h 80"/>
              <a:gd name="T16" fmla="*/ 2147483646 w 102"/>
              <a:gd name="T17" fmla="*/ 2147483646 h 80"/>
              <a:gd name="T18" fmla="*/ 2147483646 w 102"/>
              <a:gd name="T19" fmla="*/ 2147483646 h 80"/>
              <a:gd name="T20" fmla="*/ 0 w 102"/>
              <a:gd name="T21" fmla="*/ 2147483646 h 80"/>
              <a:gd name="T22" fmla="*/ 0 w 102"/>
              <a:gd name="T23" fmla="*/ 2147483646 h 80"/>
              <a:gd name="T24" fmla="*/ 2147483646 w 102"/>
              <a:gd name="T25" fmla="*/ 2147483646 h 80"/>
              <a:gd name="T26" fmla="*/ 2147483646 w 102"/>
              <a:gd name="T27" fmla="*/ 2147483646 h 80"/>
              <a:gd name="T28" fmla="*/ 2147483646 w 102"/>
              <a:gd name="T29" fmla="*/ 2147483646 h 80"/>
              <a:gd name="T30" fmla="*/ 2147483646 w 102"/>
              <a:gd name="T31" fmla="*/ 2147483646 h 80"/>
              <a:gd name="T32" fmla="*/ 2147483646 w 102"/>
              <a:gd name="T33" fmla="*/ 2147483646 h 80"/>
              <a:gd name="T34" fmla="*/ 2147483646 w 102"/>
              <a:gd name="T35" fmla="*/ 2147483646 h 80"/>
              <a:gd name="T36" fmla="*/ 2147483646 w 102"/>
              <a:gd name="T37" fmla="*/ 2147483646 h 80"/>
              <a:gd name="T38" fmla="*/ 2147483646 w 102"/>
              <a:gd name="T39" fmla="*/ 2147483646 h 80"/>
              <a:gd name="T40" fmla="*/ 2147483646 w 102"/>
              <a:gd name="T41" fmla="*/ 2147483646 h 80"/>
              <a:gd name="T42" fmla="*/ 2147483646 w 102"/>
              <a:gd name="T43" fmla="*/ 2147483646 h 80"/>
              <a:gd name="T44" fmla="*/ 2147483646 w 102"/>
              <a:gd name="T45" fmla="*/ 2147483646 h 80"/>
              <a:gd name="T46" fmla="*/ 2147483646 w 102"/>
              <a:gd name="T47" fmla="*/ 2147483646 h 80"/>
              <a:gd name="T48" fmla="*/ 2147483646 w 102"/>
              <a:gd name="T49" fmla="*/ 2147483646 h 80"/>
              <a:gd name="T50" fmla="*/ 2147483646 w 102"/>
              <a:gd name="T51" fmla="*/ 2147483646 h 80"/>
              <a:gd name="T52" fmla="*/ 2147483646 w 102"/>
              <a:gd name="T53" fmla="*/ 2147483646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2" h="80">
                <a:moveTo>
                  <a:pt x="95" y="7"/>
                </a:moveTo>
                <a:cubicBezTo>
                  <a:pt x="87" y="7"/>
                  <a:pt x="87" y="7"/>
                  <a:pt x="87" y="7"/>
                </a:cubicBezTo>
                <a:cubicBezTo>
                  <a:pt x="87" y="0"/>
                  <a:pt x="87" y="0"/>
                  <a:pt x="8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7"/>
                  <a:pt x="80" y="7"/>
                  <a:pt x="80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4"/>
                  <a:pt x="41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0"/>
                  <a:pt x="15" y="4"/>
                  <a:pt x="15" y="7"/>
                </a:cubicBezTo>
                <a:cubicBezTo>
                  <a:pt x="8" y="7"/>
                  <a:pt x="8" y="7"/>
                  <a:pt x="8" y="7"/>
                </a:cubicBezTo>
                <a:cubicBezTo>
                  <a:pt x="4" y="7"/>
                  <a:pt x="0" y="10"/>
                  <a:pt x="0" y="1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9" y="80"/>
                  <a:pt x="102" y="76"/>
                  <a:pt x="102" y="72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2" y="10"/>
                  <a:pt x="99" y="7"/>
                  <a:pt x="95" y="7"/>
                </a:cubicBezTo>
                <a:close/>
                <a:moveTo>
                  <a:pt x="18" y="32"/>
                </a:moveTo>
                <a:cubicBezTo>
                  <a:pt x="15" y="32"/>
                  <a:pt x="12" y="29"/>
                  <a:pt x="12" y="26"/>
                </a:cubicBezTo>
                <a:cubicBezTo>
                  <a:pt x="12" y="23"/>
                  <a:pt x="15" y="21"/>
                  <a:pt x="18" y="21"/>
                </a:cubicBezTo>
                <a:cubicBezTo>
                  <a:pt x="21" y="21"/>
                  <a:pt x="23" y="23"/>
                  <a:pt x="23" y="26"/>
                </a:cubicBezTo>
                <a:cubicBezTo>
                  <a:pt x="23" y="29"/>
                  <a:pt x="21" y="32"/>
                  <a:pt x="18" y="32"/>
                </a:cubicBezTo>
                <a:close/>
                <a:moveTo>
                  <a:pt x="60" y="72"/>
                </a:moveTo>
                <a:cubicBezTo>
                  <a:pt x="45" y="72"/>
                  <a:pt x="33" y="59"/>
                  <a:pt x="33" y="44"/>
                </a:cubicBezTo>
                <a:cubicBezTo>
                  <a:pt x="33" y="29"/>
                  <a:pt x="45" y="16"/>
                  <a:pt x="60" y="16"/>
                </a:cubicBezTo>
                <a:cubicBezTo>
                  <a:pt x="76" y="16"/>
                  <a:pt x="88" y="29"/>
                  <a:pt x="88" y="44"/>
                </a:cubicBezTo>
                <a:cubicBezTo>
                  <a:pt x="88" y="59"/>
                  <a:pt x="76" y="72"/>
                  <a:pt x="60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60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/>
              <a:t>仓单和持仓量比较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87570CAC-0631-4C94-BB45-EB72479F83B7}"/>
              </a:ext>
            </a:extLst>
          </p:cNvPr>
          <p:cNvSpPr txBox="1">
            <a:spLocks/>
          </p:cNvSpPr>
          <p:nvPr/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24" name="内容占位符 3">
            <a:extLst>
              <a:ext uri="{FF2B5EF4-FFF2-40B4-BE49-F238E27FC236}">
                <a16:creationId xmlns:a16="http://schemas.microsoft.com/office/drawing/2014/main" id="{DE806553-663F-4C00-9741-BBCEFEBF1FC2}"/>
              </a:ext>
            </a:extLst>
          </p:cNvPr>
          <p:cNvSpPr txBox="1">
            <a:spLocks/>
          </p:cNvSpPr>
          <p:nvPr/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zh-CN" dirty="0"/>
          </a:p>
          <a:p>
            <a:endParaRPr lang="zh-CN" altLang="en-US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30C61365-52D7-46EB-BD73-F13240111BDF}"/>
              </a:ext>
            </a:extLst>
          </p:cNvPr>
          <p:cNvSpPr txBox="1">
            <a:spLocks/>
          </p:cNvSpPr>
          <p:nvPr/>
        </p:nvSpPr>
        <p:spPr>
          <a:xfrm>
            <a:off x="781050" y="1521619"/>
            <a:ext cx="3886200" cy="326350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CN" altLang="en-US" dirty="0"/>
          </a:p>
        </p:txBody>
      </p:sp>
      <p:sp>
        <p:nvSpPr>
          <p:cNvPr id="30" name="内容占位符 3">
            <a:extLst>
              <a:ext uri="{FF2B5EF4-FFF2-40B4-BE49-F238E27FC236}">
                <a16:creationId xmlns:a16="http://schemas.microsoft.com/office/drawing/2014/main" id="{742A4F0A-1D6E-437C-9F1E-F8CA3E38B226}"/>
              </a:ext>
            </a:extLst>
          </p:cNvPr>
          <p:cNvSpPr txBox="1">
            <a:spLocks/>
          </p:cNvSpPr>
          <p:nvPr/>
        </p:nvSpPr>
        <p:spPr>
          <a:xfrm>
            <a:off x="4781550" y="1521619"/>
            <a:ext cx="3886200" cy="326350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zh-CN" dirty="0"/>
          </a:p>
          <a:p>
            <a:endParaRPr lang="zh-CN" altLang="en-US" dirty="0"/>
          </a:p>
        </p:txBody>
      </p:sp>
      <p:pic>
        <p:nvPicPr>
          <p:cNvPr id="25" name="内容占位符 6">
            <a:extLst>
              <a:ext uri="{FF2B5EF4-FFF2-40B4-BE49-F238E27FC236}">
                <a16:creationId xmlns:a16="http://schemas.microsoft.com/office/drawing/2014/main" id="{76564075-9FA5-4309-8EEE-86CEA3B0F3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1461005"/>
            <a:ext cx="7886700" cy="30803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79802848"/>
      </p:ext>
    </p:extLst>
  </p:cSld>
  <p:clrMapOvr>
    <a:masterClrMapping/>
  </p:clrMapOvr>
  <p:transition advClick="0" advTm="2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出自【趣你的PPT】(微信:qunideppt)：最优质的PPT资源库"/>
          <p:cNvSpPr/>
          <p:nvPr/>
        </p:nvSpPr>
        <p:spPr bwMode="auto">
          <a:xfrm>
            <a:off x="3108128" y="3405868"/>
            <a:ext cx="164306" cy="164306"/>
          </a:xfrm>
          <a:custGeom>
            <a:avLst/>
            <a:gdLst>
              <a:gd name="T0" fmla="*/ 2147483646 w 80"/>
              <a:gd name="T1" fmla="*/ 0 h 80"/>
              <a:gd name="T2" fmla="*/ 2147483646 w 80"/>
              <a:gd name="T3" fmla="*/ 0 h 80"/>
              <a:gd name="T4" fmla="*/ 0 w 80"/>
              <a:gd name="T5" fmla="*/ 2147483646 h 80"/>
              <a:gd name="T6" fmla="*/ 0 w 80"/>
              <a:gd name="T7" fmla="*/ 2147483646 h 80"/>
              <a:gd name="T8" fmla="*/ 2147483646 w 80"/>
              <a:gd name="T9" fmla="*/ 2147483646 h 80"/>
              <a:gd name="T10" fmla="*/ 2147483646 w 80"/>
              <a:gd name="T11" fmla="*/ 2147483646 h 80"/>
              <a:gd name="T12" fmla="*/ 2147483646 w 80"/>
              <a:gd name="T13" fmla="*/ 2147483646 h 80"/>
              <a:gd name="T14" fmla="*/ 2147483646 w 80"/>
              <a:gd name="T15" fmla="*/ 2147483646 h 80"/>
              <a:gd name="T16" fmla="*/ 2147483646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3286722" y="3426109"/>
            <a:ext cx="60722" cy="121444"/>
          </a:xfrm>
          <a:custGeom>
            <a:avLst/>
            <a:gdLst>
              <a:gd name="T0" fmla="*/ 2147483646 w 29"/>
              <a:gd name="T1" fmla="*/ 2147483646 h 59"/>
              <a:gd name="T2" fmla="*/ 2147483646 w 29"/>
              <a:gd name="T3" fmla="*/ 2147483646 h 59"/>
              <a:gd name="T4" fmla="*/ 0 w 29"/>
              <a:gd name="T5" fmla="*/ 2147483646 h 59"/>
              <a:gd name="T6" fmla="*/ 0 w 29"/>
              <a:gd name="T7" fmla="*/ 2147483646 h 59"/>
              <a:gd name="T8" fmla="*/ 2147483646 w 29"/>
              <a:gd name="T9" fmla="*/ 2147483646 h 59"/>
              <a:gd name="T10" fmla="*/ 2147483646 w 29"/>
              <a:gd name="T11" fmla="*/ 2147483646 h 59"/>
              <a:gd name="T12" fmla="*/ 2147483646 w 29"/>
              <a:gd name="T13" fmla="*/ 2147483646 h 59"/>
              <a:gd name="T14" fmla="*/ 2147483646 w 29"/>
              <a:gd name="T15" fmla="*/ 2147483646 h 59"/>
              <a:gd name="T16" fmla="*/ 2147483646 w 29"/>
              <a:gd name="T17" fmla="*/ 214748364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16500" y="2386693"/>
            <a:ext cx="240506" cy="208360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62030" y="3348717"/>
            <a:ext cx="280988" cy="258366"/>
          </a:xfrm>
          <a:custGeom>
            <a:avLst/>
            <a:gdLst>
              <a:gd name="T0" fmla="*/ 2147483646 w 182"/>
              <a:gd name="T1" fmla="*/ 2147483646 h 167"/>
              <a:gd name="T2" fmla="*/ 2147483646 w 182"/>
              <a:gd name="T3" fmla="*/ 2147483646 h 167"/>
              <a:gd name="T4" fmla="*/ 2147483646 w 182"/>
              <a:gd name="T5" fmla="*/ 2147483646 h 167"/>
              <a:gd name="T6" fmla="*/ 2147483646 w 182"/>
              <a:gd name="T7" fmla="*/ 2147483646 h 167"/>
              <a:gd name="T8" fmla="*/ 2147483646 w 182"/>
              <a:gd name="T9" fmla="*/ 0 h 167"/>
              <a:gd name="T10" fmla="*/ 0 w 182"/>
              <a:gd name="T11" fmla="*/ 2147483646 h 167"/>
              <a:gd name="T12" fmla="*/ 2147483646 w 182"/>
              <a:gd name="T13" fmla="*/ 2147483646 h 167"/>
              <a:gd name="T14" fmla="*/ 2147483646 w 182"/>
              <a:gd name="T15" fmla="*/ 2147483646 h 167"/>
              <a:gd name="T16" fmla="*/ 2147483646 w 182"/>
              <a:gd name="T17" fmla="*/ 2147483646 h 167"/>
              <a:gd name="T18" fmla="*/ 2147483646 w 182"/>
              <a:gd name="T19" fmla="*/ 2147483646 h 167"/>
              <a:gd name="T20" fmla="*/ 2147483646 w 182"/>
              <a:gd name="T21" fmla="*/ 2147483646 h 167"/>
              <a:gd name="T22" fmla="*/ 2147483646 w 182"/>
              <a:gd name="T23" fmla="*/ 2147483646 h 167"/>
              <a:gd name="T24" fmla="*/ 2147483646 w 182"/>
              <a:gd name="T25" fmla="*/ 2147483646 h 167"/>
              <a:gd name="T26" fmla="*/ 2147483646 w 182"/>
              <a:gd name="T27" fmla="*/ 2147483646 h 167"/>
              <a:gd name="T28" fmla="*/ 2147483646 w 182"/>
              <a:gd name="T29" fmla="*/ 2147483646 h 167"/>
              <a:gd name="T30" fmla="*/ 2147483646 w 182"/>
              <a:gd name="T31" fmla="*/ 2147483646 h 167"/>
              <a:gd name="T32" fmla="*/ 2147483646 w 182"/>
              <a:gd name="T33" fmla="*/ 2147483646 h 167"/>
              <a:gd name="T34" fmla="*/ 2147483646 w 182"/>
              <a:gd name="T35" fmla="*/ 2147483646 h 167"/>
              <a:gd name="T36" fmla="*/ 2147483646 w 182"/>
              <a:gd name="T37" fmla="*/ 2147483646 h 167"/>
              <a:gd name="T38" fmla="*/ 2147483646 w 182"/>
              <a:gd name="T39" fmla="*/ 2147483646 h 167"/>
              <a:gd name="T40" fmla="*/ 2147483646 w 182"/>
              <a:gd name="T41" fmla="*/ 2147483646 h 167"/>
              <a:gd name="T42" fmla="*/ 2147483646 w 182"/>
              <a:gd name="T43" fmla="*/ 2147483646 h 167"/>
              <a:gd name="T44" fmla="*/ 2147483646 w 182"/>
              <a:gd name="T45" fmla="*/ 2147483646 h 167"/>
              <a:gd name="T46" fmla="*/ 2147483646 w 182"/>
              <a:gd name="T47" fmla="*/ 2147483646 h 16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426275" y="2370025"/>
            <a:ext cx="288131" cy="259556"/>
          </a:xfrm>
          <a:custGeom>
            <a:avLst/>
            <a:gdLst>
              <a:gd name="T0" fmla="*/ 2147483646 w 187"/>
              <a:gd name="T1" fmla="*/ 2147483646 h 168"/>
              <a:gd name="T2" fmla="*/ 2147483646 w 187"/>
              <a:gd name="T3" fmla="*/ 2147483646 h 168"/>
              <a:gd name="T4" fmla="*/ 2147483646 w 187"/>
              <a:gd name="T5" fmla="*/ 0 h 168"/>
              <a:gd name="T6" fmla="*/ 2147483646 w 187"/>
              <a:gd name="T7" fmla="*/ 2147483646 h 168"/>
              <a:gd name="T8" fmla="*/ 2147483646 w 187"/>
              <a:gd name="T9" fmla="*/ 2147483646 h 168"/>
              <a:gd name="T10" fmla="*/ 2147483646 w 187"/>
              <a:gd name="T11" fmla="*/ 2147483646 h 168"/>
              <a:gd name="T12" fmla="*/ 2147483646 w 187"/>
              <a:gd name="T13" fmla="*/ 2147483646 h 168"/>
              <a:gd name="T14" fmla="*/ 2147483646 w 187"/>
              <a:gd name="T15" fmla="*/ 2147483646 h 168"/>
              <a:gd name="T16" fmla="*/ 2147483646 w 187"/>
              <a:gd name="T17" fmla="*/ 2147483646 h 168"/>
              <a:gd name="T18" fmla="*/ 2147483646 w 187"/>
              <a:gd name="T19" fmla="*/ 2147483646 h 168"/>
              <a:gd name="T20" fmla="*/ 2147483646 w 187"/>
              <a:gd name="T21" fmla="*/ 2147483646 h 168"/>
              <a:gd name="T22" fmla="*/ 2147483646 w 187"/>
              <a:gd name="T23" fmla="*/ 2147483646 h 168"/>
              <a:gd name="T24" fmla="*/ 2147483646 w 187"/>
              <a:gd name="T25" fmla="*/ 2147483646 h 168"/>
              <a:gd name="T26" fmla="*/ 2147483646 w 187"/>
              <a:gd name="T27" fmla="*/ 2147483646 h 168"/>
              <a:gd name="T28" fmla="*/ 2147483646 w 187"/>
              <a:gd name="T29" fmla="*/ 2147483646 h 168"/>
              <a:gd name="T30" fmla="*/ 2147483646 w 187"/>
              <a:gd name="T31" fmla="*/ 2147483646 h 168"/>
              <a:gd name="T32" fmla="*/ 2147483646 w 187"/>
              <a:gd name="T33" fmla="*/ 2147483646 h 168"/>
              <a:gd name="T34" fmla="*/ 2147483646 w 187"/>
              <a:gd name="T35" fmla="*/ 2147483646 h 168"/>
              <a:gd name="T36" fmla="*/ 2147483646 w 187"/>
              <a:gd name="T37" fmla="*/ 2147483646 h 168"/>
              <a:gd name="T38" fmla="*/ 2147483646 w 187"/>
              <a:gd name="T39" fmla="*/ 2147483646 h 168"/>
              <a:gd name="T40" fmla="*/ 2147483646 w 187"/>
              <a:gd name="T41" fmla="*/ 2147483646 h 168"/>
              <a:gd name="T42" fmla="*/ 2147483646 w 187"/>
              <a:gd name="T43" fmla="*/ 2147483646 h 168"/>
              <a:gd name="T44" fmla="*/ 2147483646 w 187"/>
              <a:gd name="T45" fmla="*/ 2147483646 h 168"/>
              <a:gd name="T46" fmla="*/ 2147483646 w 187"/>
              <a:gd name="T47" fmla="*/ 2147483646 h 168"/>
              <a:gd name="T48" fmla="*/ 2147483646 w 187"/>
              <a:gd name="T49" fmla="*/ 2147483646 h 168"/>
              <a:gd name="T50" fmla="*/ 2147483646 w 187"/>
              <a:gd name="T51" fmla="*/ 2147483646 h 168"/>
              <a:gd name="T52" fmla="*/ 2147483646 w 187"/>
              <a:gd name="T53" fmla="*/ 2147483646 h 168"/>
              <a:gd name="T54" fmla="*/ 2147483646 w 187"/>
              <a:gd name="T55" fmla="*/ 2147483646 h 168"/>
              <a:gd name="T56" fmla="*/ 2147483646 w 187"/>
              <a:gd name="T57" fmla="*/ 0 h 168"/>
              <a:gd name="T58" fmla="*/ 0 w 187"/>
              <a:gd name="T59" fmla="*/ 2147483646 h 168"/>
              <a:gd name="T60" fmla="*/ 2147483646 w 187"/>
              <a:gd name="T61" fmla="*/ 2147483646 h 168"/>
              <a:gd name="T62" fmla="*/ 2147483646 w 187"/>
              <a:gd name="T63" fmla="*/ 2147483646 h 1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87" h="168">
                <a:moveTo>
                  <a:pt x="152" y="65"/>
                </a:moveTo>
                <a:lnTo>
                  <a:pt x="97" y="31"/>
                </a:lnTo>
                <a:lnTo>
                  <a:pt x="132" y="0"/>
                </a:lnTo>
                <a:lnTo>
                  <a:pt x="187" y="36"/>
                </a:lnTo>
                <a:lnTo>
                  <a:pt x="152" y="65"/>
                </a:lnTo>
                <a:close/>
                <a:moveTo>
                  <a:pt x="131" y="129"/>
                </a:moveTo>
                <a:lnTo>
                  <a:pt x="185" y="97"/>
                </a:lnTo>
                <a:lnTo>
                  <a:pt x="153" y="69"/>
                </a:lnTo>
                <a:lnTo>
                  <a:pt x="100" y="102"/>
                </a:lnTo>
                <a:lnTo>
                  <a:pt x="131" y="129"/>
                </a:lnTo>
                <a:close/>
                <a:moveTo>
                  <a:pt x="89" y="102"/>
                </a:moveTo>
                <a:lnTo>
                  <a:pt x="36" y="69"/>
                </a:lnTo>
                <a:lnTo>
                  <a:pt x="3" y="97"/>
                </a:lnTo>
                <a:lnTo>
                  <a:pt x="57" y="129"/>
                </a:lnTo>
                <a:lnTo>
                  <a:pt x="89" y="102"/>
                </a:lnTo>
                <a:close/>
                <a:moveTo>
                  <a:pt x="37" y="124"/>
                </a:moveTo>
                <a:lnTo>
                  <a:pt x="37" y="134"/>
                </a:lnTo>
                <a:lnTo>
                  <a:pt x="92" y="168"/>
                </a:lnTo>
                <a:lnTo>
                  <a:pt x="92" y="105"/>
                </a:lnTo>
                <a:lnTo>
                  <a:pt x="57" y="134"/>
                </a:lnTo>
                <a:lnTo>
                  <a:pt x="37" y="124"/>
                </a:lnTo>
                <a:close/>
                <a:moveTo>
                  <a:pt x="150" y="124"/>
                </a:moveTo>
                <a:lnTo>
                  <a:pt x="132" y="134"/>
                </a:lnTo>
                <a:lnTo>
                  <a:pt x="97" y="105"/>
                </a:lnTo>
                <a:lnTo>
                  <a:pt x="97" y="168"/>
                </a:lnTo>
                <a:lnTo>
                  <a:pt x="150" y="134"/>
                </a:lnTo>
                <a:lnTo>
                  <a:pt x="150" y="124"/>
                </a:lnTo>
                <a:close/>
                <a:moveTo>
                  <a:pt x="92" y="31"/>
                </a:moveTo>
                <a:lnTo>
                  <a:pt x="57" y="0"/>
                </a:lnTo>
                <a:lnTo>
                  <a:pt x="0" y="36"/>
                </a:lnTo>
                <a:lnTo>
                  <a:pt x="36" y="65"/>
                </a:lnTo>
                <a:lnTo>
                  <a:pt x="92" y="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34497" y="1998550"/>
            <a:ext cx="89297" cy="89297"/>
          </a:xfrm>
          <a:custGeom>
            <a:avLst/>
            <a:gdLst>
              <a:gd name="T0" fmla="*/ 2147483646 w 36"/>
              <a:gd name="T1" fmla="*/ 0 h 36"/>
              <a:gd name="T2" fmla="*/ 0 w 36"/>
              <a:gd name="T3" fmla="*/ 2147483646 h 36"/>
              <a:gd name="T4" fmla="*/ 2147483646 w 36"/>
              <a:gd name="T5" fmla="*/ 2147483646 h 36"/>
              <a:gd name="T6" fmla="*/ 2147483646 w 36"/>
              <a:gd name="T7" fmla="*/ 2147483646 h 36"/>
              <a:gd name="T8" fmla="*/ 2147483646 w 36"/>
              <a:gd name="T9" fmla="*/ 0 h 36"/>
              <a:gd name="T10" fmla="*/ 2147483646 w 36"/>
              <a:gd name="T11" fmla="*/ 2147483646 h 36"/>
              <a:gd name="T12" fmla="*/ 2147483646 w 36"/>
              <a:gd name="T13" fmla="*/ 2147483646 h 36"/>
              <a:gd name="T14" fmla="*/ 2147483646 w 36"/>
              <a:gd name="T15" fmla="*/ 2147483646 h 36"/>
              <a:gd name="T16" fmla="*/ 2147483646 w 36"/>
              <a:gd name="T17" fmla="*/ 2147483646 h 36"/>
              <a:gd name="T18" fmla="*/ 2147483646 w 36"/>
              <a:gd name="T19" fmla="*/ 2147483646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6" h="36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8"/>
                  <a:pt x="8" y="36"/>
                  <a:pt x="18" y="36"/>
                </a:cubicBezTo>
                <a:cubicBezTo>
                  <a:pt x="28" y="36"/>
                  <a:pt x="36" y="28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  <a:moveTo>
                  <a:pt x="13" y="28"/>
                </a:moveTo>
                <a:cubicBezTo>
                  <a:pt x="11" y="26"/>
                  <a:pt x="10" y="23"/>
                  <a:pt x="10" y="20"/>
                </a:cubicBezTo>
                <a:cubicBezTo>
                  <a:pt x="10" y="14"/>
                  <a:pt x="15" y="9"/>
                  <a:pt x="21" y="9"/>
                </a:cubicBezTo>
                <a:cubicBezTo>
                  <a:pt x="24" y="9"/>
                  <a:pt x="27" y="10"/>
                  <a:pt x="29" y="13"/>
                </a:cubicBezTo>
                <a:cubicBezTo>
                  <a:pt x="21" y="14"/>
                  <a:pt x="14" y="20"/>
                  <a:pt x="13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sp>
        <p:nvSpPr>
          <p:cNvPr id="5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429722" y="1933064"/>
            <a:ext cx="254794" cy="198834"/>
          </a:xfrm>
          <a:custGeom>
            <a:avLst/>
            <a:gdLst>
              <a:gd name="T0" fmla="*/ 2147483646 w 102"/>
              <a:gd name="T1" fmla="*/ 2147483646 h 80"/>
              <a:gd name="T2" fmla="*/ 2147483646 w 102"/>
              <a:gd name="T3" fmla="*/ 2147483646 h 80"/>
              <a:gd name="T4" fmla="*/ 2147483646 w 102"/>
              <a:gd name="T5" fmla="*/ 0 h 80"/>
              <a:gd name="T6" fmla="*/ 2147483646 w 102"/>
              <a:gd name="T7" fmla="*/ 0 h 80"/>
              <a:gd name="T8" fmla="*/ 2147483646 w 102"/>
              <a:gd name="T9" fmla="*/ 2147483646 h 80"/>
              <a:gd name="T10" fmla="*/ 2147483646 w 102"/>
              <a:gd name="T11" fmla="*/ 2147483646 h 80"/>
              <a:gd name="T12" fmla="*/ 2147483646 w 102"/>
              <a:gd name="T13" fmla="*/ 0 h 80"/>
              <a:gd name="T14" fmla="*/ 2147483646 w 102"/>
              <a:gd name="T15" fmla="*/ 0 h 80"/>
              <a:gd name="T16" fmla="*/ 2147483646 w 102"/>
              <a:gd name="T17" fmla="*/ 2147483646 h 80"/>
              <a:gd name="T18" fmla="*/ 2147483646 w 102"/>
              <a:gd name="T19" fmla="*/ 2147483646 h 80"/>
              <a:gd name="T20" fmla="*/ 0 w 102"/>
              <a:gd name="T21" fmla="*/ 2147483646 h 80"/>
              <a:gd name="T22" fmla="*/ 0 w 102"/>
              <a:gd name="T23" fmla="*/ 2147483646 h 80"/>
              <a:gd name="T24" fmla="*/ 2147483646 w 102"/>
              <a:gd name="T25" fmla="*/ 2147483646 h 80"/>
              <a:gd name="T26" fmla="*/ 2147483646 w 102"/>
              <a:gd name="T27" fmla="*/ 2147483646 h 80"/>
              <a:gd name="T28" fmla="*/ 2147483646 w 102"/>
              <a:gd name="T29" fmla="*/ 2147483646 h 80"/>
              <a:gd name="T30" fmla="*/ 2147483646 w 102"/>
              <a:gd name="T31" fmla="*/ 2147483646 h 80"/>
              <a:gd name="T32" fmla="*/ 2147483646 w 102"/>
              <a:gd name="T33" fmla="*/ 2147483646 h 80"/>
              <a:gd name="T34" fmla="*/ 2147483646 w 102"/>
              <a:gd name="T35" fmla="*/ 2147483646 h 80"/>
              <a:gd name="T36" fmla="*/ 2147483646 w 102"/>
              <a:gd name="T37" fmla="*/ 2147483646 h 80"/>
              <a:gd name="T38" fmla="*/ 2147483646 w 102"/>
              <a:gd name="T39" fmla="*/ 2147483646 h 80"/>
              <a:gd name="T40" fmla="*/ 2147483646 w 102"/>
              <a:gd name="T41" fmla="*/ 2147483646 h 80"/>
              <a:gd name="T42" fmla="*/ 2147483646 w 102"/>
              <a:gd name="T43" fmla="*/ 2147483646 h 80"/>
              <a:gd name="T44" fmla="*/ 2147483646 w 102"/>
              <a:gd name="T45" fmla="*/ 2147483646 h 80"/>
              <a:gd name="T46" fmla="*/ 2147483646 w 102"/>
              <a:gd name="T47" fmla="*/ 2147483646 h 80"/>
              <a:gd name="T48" fmla="*/ 2147483646 w 102"/>
              <a:gd name="T49" fmla="*/ 2147483646 h 80"/>
              <a:gd name="T50" fmla="*/ 2147483646 w 102"/>
              <a:gd name="T51" fmla="*/ 2147483646 h 80"/>
              <a:gd name="T52" fmla="*/ 2147483646 w 102"/>
              <a:gd name="T53" fmla="*/ 2147483646 h 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02" h="80">
                <a:moveTo>
                  <a:pt x="95" y="7"/>
                </a:moveTo>
                <a:cubicBezTo>
                  <a:pt x="87" y="7"/>
                  <a:pt x="87" y="7"/>
                  <a:pt x="87" y="7"/>
                </a:cubicBezTo>
                <a:cubicBezTo>
                  <a:pt x="87" y="0"/>
                  <a:pt x="87" y="0"/>
                  <a:pt x="8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7"/>
                  <a:pt x="80" y="7"/>
                  <a:pt x="80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4"/>
                  <a:pt x="41" y="0"/>
                  <a:pt x="3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8" y="0"/>
                  <a:pt x="15" y="4"/>
                  <a:pt x="15" y="7"/>
                </a:cubicBezTo>
                <a:cubicBezTo>
                  <a:pt x="8" y="7"/>
                  <a:pt x="8" y="7"/>
                  <a:pt x="8" y="7"/>
                </a:cubicBezTo>
                <a:cubicBezTo>
                  <a:pt x="4" y="7"/>
                  <a:pt x="0" y="10"/>
                  <a:pt x="0" y="14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9" y="80"/>
                  <a:pt x="102" y="76"/>
                  <a:pt x="102" y="72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2" y="10"/>
                  <a:pt x="99" y="7"/>
                  <a:pt x="95" y="7"/>
                </a:cubicBezTo>
                <a:close/>
                <a:moveTo>
                  <a:pt x="18" y="32"/>
                </a:moveTo>
                <a:cubicBezTo>
                  <a:pt x="15" y="32"/>
                  <a:pt x="12" y="29"/>
                  <a:pt x="12" y="26"/>
                </a:cubicBezTo>
                <a:cubicBezTo>
                  <a:pt x="12" y="23"/>
                  <a:pt x="15" y="21"/>
                  <a:pt x="18" y="21"/>
                </a:cubicBezTo>
                <a:cubicBezTo>
                  <a:pt x="21" y="21"/>
                  <a:pt x="23" y="23"/>
                  <a:pt x="23" y="26"/>
                </a:cubicBezTo>
                <a:cubicBezTo>
                  <a:pt x="23" y="29"/>
                  <a:pt x="21" y="32"/>
                  <a:pt x="18" y="32"/>
                </a:cubicBezTo>
                <a:close/>
                <a:moveTo>
                  <a:pt x="60" y="72"/>
                </a:moveTo>
                <a:cubicBezTo>
                  <a:pt x="45" y="72"/>
                  <a:pt x="33" y="59"/>
                  <a:pt x="33" y="44"/>
                </a:cubicBezTo>
                <a:cubicBezTo>
                  <a:pt x="33" y="29"/>
                  <a:pt x="45" y="16"/>
                  <a:pt x="60" y="16"/>
                </a:cubicBezTo>
                <a:cubicBezTo>
                  <a:pt x="76" y="16"/>
                  <a:pt x="88" y="29"/>
                  <a:pt x="88" y="44"/>
                </a:cubicBezTo>
                <a:cubicBezTo>
                  <a:pt x="88" y="59"/>
                  <a:pt x="76" y="72"/>
                  <a:pt x="60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sym typeface="庞门正道标题体" panose="02010600030101010101" pitchFamily="2" charset="-122"/>
            </a:endParaRPr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总结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30" name="Text Box 7">
            <a:extLst>
              <a:ext uri="{FF2B5EF4-FFF2-40B4-BE49-F238E27FC236}">
                <a16:creationId xmlns:a16="http://schemas.microsoft.com/office/drawing/2014/main" id="{45C6648D-7301-4EC5-821A-C2FBFC6FC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3493" y="3127975"/>
            <a:ext cx="21211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截至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月，棉花期货日均持仓量达到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万手，折合棉花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180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万吨；</a:t>
            </a: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D56B6089-A907-4C96-AD8A-74ACF226F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073" y="2655859"/>
            <a:ext cx="171072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日持仓量创新高</a:t>
            </a:r>
            <a:endParaRPr lang="zh-CN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B9CB384-C34C-43ED-9DEB-B0441AE03A1E}"/>
              </a:ext>
            </a:extLst>
          </p:cNvPr>
          <p:cNvSpPr txBox="1"/>
          <p:nvPr/>
        </p:nvSpPr>
        <p:spPr>
          <a:xfrm>
            <a:off x="657028" y="703048"/>
            <a:ext cx="780018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棉花下半年交易可能会是预期能否能实现，消费的预期，产量的预期，出口的预期，这些预期最终随着时间推移将带来交易心理的变化，从而反映在棉花期货价格上。</a:t>
            </a:r>
            <a:endParaRPr lang="en-US" altLang="zh-CN" sz="1600" dirty="0"/>
          </a:p>
          <a:p>
            <a:r>
              <a:rPr lang="zh-CN" altLang="en-US" sz="1600" dirty="0"/>
              <a:t>    下半年，供应上全球棉花种植面积下降是大概率事件，美国农业部发布的报告中，美国的棉花种植面积仍然可能偏高。</a:t>
            </a:r>
            <a:r>
              <a:rPr lang="en-US" altLang="zh-CN" sz="1600" dirty="0"/>
              <a:t>7</a:t>
            </a:r>
            <a:r>
              <a:rPr lang="zh-CN" altLang="en-US" sz="1600" dirty="0"/>
              <a:t>月份，北半球高温天气对棉花单产的影响有多大，目前还无法确定，这个预期下，棉花价格，无论是美棉还是新疆棉价格近期都很难大幅下跌。中国不断下降的库存消费比也在支撑棉花的下跌幅度。</a:t>
            </a:r>
            <a:endParaRPr lang="en-US" altLang="zh-CN" sz="1600" dirty="0"/>
          </a:p>
          <a:p>
            <a:r>
              <a:rPr lang="en-US" altLang="zh-CN" sz="1600" dirty="0"/>
              <a:t>    </a:t>
            </a:r>
            <a:r>
              <a:rPr lang="zh-CN" altLang="en-US" sz="1600" dirty="0"/>
              <a:t>需求上，之前市场关注印度疫情导致的订单回流预期可能会减弱，随着主要消费疫苗接种完成，接下来全球疫苗接种进度将会加快。主要消费国的消费可能已经达到拐点，不存在继续的消费向好。政策上，发改委之前的一系列措施打击囤积居奇，抛储备物资等措施释放出很明显的信号，就是难大宗商品容忍高价，目前国家依然有部分储备棉，不会出现</a:t>
            </a:r>
            <a:r>
              <a:rPr lang="en-US" altLang="zh-CN" sz="1600" dirty="0"/>
              <a:t>10</a:t>
            </a:r>
            <a:r>
              <a:rPr lang="zh-CN" altLang="en-US" sz="1600" dirty="0"/>
              <a:t>年没有物资可以稳定市场的情况，但是随着之前几年的抛储，储备数量也大幅减少，政府不会轻易使用这部分子弹。</a:t>
            </a:r>
            <a:endParaRPr lang="en-US" altLang="zh-CN" sz="1600" dirty="0"/>
          </a:p>
          <a:p>
            <a:r>
              <a:rPr lang="en-US" altLang="zh-CN" sz="1600" dirty="0"/>
              <a:t>    </a:t>
            </a:r>
            <a:r>
              <a:rPr lang="zh-CN" altLang="en-US" sz="1600" dirty="0"/>
              <a:t>最重要的一点是下半年流动性的变化，从近期美联储的表态来看，虽然偏向鹰派，但是如果大宗商品涨势放缓，那美联储和中国会继续保持宽松的货币政策。操作上：目前棉花主力合约在</a:t>
            </a:r>
            <a:r>
              <a:rPr lang="en-US" altLang="zh-CN" sz="1600" dirty="0"/>
              <a:t>16000</a:t>
            </a:r>
            <a:r>
              <a:rPr lang="zh-CN" altLang="en-US" sz="1600" dirty="0"/>
              <a:t>区间上沿盘整，棉花维持看多思路，高抛低吸。在区间下沿，可以偏高仓位逢低买入，冲高破位受阻，可以尝试小仓位做空。棉花期权现在可以尝试做多波动率。</a:t>
            </a:r>
            <a:endParaRPr lang="en-US" altLang="zh-CN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8239015"/>
      </p:ext>
    </p:extLst>
  </p:cSld>
  <p:clrMapOvr>
    <a:masterClrMapping/>
  </p:clrMapOvr>
  <p:transition advClick="0" advTm="2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983</Words>
  <Application>Microsoft Office PowerPoint</Application>
  <PresentationFormat>全屏显示(16:9)</PresentationFormat>
  <Paragraphs>104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0" baseType="lpstr">
      <vt:lpstr>等线</vt:lpstr>
      <vt:lpstr>庞门正道标题体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库存消费比：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admin</cp:lastModifiedBy>
  <cp:revision>394</cp:revision>
  <dcterms:created xsi:type="dcterms:W3CDTF">2017-05-02T06:39:00Z</dcterms:created>
  <dcterms:modified xsi:type="dcterms:W3CDTF">2021-06-30T08:10:53Z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