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ppt/tags/tag114.xml" ContentType="application/vnd.openxmlformats-officedocument.presentationml.tags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9"/>
  </p:notesMasterIdLst>
  <p:sldIdLst>
    <p:sldId id="541" r:id="rId3"/>
    <p:sldId id="612" r:id="rId4"/>
    <p:sldId id="619" r:id="rId5"/>
    <p:sldId id="622" r:id="rId6"/>
    <p:sldId id="623" r:id="rId7"/>
    <p:sldId id="616" r:id="rId8"/>
    <p:sldId id="615" r:id="rId9"/>
    <p:sldId id="614" r:id="rId10"/>
    <p:sldId id="613" r:id="rId11"/>
    <p:sldId id="626" r:id="rId12"/>
    <p:sldId id="627" r:id="rId13"/>
    <p:sldId id="629" r:id="rId14"/>
    <p:sldId id="624" r:id="rId15"/>
    <p:sldId id="625" r:id="rId16"/>
    <p:sldId id="628" r:id="rId17"/>
    <p:sldId id="552" r:id="rId18"/>
  </p:sldIdLst>
  <p:sldSz cx="9144000" cy="5143500" type="screen16x9"/>
  <p:notesSz cx="6858000" cy="9144000"/>
  <p:custDataLst>
    <p:tags r:id="rId20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90" d="100"/>
          <a:sy n="90" d="100"/>
        </p:scale>
        <p:origin x="576" y="56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2021/7/9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892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18666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2021/7/9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2021/7/9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6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5" Type="http://schemas.openxmlformats.org/officeDocument/2006/relationships/image" Target="../media/image17.png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3.xml"/><Relationship Id="rId4" Type="http://schemas.openxmlformats.org/officeDocument/2006/relationships/image" Target="../media/image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4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246336" y="2551899"/>
            <a:ext cx="445475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 smtClean="0">
                <a:solidFill>
                  <a:srgbClr val="BD0F24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钢材产量受压制，炉料市场情绪偏空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6744231" y="4497169"/>
            <a:ext cx="445475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7F7F7F"/>
                </a:solidFill>
              </a:rPr>
              <a:t>钱龙</a:t>
            </a:r>
            <a:endParaRPr lang="en-US" altLang="zh-CN" sz="1400" dirty="0">
              <a:solidFill>
                <a:srgbClr val="7F7F7F"/>
              </a:solidFill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7F7F7F"/>
                </a:solidFill>
              </a:rPr>
              <a:t>黑色产业链研究员</a:t>
            </a:r>
            <a:endParaRPr lang="en-US" altLang="zh-CN" sz="1400" dirty="0">
              <a:solidFill>
                <a:srgbClr val="7F7F7F"/>
              </a:solidFill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7F7F7F"/>
                </a:solidFill>
              </a:rPr>
              <a:t>Email</a:t>
            </a:r>
            <a:r>
              <a:rPr lang="zh-CN" altLang="en-US" sz="1400" dirty="0">
                <a:solidFill>
                  <a:srgbClr val="7F7F7F"/>
                </a:solidFill>
              </a:rPr>
              <a:t>：</a:t>
            </a:r>
            <a:r>
              <a:rPr lang="en-US" altLang="zh-CN" sz="1400" dirty="0">
                <a:solidFill>
                  <a:srgbClr val="7F7F7F"/>
                </a:solidFill>
              </a:rPr>
              <a:t>qianl@qh168.com.cn</a:t>
            </a:r>
            <a:endParaRPr lang="zh-CN" sz="1400" dirty="0">
              <a:solidFill>
                <a:srgbClr val="7F7F7F"/>
              </a:solidFill>
            </a:endParaRP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57043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2021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7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9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="" xmlns:a16="http://schemas.microsoft.com/office/drawing/2014/main" id="{41A5E9E9-6AC6-4FD5-A27D-2A1E9F3F6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290" y="2051858"/>
            <a:ext cx="19351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+mn-ea"/>
              </a:rPr>
              <a:t>价格因子分析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="" xmlns:a16="http://schemas.microsoft.com/office/drawing/2014/main" id="{8EEAACD0-355C-4267-8DCD-27F4728E6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5794948"/>
              </p:ext>
            </p:extLst>
          </p:nvPr>
        </p:nvGraphicFramePr>
        <p:xfrm>
          <a:off x="425666" y="2538248"/>
          <a:ext cx="8285196" cy="23640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0130">
                  <a:extLst>
                    <a:ext uri="{9D8B030D-6E8A-4147-A177-3AD203B41FA5}">
                      <a16:colId xmlns="" xmlns:a16="http://schemas.microsoft.com/office/drawing/2014/main" val="524358693"/>
                    </a:ext>
                  </a:extLst>
                </a:gridCol>
                <a:gridCol w="2052409">
                  <a:extLst>
                    <a:ext uri="{9D8B030D-6E8A-4147-A177-3AD203B41FA5}">
                      <a16:colId xmlns="" xmlns:a16="http://schemas.microsoft.com/office/drawing/2014/main" val="3457882351"/>
                    </a:ext>
                  </a:extLst>
                </a:gridCol>
                <a:gridCol w="1836877">
                  <a:extLst>
                    <a:ext uri="{9D8B030D-6E8A-4147-A177-3AD203B41FA5}">
                      <a16:colId xmlns="" xmlns:a16="http://schemas.microsoft.com/office/drawing/2014/main" val="100304361"/>
                    </a:ext>
                  </a:extLst>
                </a:gridCol>
                <a:gridCol w="1403096">
                  <a:extLst>
                    <a:ext uri="{9D8B030D-6E8A-4147-A177-3AD203B41FA5}">
                      <a16:colId xmlns="" xmlns:a16="http://schemas.microsoft.com/office/drawing/2014/main" val="1552490520"/>
                    </a:ext>
                  </a:extLst>
                </a:gridCol>
                <a:gridCol w="603085">
                  <a:extLst>
                    <a:ext uri="{9D8B030D-6E8A-4147-A177-3AD203B41FA5}">
                      <a16:colId xmlns="" xmlns:a16="http://schemas.microsoft.com/office/drawing/2014/main" val="2436840038"/>
                    </a:ext>
                  </a:extLst>
                </a:gridCol>
                <a:gridCol w="905571">
                  <a:extLst>
                    <a:ext uri="{9D8B030D-6E8A-4147-A177-3AD203B41FA5}">
                      <a16:colId xmlns="" xmlns:a16="http://schemas.microsoft.com/office/drawing/2014/main" val="2586429031"/>
                    </a:ext>
                  </a:extLst>
                </a:gridCol>
                <a:gridCol w="1054028">
                  <a:extLst>
                    <a:ext uri="{9D8B030D-6E8A-4147-A177-3AD203B41FA5}">
                      <a16:colId xmlns="" xmlns:a16="http://schemas.microsoft.com/office/drawing/2014/main" val="59840918"/>
                    </a:ext>
                  </a:extLst>
                </a:gridCol>
              </a:tblGrid>
              <a:tr h="2158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品种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供应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需求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库存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基差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价格水平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 smtClean="0">
                          <a:effectLst/>
                        </a:rPr>
                        <a:t>行情预判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767354896"/>
                  </a:ext>
                </a:extLst>
              </a:tr>
              <a:tr h="43177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螺纹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持续下滑，</a:t>
                      </a:r>
                      <a:r>
                        <a:rPr lang="en-US" altLang="zh-CN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7.1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结束后恢复进度不佳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工地复工，依旧受降雨影响，需求小幅回升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库存升幅趋缓，钢厂库存下降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升水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偏低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5"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  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螺纹钢强势行情延续，持续看好盘面利润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3296333891"/>
                  </a:ext>
                </a:extLst>
              </a:tr>
              <a:tr h="2158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热卷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持续下滑，速度较快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小幅反弹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提升趋缓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升水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偏低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54616261"/>
                  </a:ext>
                </a:extLst>
              </a:tr>
              <a:tr h="43177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铁矿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澳矿财年冲量结束，泊位依旧检修中，发运偏紧；到港量提升，港口资源宽松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产能恢复情况不佳，铁水和粗钢产量受碳达峰影响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港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库持续反弹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偏高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4059810"/>
                  </a:ext>
                </a:extLst>
              </a:tr>
              <a:tr h="56650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焦炭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开工反弹，尚未恢复至</a:t>
                      </a:r>
                      <a:r>
                        <a:rPr lang="en-US" altLang="zh-CN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7.1</a:t>
                      </a:r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之前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受压减粗钢产量影响，需求不振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钢厂库存压力较大，部分钢厂暂停进货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贴水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偏高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97995253"/>
                  </a:ext>
                </a:extLst>
              </a:tr>
              <a:tr h="37961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焦煤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煤矿有增产预期，但实际增产不多，供应小幅上升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短期需求良好，但有限产政策压制，预期不佳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钢厂库存保持下滑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升水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偏高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27490163"/>
                  </a:ext>
                </a:extLst>
              </a:tr>
            </a:tbl>
          </a:graphicData>
        </a:graphic>
      </p:graphicFrame>
      <p:sp>
        <p:nvSpPr>
          <p:cNvPr id="12" name="Rectangle 10">
            <a:extLst>
              <a:ext uri="{FF2B5EF4-FFF2-40B4-BE49-F238E27FC236}">
                <a16:creationId xmlns="" xmlns:a16="http://schemas.microsoft.com/office/drawing/2014/main" id="{2F80742E-7D29-4689-BD76-CCD46F506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3147" y="750949"/>
            <a:ext cx="2671633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预计下周市场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强弱顺序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：螺纹、热卷、焦炭、焦煤、铁矿</a:t>
            </a:r>
            <a:endParaRPr lang="en-US" altLang="zh-CN" sz="1600" dirty="0" smtClean="0">
              <a:solidFill>
                <a:srgbClr val="0070C0"/>
              </a:solidFill>
              <a:latin typeface="+mn-ea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6586522"/>
              </p:ext>
            </p:extLst>
          </p:nvPr>
        </p:nvGraphicFramePr>
        <p:xfrm>
          <a:off x="138112" y="543554"/>
          <a:ext cx="5448299" cy="13633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5401"/>
                <a:gridCol w="1396186"/>
                <a:gridCol w="1332723"/>
                <a:gridCol w="1015408"/>
                <a:gridCol w="1018581"/>
              </a:tblGrid>
              <a:tr h="18097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品种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现货价格（涨跌）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基差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月差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2161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螺纹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5428(+35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5070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-258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 marL="6350" marR="6350" marT="6350" marB="0"/>
                </a:tc>
              </a:tr>
              <a:tr h="23622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热卷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5793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+43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5720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-73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 marL="6350" marR="6350" marT="6350" marB="0"/>
                </a:tc>
              </a:tr>
              <a:tr h="22860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铁矿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1163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-24.5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1475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-40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 marL="6350" marR="6350" marT="6350" marB="0"/>
                </a:tc>
              </a:tr>
              <a:tr h="243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焦炭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2494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+22.5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2850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53.5</a:t>
                      </a:r>
                    </a:p>
                  </a:txBody>
                  <a:tcPr marL="6350" marR="6350" marT="6350" marB="0"/>
                </a:tc>
              </a:tr>
              <a:tr h="25273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焦煤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1856.5(+26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1800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-56.5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72.5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552346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="" xmlns:a16="http://schemas.microsoft.com/office/drawing/2014/main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0965841"/>
              </p:ext>
            </p:extLst>
          </p:nvPr>
        </p:nvGraphicFramePr>
        <p:xfrm>
          <a:off x="273047" y="765936"/>
          <a:ext cx="8767825" cy="329668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zh-CN" altLang="en-US" sz="1200" u="none" strike="noStrike" dirty="0" smtClean="0">
                          <a:effectLst/>
                        </a:rPr>
                        <a:t>    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 本周行情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分化加剧。钢材强势上涨，周四周五震荡盘整；铁矿周一上涨后显露疲态，周四回落；两焦本周走势较弱，周四大跌，跌幅超过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5%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。</a:t>
                      </a:r>
                      <a:endParaRPr lang="en-US" altLang="zh-CN" sz="12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/>
                      <a:r>
                        <a:rPr lang="zh-CN" altLang="en-US" sz="1200" u="none" strike="noStrike" dirty="0" smtClean="0">
                          <a:effectLst/>
                        </a:rPr>
                        <a:t>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，螺纹产量减少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8.12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万吨至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344.47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万吨，同比减少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43.96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万吨；社库环比增加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24.44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万吨至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812.77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万吨，同比减少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4.3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万吨；厂库环比减少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13.15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万吨至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342.64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万吨，同比增加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1.33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万吨。螺纹周产量连续第三周下降，总库存连续第五周增加，上周限产结束后本周产量依然处于低位，碳达峰效果较为强烈。本周螺纹表观消费量环比回升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8.66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万吨至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333.18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万吨，同比减少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33.77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万吨。当前市场对于粗钢去产量预期依然强烈，多地传出钢厂减产限产，盘面情绪提振较大。目前期货价格转为升水，幅度较大，走了一个现货的预期走势，预计短期内将会形成期货领涨于现货的行情。</a:t>
                      </a:r>
                      <a:endParaRPr lang="en-US" altLang="zh-CN" sz="1200" u="none" strike="noStrike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/>
                      <a:r>
                        <a:rPr lang="en-US" altLang="zh-CN" sz="1200" u="none" strike="noStrike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铁矿方面，</a:t>
                      </a:r>
                      <a:r>
                        <a:rPr lang="en-US" altLang="zh-CN" sz="1200" dirty="0" smtClean="0"/>
                        <a:t>247</a:t>
                      </a:r>
                      <a:r>
                        <a:rPr lang="zh-CN" altLang="en-US" sz="1200" dirty="0" smtClean="0"/>
                        <a:t>家钢厂的高炉开工率环比</a:t>
                      </a:r>
                      <a:r>
                        <a:rPr lang="zh-CN" altLang="en-US" sz="1200" dirty="0" smtClean="0"/>
                        <a:t>上周增加</a:t>
                      </a:r>
                      <a:r>
                        <a:rPr lang="en-US" altLang="zh-CN" sz="1200" dirty="0" smtClean="0"/>
                        <a:t>20.31%</a:t>
                      </a:r>
                      <a:r>
                        <a:rPr lang="zh-CN" altLang="en-US" sz="1200" dirty="0" smtClean="0"/>
                        <a:t>至</a:t>
                      </a:r>
                      <a:r>
                        <a:rPr lang="en-US" altLang="zh-CN" sz="1200" dirty="0" smtClean="0"/>
                        <a:t>78.26%</a:t>
                      </a:r>
                      <a:r>
                        <a:rPr lang="zh-CN" altLang="en-US" sz="1200" dirty="0" smtClean="0"/>
                        <a:t>，比去年同期</a:t>
                      </a:r>
                      <a:r>
                        <a:rPr lang="zh-CN" altLang="en-US" sz="1200" dirty="0" smtClean="0"/>
                        <a:t>下降</a:t>
                      </a:r>
                      <a:r>
                        <a:rPr lang="en-US" altLang="zh-CN" sz="1200" dirty="0" smtClean="0"/>
                        <a:t>12.37%</a:t>
                      </a:r>
                      <a:r>
                        <a:rPr lang="zh-CN" altLang="en-US" sz="1200" dirty="0" smtClean="0"/>
                        <a:t>；日均铁水产量</a:t>
                      </a:r>
                      <a:r>
                        <a:rPr lang="en-US" altLang="zh-CN" sz="1200" dirty="0" smtClean="0"/>
                        <a:t>228.92</a:t>
                      </a:r>
                      <a:r>
                        <a:rPr lang="zh-CN" altLang="en-US" sz="1200" dirty="0" smtClean="0"/>
                        <a:t>万</a:t>
                      </a:r>
                      <a:r>
                        <a:rPr lang="zh-CN" altLang="en-US" sz="1200" dirty="0" smtClean="0"/>
                        <a:t>吨，环比</a:t>
                      </a:r>
                      <a:r>
                        <a:rPr lang="zh-CN" altLang="en-US" sz="1200" dirty="0" smtClean="0"/>
                        <a:t>下降</a:t>
                      </a:r>
                      <a:r>
                        <a:rPr lang="en-US" altLang="zh-CN" sz="1200" dirty="0" smtClean="0"/>
                        <a:t>13.29</a:t>
                      </a:r>
                      <a:r>
                        <a:rPr lang="zh-CN" altLang="en-US" sz="1200" dirty="0" smtClean="0"/>
                        <a:t>万</a:t>
                      </a:r>
                      <a:r>
                        <a:rPr lang="zh-CN" altLang="en-US" sz="1200" dirty="0" smtClean="0"/>
                        <a:t>吨，同比</a:t>
                      </a:r>
                      <a:r>
                        <a:rPr lang="zh-CN" altLang="en-US" sz="1200" dirty="0" smtClean="0"/>
                        <a:t>降</a:t>
                      </a:r>
                      <a:r>
                        <a:rPr lang="en-US" altLang="zh-CN" sz="1200" dirty="0" smtClean="0"/>
                        <a:t>18.85</a:t>
                      </a:r>
                      <a:r>
                        <a:rPr lang="zh-CN" altLang="en-US" sz="1200" dirty="0" smtClean="0"/>
                        <a:t>万</a:t>
                      </a:r>
                      <a:r>
                        <a:rPr lang="zh-CN" altLang="en-US" sz="1200" dirty="0" smtClean="0"/>
                        <a:t>吨。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全国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个港口进口铁矿库存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为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12457.6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吨，环比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增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222.74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吨；日均疏港量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285.43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万吨增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27.15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。发运端目前部分泊位依旧处于检修状态，且澳矿财年冲量结束，发运下降。但本周到港量持续回升，港口资源较为宽松，且七一后钢厂产能恢复进度较差，铁水、粗钢产量均在碳达峰政策的压制下，钢厂利润依旧处于亏损区间，部分钢厂自主检修情况有所增加，现货价格松动。虽然处于高贴水情况下，但市场恐慌情绪较浓，期货跟随现货下跌，预期较差，未来预计延续偏弱震荡走势。</a:t>
                      </a:r>
                      <a:endParaRPr lang="en-US" altLang="zh-CN" sz="1200" u="none" strike="noStrike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/>
                      <a:r>
                        <a:rPr lang="en-US" altLang="zh-CN" sz="1200" u="none" strike="noStrike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焦炭方面，</a:t>
                      </a:r>
                      <a:r>
                        <a:rPr lang="en-US" altLang="zh-CN" sz="1200" u="none" strike="noStrike" dirty="0" err="1" smtClean="0">
                          <a:effectLst/>
                        </a:rPr>
                        <a:t>Mysteel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统计全国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100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家独立焦企样本：产能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利用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75.62%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，周环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比升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6.51%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；日均产量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36.11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，增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3.11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吨；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110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家钢厂样本焦炭库存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466.08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吨，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增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24.07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。本周焦化开工有所回升，但环比处于低位。钢厂库存压力较大，部分受限产影响钢厂开始停止采购。华东代表性钢厂大面积减产，已发函告知供货商暂停发货一个月，周五山东分钢厂通知调降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120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元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/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吨，对市场情绪打击较大，对后市看法偏悲观。如果现货价格松动，进入降价周期，那么目前的高贴水也将无法支撑期价，行情将向下走一个台阶。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：产量持续下滑，消费略微提升，库存升幅趋缓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704398"/>
            <a:ext cx="9144000" cy="373470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：产量持续下滑，消费反弹，库存下降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900140"/>
            <a:ext cx="9144000" cy="334322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：澳矿财年冲量结束，发运偏紧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92" y="869862"/>
            <a:ext cx="9074616" cy="34037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：港口资源宽松，港库持续反弹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98435"/>
            <a:ext cx="9144000" cy="374662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：开工反弹，依旧处于低位，库存提升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22787"/>
            <a:ext cx="9144000" cy="34979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097705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：钢厂持续去库，总库存继续下滑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64135"/>
            <a:ext cx="9144000" cy="341522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06318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钢材价差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：卷落差处于高点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568216"/>
            <a:ext cx="9144000" cy="200706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330062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：螺纹利润开始反弹，依旧处于亏损状态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0305" y="619024"/>
            <a:ext cx="6623390" cy="390545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盘面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利润持续反弹，涨势较猛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771" y="1015920"/>
            <a:ext cx="8890457" cy="311166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1339635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：各品种月差均有所收缩，盘面强势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0925" y="819060"/>
            <a:ext cx="6782149" cy="350538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：钢材基差迅速跌至负，铁矿基差依旧处于高位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1986" y="599973"/>
            <a:ext cx="7360028" cy="394355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10043</TotalTime>
  <Words>1112</Words>
  <Application>Microsoft Office PowerPoint</Application>
  <PresentationFormat>全屏显示(16:9)</PresentationFormat>
  <Paragraphs>112</Paragraphs>
  <Slides>16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16</vt:i4>
      </vt:variant>
    </vt:vector>
  </HeadingPairs>
  <TitlesOfParts>
    <vt:vector size="26" baseType="lpstr">
      <vt:lpstr>等线</vt:lpstr>
      <vt:lpstr>仿宋</vt:lpstr>
      <vt:lpstr>楷体</vt:lpstr>
      <vt:lpstr>庞门正道标题体</vt:lpstr>
      <vt:lpstr>宋体</vt:lpstr>
      <vt:lpstr>微软雅黑</vt:lpstr>
      <vt:lpstr>字酷堂清楷体</vt:lpstr>
      <vt:lpstr>Arial</vt:lpstr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610</cp:revision>
  <dcterms:created xsi:type="dcterms:W3CDTF">2017-05-02T06:39:00Z</dcterms:created>
  <dcterms:modified xsi:type="dcterms:W3CDTF">2021-07-09T08:48:19Z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