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9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9" r:id="rId14"/>
    <p:sldId id="624" r:id="rId15"/>
    <p:sldId id="625" r:id="rId16"/>
    <p:sldId id="628" r:id="rId17"/>
    <p:sldId id="552" r:id="rId18"/>
  </p:sldIdLst>
  <p:sldSz cx="9144000" cy="5143500" type="screen16x9"/>
  <p:notesSz cx="6858000" cy="9144000"/>
  <p:custDataLst>
    <p:tags r:id="rId2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90" d="100"/>
          <a:sy n="90" d="100"/>
        </p:scale>
        <p:origin x="576" y="56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8666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2021/7/16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2021/7/16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4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246336" y="2551899"/>
            <a:ext cx="445475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 smtClean="0">
                <a:solidFill>
                  <a:srgbClr val="BD0F24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环保限产加严，地产数据强于预期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6744231" y="4497169"/>
            <a:ext cx="445475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7F7F7F"/>
                </a:solidFill>
              </a:rPr>
              <a:t>钱龙</a:t>
            </a:r>
            <a:endParaRPr lang="en-US" altLang="zh-CN" sz="1400" dirty="0">
              <a:solidFill>
                <a:srgbClr val="7F7F7F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7F7F7F"/>
                </a:solidFill>
              </a:rPr>
              <a:t>黑色产业链研究员</a:t>
            </a:r>
            <a:endParaRPr lang="en-US" altLang="zh-CN" sz="1400" dirty="0">
              <a:solidFill>
                <a:srgbClr val="7F7F7F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7F7F7F"/>
                </a:solidFill>
              </a:rPr>
              <a:t>Email</a:t>
            </a:r>
            <a:r>
              <a:rPr lang="zh-CN" altLang="en-US" sz="1400" dirty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qianl@qh168.com.cn</a:t>
            </a:r>
            <a:endParaRPr lang="zh-CN" sz="1400" dirty="0">
              <a:solidFill>
                <a:srgbClr val="7F7F7F"/>
              </a:solidFill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57043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7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16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9469772"/>
              </p:ext>
            </p:extLst>
          </p:nvPr>
        </p:nvGraphicFramePr>
        <p:xfrm>
          <a:off x="425666" y="2290024"/>
          <a:ext cx="8285196" cy="26943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130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2052409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836877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403096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603085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905571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  <a:gridCol w="1054028">
                  <a:extLst>
                    <a:ext uri="{9D8B030D-6E8A-4147-A177-3AD203B41FA5}">
                      <a16:colId xmlns:a16="http://schemas.microsoft.com/office/drawing/2014/main" xmlns="" val="59840918"/>
                    </a:ext>
                  </a:extLst>
                </a:gridCol>
              </a:tblGrid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 smtClean="0">
                          <a:effectLst/>
                        </a:rPr>
                        <a:t>行情预判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产量略微反弹，幅度较小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持续回升，地产数据强于预期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库存开始下滑，厂库继续下降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升水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螺纹钢维持偏强震荡，炉料行情可能有反复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产量小幅反弹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稳定略降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厂库继续下滑，总库稳定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升水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发运端供应紧张，澳矿产量不佳，到港良好但疏港稍差，港口船舶存在堆积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铁水、粗钢产量继续下滑，碳达峰影响较大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港库持续反弹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  <a:tr h="5665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开工稳定，低于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7.1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前开工率，焦化厂受环保督察，预期减产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受压减粗钢产量影响，需求不振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钢厂按需补库，总库存持续下滑且处于低位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偏高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97995253"/>
                  </a:ext>
                </a:extLst>
              </a:tr>
              <a:tr h="37961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发改委投放储备煤炭，但具体效果不明；雨季导致煤矿事故频发，内矿减产，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夏季用电高峰来临，连带焦煤需求旺盛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钢厂库存保持下滑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27490163"/>
                  </a:ext>
                </a:extLst>
              </a:tr>
            </a:tbl>
          </a:graphicData>
        </a:graphic>
      </p:graphicFrame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：螺纹、热卷、焦炭、焦煤、铁矿</a:t>
            </a:r>
            <a:endParaRPr lang="en-US" altLang="zh-CN" sz="1600" dirty="0" smtClean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209309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5559(+13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5230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-229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5952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5860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-92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1241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+7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1490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108.5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2693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+59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2730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62.5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2035(+48.5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-235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4030287"/>
              </p:ext>
            </p:extLst>
          </p:nvPr>
        </p:nvGraphicFramePr>
        <p:xfrm>
          <a:off x="273047" y="765936"/>
          <a:ext cx="8767825" cy="42110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本周黑色市场整体走势较强，钢材维持震荡上行走势，没有出现趋势性回调；铁矿石、焦炭反弹，回补了上周的跌幅；焦煤涨势最好，今日再度站稳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2000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关口。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，本周螺纹产量小幅反弹，需求持续上升，总库开始降低。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月份我国粗钢日均产量为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312.93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万吨，环比回落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2.46%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，目前市场对粗钢去产量仍有较强预期。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月房地产投资同比增长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5.93%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，商品房销售面积同比增长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7.49%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，房屋新开工面积同比下降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3.8%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，施工同比增长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10.62%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，竣工同比增长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66.55%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，土地购置面积同比下降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18.28%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环保限产加严，环保检查组赶赴江苏，对部分钢厂和机械厂进行调研，中央环保组开始对去产能进行“回头看”行动。整体来看，供给端中性偏多，供给的恢复速度不如需求的增长速度，环保政策扰动和现货利润低迷极大的压低了钢厂复产积极性；需求端地产数据表现强于预期，新开工、土地购置降幅收窄，施工面积大幅增加，主要是因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月雨季逐渐结束，工地开工情况复苏所致。需要注意的是竣工面积大幅上升，结合近期先行指标表现较弱的情况，需关注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月施工是否有断档情况发生。库存方面钢厂库存持续下降，总库开始回落，关注是否能保持去库趋势。操作上目前期货升水依然在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以上，且盘面利润有所回调，不宜追高以免行情反复，但螺矿比依然处于低位，可适度看多。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200" dirty="0" smtClean="0"/>
                        <a:t>247</a:t>
                      </a:r>
                      <a:r>
                        <a:rPr lang="zh-CN" altLang="en-US" sz="1200" dirty="0" smtClean="0"/>
                        <a:t>家钢厂的高炉开工率环比上周下降</a:t>
                      </a:r>
                      <a:r>
                        <a:rPr lang="en-US" altLang="zh-CN" sz="1200" dirty="0" smtClean="0"/>
                        <a:t>1.56%</a:t>
                      </a:r>
                      <a:r>
                        <a:rPr lang="zh-CN" altLang="en-US" sz="1200" dirty="0" smtClean="0"/>
                        <a:t>至</a:t>
                      </a:r>
                      <a:r>
                        <a:rPr lang="en-US" altLang="zh-CN" sz="1200" dirty="0" smtClean="0"/>
                        <a:t>76.69%</a:t>
                      </a:r>
                      <a:r>
                        <a:rPr lang="zh-CN" altLang="en-US" sz="1200" dirty="0" smtClean="0"/>
                        <a:t>，比去年同期下降</a:t>
                      </a:r>
                      <a:r>
                        <a:rPr lang="en-US" altLang="zh-CN" sz="1200" dirty="0" smtClean="0"/>
                        <a:t>14.06%</a:t>
                      </a:r>
                      <a:r>
                        <a:rPr lang="zh-CN" altLang="en-US" sz="1200" dirty="0" smtClean="0"/>
                        <a:t>；日均铁水产量</a:t>
                      </a:r>
                      <a:r>
                        <a:rPr lang="en-US" altLang="zh-CN" sz="1200" dirty="0" smtClean="0"/>
                        <a:t>235.7</a:t>
                      </a:r>
                      <a:r>
                        <a:rPr lang="zh-CN" altLang="en-US" sz="1200" dirty="0" smtClean="0"/>
                        <a:t>万吨，环比增加</a:t>
                      </a:r>
                      <a:r>
                        <a:rPr lang="en-US" altLang="zh-CN" sz="1200" dirty="0" smtClean="0"/>
                        <a:t>6.78</a:t>
                      </a:r>
                      <a:r>
                        <a:rPr lang="zh-CN" altLang="en-US" sz="1200" dirty="0" smtClean="0"/>
                        <a:t>万吨，同比降</a:t>
                      </a:r>
                      <a:r>
                        <a:rPr lang="en-US" altLang="zh-CN" sz="1200" dirty="0" smtClean="0"/>
                        <a:t>11.74</a:t>
                      </a:r>
                      <a:r>
                        <a:rPr lang="zh-CN" altLang="en-US" sz="1200" dirty="0" smtClean="0"/>
                        <a:t>万吨。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个港口进口铁矿库存为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12551.38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万吨，环比增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222.74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万吨；日均疏港量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277.09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6.39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本期海外发运偏紧，尤其是澳矿下滑较大。力拓集团提示其今年的铁矿石出货量可能处于预测区间的低端，今年风险因素较多，包括新冠疫情造成的中断，以及文化遗产问题和替代矿山的管理等。其第二季度的出货量比上一季度下降了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。到港情况良好，不过港口疏港回落让在港船舶出现堆积现象。需求端高炉开工持续下降，且环保政策加严致预期愈加转弱，目前只有期货高贴水支撑价格，未来期价可能会跟随现货价格回落。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焦炭方面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，目前焦化厂也开始直接受到环保政策冲击：山西省停止新批焦化产能置换，未置换的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4.3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米直接关停淘汰，估算涉及产能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2406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以上；中央环保组点名批评安阳市环保不力，涉及多家焦企。目前来看下半年产能置换引起的新增产能有所减少，且由于夏季用煤高峰，煤炭供应紧张导致焦企利润下滑，后续也可能有主动减产现象。发改委宣称准备投放超过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万吨煤炭库存，并正在推进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亿吨的煤炭储备能力建设，但煤炭存在挥发性，储存不易，具体效果需要关注后续政策展开情况。现货方面，本周钢厂第一轮提降，期货盘面预降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3-4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轮。总体来看虽然下半年粗钢减产，炉料需求不佳是主题，但考虑到焦炭库存处于低位，且煤炭资源紧缺，原料端价格高企，炭价下方空间不会很大，本周市场反弹情绪也较好，等现货降价周期结束后，期价或许能走出一波上涨行情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：消费持续提升，库存开始下滑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97682"/>
            <a:ext cx="9144000" cy="37481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：总库平稳，消费小幅下滑，略差于螺纹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03391"/>
            <a:ext cx="9144000" cy="333671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：澳矿大幅下滑，发运端偏紧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69" y="860337"/>
            <a:ext cx="8966661" cy="34228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：港库稳步提升，库存继续反弹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10554"/>
            <a:ext cx="9144000" cy="372239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：开工稳定，总库变动不大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29354"/>
            <a:ext cx="9144000" cy="348479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：钢厂持续去库，总库存继续下滑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58627"/>
            <a:ext cx="9144000" cy="34262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落差高位震荡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" y="1584274"/>
            <a:ext cx="9131769" cy="19749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：钢厂开始扭转亏损，焦化利润迅速下滑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0779" y="619024"/>
            <a:ext cx="6642441" cy="39054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盘面面利润震荡调整，有所反复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975" y="1127051"/>
            <a:ext cx="8738049" cy="28893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339635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：钢材月差处于低位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1400" y="800009"/>
            <a:ext cx="6801200" cy="354348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：钢材期货升水，铁矿基差高位震荡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6473" y="726980"/>
            <a:ext cx="6871053" cy="36895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10226</TotalTime>
  <Words>1314</Words>
  <Application>Microsoft Office PowerPoint</Application>
  <PresentationFormat>全屏显示(16:9)</PresentationFormat>
  <Paragraphs>112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等线</vt:lpstr>
      <vt:lpstr>仿宋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626</cp:revision>
  <dcterms:created xsi:type="dcterms:W3CDTF">2017-05-02T06:39:00Z</dcterms:created>
  <dcterms:modified xsi:type="dcterms:W3CDTF">2021-07-16T08:46:35Z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