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9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9" r:id="rId14"/>
    <p:sldId id="624" r:id="rId15"/>
    <p:sldId id="625" r:id="rId16"/>
    <p:sldId id="628" r:id="rId17"/>
    <p:sldId id="55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66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2021/7/23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2021/7/23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4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246336" y="2318147"/>
            <a:ext cx="4454751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粗钢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产量压减政策逐渐落实，钢强矿弱行情启动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：螺纹、焦煤、热卷、焦炭、铁矿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27648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5671(+23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5340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-231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5968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+21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+70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2769.5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69.5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2115.5(+30.5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-315.5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554503"/>
              </p:ext>
            </p:extLst>
          </p:nvPr>
        </p:nvGraphicFramePr>
        <p:xfrm>
          <a:off x="425666" y="2435698"/>
          <a:ext cx="8285196" cy="23640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持续下滑，</a:t>
                      </a:r>
                      <a:r>
                        <a:rPr lang="en-US" altLang="zh-CN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7.1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结束后恢复进度不佳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工地复工，依旧受降雨影响，需求小幅回升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库存升幅趋缓，钢厂库存下降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螺纹钢、焦煤强势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行情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延续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持续下滑，速度较快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小幅反弹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提升趋缓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升水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偏低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澳矿财年冲量结束，泊位依旧检修中，发运偏紧；到港量提升，港口资源宽松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高炉开工持续下滑，碳达峰长期影响需求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港库持续上升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开工下滑，受限产政策影响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受压减粗钢产量影响，需求不振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钢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厂库存提升，处于高位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贴水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煤企复产不及预期，外矿通关紧张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用电高峰来临，存在焦煤转为动力煤现象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钢厂库存保持下滑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764757"/>
              </p:ext>
            </p:extLst>
          </p:nvPr>
        </p:nvGraphicFramePr>
        <p:xfrm>
          <a:off x="273050" y="696354"/>
          <a:ext cx="8767825" cy="42720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u="none" strike="noStrike" dirty="0" smtClean="0">
                          <a:effectLst/>
                        </a:rPr>
                        <a:t>     </a:t>
                      </a:r>
                      <a:r>
                        <a:rPr lang="zh-CN" alt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400" u="none" strike="noStrike" baseline="0" dirty="0" smtClean="0">
                          <a:effectLst/>
                        </a:rPr>
                        <a:t>本周黑色市场强分化，螺纹稳步上涨，两焦反弹迅猛，周五焦煤</a:t>
                      </a:r>
                      <a:r>
                        <a:rPr lang="en-US" altLang="zh-CN" sz="1400" u="none" strike="noStrike" baseline="0" dirty="0" smtClean="0">
                          <a:effectLst/>
                        </a:rPr>
                        <a:t>09</a:t>
                      </a:r>
                      <a:r>
                        <a:rPr lang="zh-CN" altLang="en-US" sz="1400" u="none" strike="noStrike" baseline="0" dirty="0" smtClean="0">
                          <a:effectLst/>
                        </a:rPr>
                        <a:t>合约站上</a:t>
                      </a:r>
                      <a:r>
                        <a:rPr lang="en-US" altLang="zh-CN" sz="1400" u="none" strike="noStrike" baseline="0" dirty="0" smtClean="0">
                          <a:effectLst/>
                        </a:rPr>
                        <a:t>2100</a:t>
                      </a:r>
                      <a:r>
                        <a:rPr lang="zh-CN" altLang="en-US" sz="1400" u="none" strike="noStrike" baseline="0" dirty="0" smtClean="0">
                          <a:effectLst/>
                        </a:rPr>
                        <a:t>，即将突破</a:t>
                      </a:r>
                      <a:r>
                        <a:rPr lang="en-US" altLang="zh-CN" sz="1400" u="none" strike="noStrike" baseline="0" dirty="0" smtClean="0">
                          <a:effectLst/>
                        </a:rPr>
                        <a:t>5</a:t>
                      </a:r>
                      <a:r>
                        <a:rPr lang="zh-CN" altLang="en-US" sz="1400" u="none" strike="noStrike" baseline="0" dirty="0" smtClean="0">
                          <a:effectLst/>
                        </a:rPr>
                        <a:t>月上涨的顶点。相比之下铁矿走势颇为惨淡，周四周五的大跌让其走势直接回到了轨道底端。</a:t>
                      </a:r>
                      <a:endParaRPr lang="en-US" altLang="zh-CN" sz="14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u="none" strike="noStrike" dirty="0" smtClean="0">
                          <a:effectLst/>
                        </a:rPr>
                        <a:t>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，螺纹产量回落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19.5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335.18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47.65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万吨；社库环比减少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3.21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823.76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30.94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万吨；厂库环比减少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12.8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311.78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30.84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万吨。本周螺纹表观消费量环比回落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7.35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万吨至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351.19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万吨，同比减少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6.45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。产量、需求继续维持下降态势，但产量下滑幅度远大于需求，总库处于淡季下滑的态势。各地钢厂限产政策开始逐渐出台，压减粗钢产量正在逐渐变为现实，如果严格执行，下半年供给将大幅压缩，供需矛盾严重激化。盘面来看本周螺矿比开始启动上涨行情，预计螺纹偏强震荡，稳步上升的走势将持续，可持续看好螺矿比。</a:t>
                      </a:r>
                      <a:endParaRPr lang="en-US" altLang="zh-CN" sz="14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400" dirty="0" smtClean="0"/>
                        <a:t>247</a:t>
                      </a:r>
                      <a:r>
                        <a:rPr lang="zh-CN" altLang="en-US" sz="1400" dirty="0" smtClean="0"/>
                        <a:t>家钢厂的高炉开工率环比上周下降</a:t>
                      </a:r>
                      <a:r>
                        <a:rPr lang="en-US" altLang="zh-CN" sz="1400" dirty="0" smtClean="0"/>
                        <a:t>1.04%</a:t>
                      </a:r>
                      <a:r>
                        <a:rPr lang="zh-CN" altLang="en-US" sz="1400" dirty="0" smtClean="0"/>
                        <a:t>至</a:t>
                      </a:r>
                      <a:r>
                        <a:rPr lang="en-US" altLang="zh-CN" sz="1400" dirty="0" smtClean="0"/>
                        <a:t>75.65%</a:t>
                      </a:r>
                      <a:r>
                        <a:rPr lang="zh-CN" altLang="en-US" sz="1400" dirty="0" smtClean="0"/>
                        <a:t>，比去年同期下降</a:t>
                      </a:r>
                      <a:r>
                        <a:rPr lang="en-US" altLang="zh-CN" sz="1400" dirty="0" smtClean="0"/>
                        <a:t>15.36%</a:t>
                      </a:r>
                      <a:r>
                        <a:rPr lang="zh-CN" altLang="en-US" sz="1400" dirty="0" smtClean="0"/>
                        <a:t>；日均铁水产量</a:t>
                      </a:r>
                      <a:r>
                        <a:rPr lang="en-US" altLang="zh-CN" sz="1400" dirty="0" smtClean="0"/>
                        <a:t>234.35</a:t>
                      </a:r>
                      <a:r>
                        <a:rPr lang="zh-CN" altLang="en-US" sz="1400" dirty="0" smtClean="0"/>
                        <a:t>万</a:t>
                      </a:r>
                      <a:r>
                        <a:rPr lang="zh-CN" altLang="en-US" sz="1400" dirty="0" smtClean="0"/>
                        <a:t>吨，环</a:t>
                      </a:r>
                      <a:r>
                        <a:rPr lang="zh-CN" altLang="en-US" sz="1400" dirty="0" smtClean="0"/>
                        <a:t>比下降</a:t>
                      </a:r>
                      <a:r>
                        <a:rPr lang="en-US" altLang="zh-CN" sz="1400" dirty="0" smtClean="0"/>
                        <a:t>1.35</a:t>
                      </a:r>
                      <a:r>
                        <a:rPr lang="zh-CN" altLang="en-US" sz="1400" dirty="0" smtClean="0"/>
                        <a:t>万</a:t>
                      </a:r>
                      <a:r>
                        <a:rPr lang="zh-CN" altLang="en-US" sz="1400" dirty="0" smtClean="0"/>
                        <a:t>吨，同比</a:t>
                      </a:r>
                      <a:r>
                        <a:rPr lang="zh-CN" altLang="en-US" sz="1400" dirty="0" smtClean="0"/>
                        <a:t>降</a:t>
                      </a:r>
                      <a:r>
                        <a:rPr lang="en-US" altLang="zh-CN" sz="1400" dirty="0" smtClean="0"/>
                        <a:t>13.41</a:t>
                      </a:r>
                      <a:r>
                        <a:rPr lang="zh-CN" altLang="en-US" sz="1400" dirty="0" smtClean="0"/>
                        <a:t>万</a:t>
                      </a:r>
                      <a:r>
                        <a:rPr lang="zh-CN" altLang="en-US" sz="1400" dirty="0" smtClean="0"/>
                        <a:t>吨。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12847.76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吨，环比增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296.38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吨；日均疏港量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284.24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7.15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。本期供应端澳巴发运量有所下降，国内安全检查对矿山产量有所影响，但目前港到港量维持在中高水平。需求端来看，压产预期下，铁矿石需求转弱预期较强，港口库存也延续累库趋势，整体基本面趋弱，价格持续下降，钢厂基本按需补库，贸易商短期情绪也较低迷，预计铁矿石价格继续高位震荡运行，需要持续关注限产政策影响情况。</a:t>
                      </a:r>
                      <a:endParaRPr lang="en-US" altLang="zh-CN" sz="14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4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4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74.01%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，周环比降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1.45%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35.34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0.69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万吨；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441.64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万吨，减</a:t>
                      </a:r>
                      <a:r>
                        <a:rPr lang="en-US" altLang="zh-CN" sz="1400" u="none" strike="noStrike" dirty="0" smtClean="0">
                          <a:effectLst/>
                        </a:rPr>
                        <a:t>24.89</a:t>
                      </a:r>
                      <a:r>
                        <a:rPr lang="zh-CN" altLang="en-US" sz="1400" u="none" strike="noStrike" dirty="0" smtClean="0">
                          <a:effectLst/>
                        </a:rPr>
                        <a:t>万吨。本周河南洪灾导致运输不畅，另外唐山、山西限产加严，焦企开工率下滑同时煤炭供应紧张，成本端价格高昂，短期支撑碳价。不过长期来看钢厂限产政策正逐渐落实，现货情绪转为悲观，对焦炭价格造成长期利空影响。焦煤方面，内矿七一后依然未完全恢复生产，电煤紧张也导致跨界配焦煤供应稍有转向发电分流，蒙煤通关再次启动后发运不及预期，供应紧张局面维持。总体来看焦煤价格降维持强势运行，继续看好煤焦比。</a:t>
                      </a:r>
                      <a:endParaRPr lang="zh-CN" altLang="en-US" sz="14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：产量继续下滑，消费平稳，库存持续下跌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98919"/>
            <a:ext cx="9144000" cy="37456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：消费持续下滑，库存略增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24894"/>
            <a:ext cx="9144000" cy="32937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：澳矿下滑至地位，发运端紧缩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69" y="860337"/>
            <a:ext cx="8966661" cy="34228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：港口资源继续宽松，港库压力增大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08398"/>
            <a:ext cx="9144000" cy="37267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：开工降幅扩大，总库继续下滑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17712"/>
            <a:ext cx="9144000" cy="35080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：钢厂库存持续去化，总库下跌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5178"/>
            <a:ext cx="9144000" cy="33731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落差高位震荡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88925"/>
            <a:ext cx="9144000" cy="19656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：钢厂扭转亏损局势，焦化利润不佳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655" y="631725"/>
            <a:ext cx="6610690" cy="38800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盘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面利润启动，即将触碰前期高点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048" y="987343"/>
            <a:ext cx="8807903" cy="31688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39635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：螺纹月差转负，各品种月差均有所下滑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906" y="590448"/>
            <a:ext cx="7544188" cy="39626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：本周基差平稳震荡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088" y="606324"/>
            <a:ext cx="7283824" cy="39308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10352</TotalTime>
  <Words>1109</Words>
  <Application>Microsoft Office PowerPoint</Application>
  <PresentationFormat>全屏显示(16:9)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636</cp:revision>
  <dcterms:created xsi:type="dcterms:W3CDTF">2017-05-02T06:39:00Z</dcterms:created>
  <dcterms:modified xsi:type="dcterms:W3CDTF">2021-07-23T09:07:11Z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