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9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9" r:id="rId14"/>
    <p:sldId id="624" r:id="rId15"/>
    <p:sldId id="625" r:id="rId16"/>
    <p:sldId id="628" r:id="rId17"/>
    <p:sldId id="552" r:id="rId18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0" d="100"/>
          <a:sy n="90" d="100"/>
        </p:scale>
        <p:origin x="576" y="5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866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2021/7/30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4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39247" y="2588921"/>
            <a:ext cx="46566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煤炭供需紧张延续，煤价走强，碳价跟涨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6744231" y="4497169"/>
            <a:ext cx="44547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钱龙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黑色产业链研究员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7F7F7F"/>
                </a:solidFill>
              </a:rPr>
              <a:t>Email</a:t>
            </a:r>
            <a:r>
              <a:rPr lang="zh-CN" altLang="en-US" sz="1400" dirty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qianl@qh168.com.cn</a:t>
            </a:r>
            <a:endParaRPr 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7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强弱顺序：螺纹、焦煤、热卷、焦炭、铁矿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440563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5737(-16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-227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-39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6169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-149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1027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-87.5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2943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-143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2317(+61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-167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262885"/>
              </p:ext>
            </p:extLst>
          </p:nvPr>
        </p:nvGraphicFramePr>
        <p:xfrm>
          <a:off x="425666" y="2435698"/>
          <a:ext cx="828519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130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052409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36877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403096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03085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905571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1054028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供应减量放缓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台风天气对需求影响较大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库存继续下降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螺纹、焦煤行情近期延续，可持续看多盘面利润、螺矿比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产量下滑至低位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消费持续下滑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平稳提升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台风天气对到港量影响较大，南方港口泊位紧张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高炉开工持续下滑，需求较差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库上升放缓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限产政策扩散，开工持续下滑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受压减粗钢产量影响，需求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不振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库存持续下滑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外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矿通关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紧张，蒙古第三波疫情造成供应端不确定性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用电高峰季，需求缺口较大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总库存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保持下滑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151815"/>
              </p:ext>
            </p:extLst>
          </p:nvPr>
        </p:nvGraphicFramePr>
        <p:xfrm>
          <a:off x="273050" y="696354"/>
          <a:ext cx="8767825" cy="3662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 本周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黑色行情继续走出明显的限产行情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——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钢材强，铁矿弱且跌幅扩大，两焦受供需紧张影响，焦煤持续走高，焦炭跟随焦煤走势，走跟涨行情。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u="none" strike="noStrike" dirty="0" smtClean="0">
                          <a:effectLst/>
                        </a:rPr>
                        <a:t>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螺纹产量回落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6.31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328.87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58.72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823.83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36.88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309.68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20.29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330.9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36.22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目前产量已经下降到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月以来最低水平，总库存连续第三周下降，各地钢厂限产逐步落地，供应下降对盘面走势形成较强提振。国务院关税税则委员会发布公告，自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2021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年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日起取消部分品种钢铁产品出口退税，此次调整并没有此前市场传闻的对板材出口加征关税，调控力度减弱，在一定程度上提振市场信心，实质上起到一个相对利好的作用。同时河南洪涝灾害结束，灾后重建工作正在展开，近期对建材的需求有所增长，预计短期螺纹盘面偏强震荡为主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家钢厂的高炉开工率环比上周下降</a:t>
                      </a:r>
                      <a:r>
                        <a:rPr lang="en-US" altLang="zh-CN" sz="1200" dirty="0" smtClean="0"/>
                        <a:t>1.3%</a:t>
                      </a:r>
                      <a:r>
                        <a:rPr lang="zh-CN" altLang="en-US" sz="1200" dirty="0" smtClean="0"/>
                        <a:t>至</a:t>
                      </a:r>
                      <a:r>
                        <a:rPr lang="en-US" altLang="zh-CN" sz="1200" dirty="0" smtClean="0"/>
                        <a:t>74.35%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16.8%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231.13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吨，环比</a:t>
                      </a:r>
                      <a:r>
                        <a:rPr lang="zh-CN" altLang="en-US" sz="1200" dirty="0" smtClean="0"/>
                        <a:t>下降</a:t>
                      </a:r>
                      <a:r>
                        <a:rPr lang="en-US" altLang="zh-CN" sz="1200" dirty="0" smtClean="0"/>
                        <a:t>3.22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吨，同比</a:t>
                      </a:r>
                      <a:r>
                        <a:rPr lang="zh-CN" altLang="en-US" sz="1200" dirty="0" smtClean="0"/>
                        <a:t>降</a:t>
                      </a:r>
                      <a:r>
                        <a:rPr lang="en-US" altLang="zh-CN" sz="1200" dirty="0" smtClean="0"/>
                        <a:t>20.42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12813.42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吨，环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比降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34.34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248.82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35.42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从基本面来看，供应端澳巴发运量有所回升，到港由于台风天气部分港口暂停进出作业导致减量较大，国内安全检查对矿山产量有所影响。需求端来看，环保限产加严导致高炉开工率、铁水产量均有所下降，另外压缩粗钢产量的预期也不断落地，铁矿石的需求走弱预期逐步被证实，港口库存累库幅度较大，铁矿石基本面趋于弱势，预计短期铁矿石价格呈现高位震荡走势，要持续关注关于限产和压产政策的进展。</a:t>
                      </a: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焦炭方面，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72.48%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1.53%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34.61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0.73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428.65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12.99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万吨。目前两焦行业的主线逻辑是焦煤的低供应和高需求的矛盾，以及焦化行业在焦煤成本一路走高，以及焦化行业限产逻辑下的跟涨行情。未来过了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、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的用电高峰期后，焦煤需求将有所减弱，但内矿开采持续走低，澳煤短期内没有重新开放进口的希望，同时蒙古疫情造成蒙煤供应的不确定性，供给紧张的情况将延续，目前来看焦煤未来的行情走势易涨难跌。焦炭虽然下半年有新增产能置换，但按往年的经验来看下半年的政策调控频率将高于上半年，同时山西进入常态化限产状态。预计新增产能的投产率有限，未来产量的增量空间较小，同时下方有焦煤的高价支撑，未来走势依旧偏强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：产量下滑速度放缓，消费持续下降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03428"/>
            <a:ext cx="9144000" cy="37366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：产量、消费大幅下滑，库存平稳增加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82287"/>
            <a:ext cx="9144000" cy="33789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：澳巴发货反弹，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FMG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发运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迅速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41978"/>
            <a:ext cx="9144000" cy="34595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：台风天气影响到港，港库增幅放缓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48966"/>
            <a:ext cx="9144000" cy="36455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：开工降幅扩大，总库继续下滑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3211"/>
            <a:ext cx="9144000" cy="34970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：钢厂炼焦煤库存下滑至低位，总库存持续下滑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94984"/>
            <a:ext cx="9144000" cy="33535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：卷落差高位收敛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67054"/>
            <a:ext cx="9144000" cy="20093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：钢厂利润持续提升，焦化利润达到盈亏边际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026" y="821745"/>
            <a:ext cx="6922974" cy="41047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盘面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利润达到新高，涨势较好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45711"/>
            <a:ext cx="9144000" cy="32520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339635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：钢材月差低位略有回升，原料月差大幅上涨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670" y="759088"/>
            <a:ext cx="7672550" cy="40524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：焦炭基差转负下滑，其余保持平稳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49" y="725873"/>
            <a:ext cx="7878965" cy="42583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10510</TotalTime>
  <Words>1187</Words>
  <Application>Microsoft Office PowerPoint</Application>
  <PresentationFormat>全屏显示(16:9)</PresentationFormat>
  <Paragraphs>112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648</cp:revision>
  <dcterms:created xsi:type="dcterms:W3CDTF">2017-05-02T06:39:00Z</dcterms:created>
  <dcterms:modified xsi:type="dcterms:W3CDTF">2021-07-30T09:17:47Z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