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9"/>
  </p:notesMasterIdLst>
  <p:sldIdLst>
    <p:sldId id="541" r:id="rId3"/>
    <p:sldId id="612" r:id="rId4"/>
    <p:sldId id="619" r:id="rId5"/>
    <p:sldId id="622" r:id="rId6"/>
    <p:sldId id="623" r:id="rId7"/>
    <p:sldId id="616" r:id="rId8"/>
    <p:sldId id="615" r:id="rId9"/>
    <p:sldId id="614" r:id="rId10"/>
    <p:sldId id="613" r:id="rId11"/>
    <p:sldId id="626" r:id="rId12"/>
    <p:sldId id="627" r:id="rId13"/>
    <p:sldId id="629" r:id="rId14"/>
    <p:sldId id="624" r:id="rId15"/>
    <p:sldId id="625" r:id="rId16"/>
    <p:sldId id="628" r:id="rId17"/>
    <p:sldId id="552" r:id="rId18"/>
  </p:sldIdLst>
  <p:sldSz cx="9144000" cy="5143500" type="screen16x9"/>
  <p:notesSz cx="6858000" cy="9144000"/>
  <p:custDataLst>
    <p:tags r:id="rId2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90" d="100"/>
          <a:sy n="90" d="100"/>
        </p:scale>
        <p:origin x="576" y="56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5892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8666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2021/8/6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2021/8/6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4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66853" y="2618304"/>
            <a:ext cx="490475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限产纠偏消息扰动市场，钢材主线思路转变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6744231" y="4497169"/>
            <a:ext cx="445475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7F7F7F"/>
                </a:solidFill>
              </a:rPr>
              <a:t>钱龙</a:t>
            </a:r>
            <a:endParaRPr lang="en-US" altLang="zh-CN" sz="1400" dirty="0">
              <a:solidFill>
                <a:srgbClr val="7F7F7F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7F7F7F"/>
                </a:solidFill>
              </a:rPr>
              <a:t>黑色产业链研究员</a:t>
            </a:r>
            <a:endParaRPr lang="en-US" altLang="zh-CN" sz="1400" dirty="0">
              <a:solidFill>
                <a:srgbClr val="7F7F7F"/>
              </a:solidFill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400" dirty="0">
                <a:solidFill>
                  <a:srgbClr val="7F7F7F"/>
                </a:solidFill>
              </a:rPr>
              <a:t>Email</a:t>
            </a:r>
            <a:r>
              <a:rPr lang="zh-CN" altLang="en-US" sz="1400" dirty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qianl@qh168.com.cn</a:t>
            </a:r>
            <a:endParaRPr lang="zh-CN" sz="1400" dirty="0">
              <a:solidFill>
                <a:srgbClr val="7F7F7F"/>
              </a:solidFill>
            </a:endParaRP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57043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8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6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="" xmlns:a16="http://schemas.microsoft.com/office/drawing/2014/main" id="{41A5E9E9-6AC6-4FD5-A27D-2A1E9F3F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290" y="2051858"/>
            <a:ext cx="193512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+mn-ea"/>
              </a:rPr>
              <a:t>价格因子分析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="" xmlns:a16="http://schemas.microsoft.com/office/drawing/2014/main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3147" y="750949"/>
            <a:ext cx="2671633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：焦炭，螺纹，焦煤，热卷，铁矿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0976597"/>
              </p:ext>
            </p:extLst>
          </p:nvPr>
        </p:nvGraphicFramePr>
        <p:xfrm>
          <a:off x="138112" y="543554"/>
          <a:ext cx="5448299" cy="13633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5401"/>
                <a:gridCol w="1396186"/>
                <a:gridCol w="1332723"/>
                <a:gridCol w="1015408"/>
                <a:gridCol w="1018581"/>
              </a:tblGrid>
              <a:tr h="18097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品种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现货价格（涨跌）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基差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月差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22161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螺纹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5379(+6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5260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-22</a:t>
                      </a:r>
                    </a:p>
                  </a:txBody>
                  <a:tcPr marL="6350" marR="6350" marT="6350" marB="0"/>
                </a:tc>
              </a:tr>
              <a:tr h="23622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 dirty="0">
                          <a:effectLst/>
                        </a:rPr>
                        <a:t>热卷</a:t>
                      </a:r>
                      <a:endParaRPr lang="zh-CN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5772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+39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5800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 marL="6350" marR="6350" marT="6350" marB="0"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铁矿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1003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1220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  <a:r>
                        <a:rPr lang="zh-CN" altLang="en-US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 marL="6350" marR="6350" marT="6350" marB="0"/>
                </a:tc>
              </a:tr>
              <a:tr h="243205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焦炭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2980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+35.5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2930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 marL="6350" marR="6350" marT="6350" marB="0"/>
                </a:tc>
              </a:tr>
              <a:tr h="252730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100" u="none" strike="noStrike">
                          <a:effectLst/>
                        </a:rPr>
                        <a:t>焦煤</a:t>
                      </a:r>
                      <a:endParaRPr lang="zh-CN" altLang="en-US" sz="11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2374.5(+49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2180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1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-194.5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xmlns="" id="{8EEAACD0-355C-4267-8DCD-27F4728E6F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7050172"/>
              </p:ext>
            </p:extLst>
          </p:nvPr>
        </p:nvGraphicFramePr>
        <p:xfrm>
          <a:off x="425666" y="2435698"/>
          <a:ext cx="8285196" cy="25717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0130">
                  <a:extLst>
                    <a:ext uri="{9D8B030D-6E8A-4147-A177-3AD203B41FA5}">
                      <a16:colId xmlns:a16="http://schemas.microsoft.com/office/drawing/2014/main" xmlns="" val="524358693"/>
                    </a:ext>
                  </a:extLst>
                </a:gridCol>
                <a:gridCol w="2052409">
                  <a:extLst>
                    <a:ext uri="{9D8B030D-6E8A-4147-A177-3AD203B41FA5}">
                      <a16:colId xmlns:a16="http://schemas.microsoft.com/office/drawing/2014/main" xmlns="" val="3457882351"/>
                    </a:ext>
                  </a:extLst>
                </a:gridCol>
                <a:gridCol w="1836877">
                  <a:extLst>
                    <a:ext uri="{9D8B030D-6E8A-4147-A177-3AD203B41FA5}">
                      <a16:colId xmlns:a16="http://schemas.microsoft.com/office/drawing/2014/main" xmlns="" val="100304361"/>
                    </a:ext>
                  </a:extLst>
                </a:gridCol>
                <a:gridCol w="1403096">
                  <a:extLst>
                    <a:ext uri="{9D8B030D-6E8A-4147-A177-3AD203B41FA5}">
                      <a16:colId xmlns:a16="http://schemas.microsoft.com/office/drawing/2014/main" xmlns="" val="1552490520"/>
                    </a:ext>
                  </a:extLst>
                </a:gridCol>
                <a:gridCol w="603085">
                  <a:extLst>
                    <a:ext uri="{9D8B030D-6E8A-4147-A177-3AD203B41FA5}">
                      <a16:colId xmlns:a16="http://schemas.microsoft.com/office/drawing/2014/main" xmlns="" val="2436840038"/>
                    </a:ext>
                  </a:extLst>
                </a:gridCol>
                <a:gridCol w="905571">
                  <a:extLst>
                    <a:ext uri="{9D8B030D-6E8A-4147-A177-3AD203B41FA5}">
                      <a16:colId xmlns:a16="http://schemas.microsoft.com/office/drawing/2014/main" xmlns="" val="2586429031"/>
                    </a:ext>
                  </a:extLst>
                </a:gridCol>
                <a:gridCol w="1054028">
                  <a:extLst>
                    <a:ext uri="{9D8B030D-6E8A-4147-A177-3AD203B41FA5}">
                      <a16:colId xmlns:a16="http://schemas.microsoft.com/office/drawing/2014/main" xmlns="" val="59840918"/>
                    </a:ext>
                  </a:extLst>
                </a:gridCol>
              </a:tblGrid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品种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供应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需求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库存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基差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>
                          <a:effectLst/>
                        </a:rPr>
                        <a:t>价格水平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1" u="none" strike="noStrike" dirty="0" smtClean="0">
                          <a:effectLst/>
                        </a:rPr>
                        <a:t>行情预判</a:t>
                      </a:r>
                      <a:endParaRPr lang="zh-CN" alt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767354896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螺纹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产量边际下滑加剧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需求大幅减少，至同期最低水平，疫情影响较大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库存结束下滑，开始提升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  </a:t>
                      </a:r>
                      <a:r>
                        <a:rPr lang="zh-CN" altLang="en-US" sz="1200" u="none" strike="noStrike" dirty="0" smtClean="0"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政策面不确定性较大，扰动盘面行情，可看好焦化利润。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 anchor="ctr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296333891"/>
                  </a:ext>
                </a:extLst>
              </a:tr>
              <a:tr h="2158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热卷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产量反弹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消费反弹幅度较大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高位略降，依旧处于淡季高水平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平水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54616261"/>
                  </a:ext>
                </a:extLst>
              </a:tr>
              <a:tr h="43177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铁矿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defTabSz="914400" fontAlgn="base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天气好转，到港、疏港情况恢复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钢厂限产节奏照旧，高炉需求不佳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港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库下滑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贴水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适中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4059810"/>
                  </a:ext>
                </a:extLst>
              </a:tr>
              <a:tr h="56650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焦炭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限产政策扩散，开工持续下滑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钢厂需求不振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焦炭存在结构性资源紧张，优质冶金焦资源较少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升水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偏高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97995253"/>
                  </a:ext>
                </a:extLst>
              </a:tr>
              <a:tr h="37961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000" b="1" u="none" strike="noStrike" dirty="0">
                          <a:effectLst/>
                        </a:rPr>
                        <a:t>焦煤</a:t>
                      </a:r>
                      <a:endParaRPr lang="zh-CN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中央下达保供稳价指令，内矿供给预期增加，外矿通关依旧紧张</a:t>
                      </a:r>
                      <a:endParaRPr lang="zh-CN" altLang="en-US" sz="1200" b="0" i="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用电高峰季，需求缺口较大</a:t>
                      </a:r>
                      <a:endParaRPr lang="en-US" altLang="zh-CN" sz="1200" u="none" strike="noStrike" kern="1200" dirty="0" smtClean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总库存保持下滑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685800" rtl="0" eaLnBrk="1" fontAlgn="t" latinLnBrk="0" hangingPunct="1"/>
                      <a:r>
                        <a:rPr lang="zh-CN" altLang="en-US" sz="12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  <a:cs typeface="+mn-cs"/>
                        </a:rPr>
                        <a:t>升水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  <a:cs typeface="+mn-cs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2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偏高</a:t>
                      </a:r>
                      <a:endParaRPr lang="zh-CN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 marL="5715" marR="5715" marT="5715" marB="0">
                    <a:gradFill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27490163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552346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9539036"/>
              </p:ext>
            </p:extLst>
          </p:nvPr>
        </p:nvGraphicFramePr>
        <p:xfrm>
          <a:off x="273050" y="696354"/>
          <a:ext cx="8767825" cy="38453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本周黑色市场回落调整。受政策面扰动，螺纹热卷周一周二大幅回调，随后低位震荡；铁矿主力合约换月，行情一路下跌，已经达到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月以来新低；两焦走势相对较好，调整后迅速反弹，主力合约目前均继续创下新高。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螺纹产量下降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10.88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317.99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66.73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8.05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815.78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43.56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万吨；厂库环比增加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27.19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336.87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万吨。螺纹周产量连续第三周明显下降，已降至今年春节后的最低水平。总库存再次回升，厂库增加较为明显。本周螺纹表观消费量环比回落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32.05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298.85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95.05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万吨，降幅较大，已经达到同期最低水平，也是今年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月以来首次回落至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万吨以下的水平，主要是受到国内疫情再度爆发，多地采用严格的防疫措施，工地开工率下滑的影响。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日中央政治局会议提出碳排放“纠偏”，虽然没有针对黑色产业，但实质上降低了减产预期，受此影响周一周二钢材盘面大幅回落，回吐前期限产预期行情。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日山西省“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2+26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”城市钢厂压减粗钢产量落地，确认总压减产量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万吨，明确山西地区今年产量不可超过去年的目标。目前政策面尚不明朗，市场波动较为剧烈，关注后续政策是否产生变化。盘面来看疫情对需求的影响依然会持续一段时间，市场也需要持续观察政策走势建立信心，短期可能不会有明显反弹，低位震荡为主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铁矿方面，</a:t>
                      </a:r>
                      <a:r>
                        <a:rPr lang="en-US" altLang="zh-CN" sz="1200" dirty="0" smtClean="0"/>
                        <a:t>247</a:t>
                      </a:r>
                      <a:r>
                        <a:rPr lang="zh-CN" altLang="en-US" sz="1200" dirty="0" smtClean="0"/>
                        <a:t>家钢厂的高炉开工率环比上周增加</a:t>
                      </a:r>
                      <a:r>
                        <a:rPr lang="en-US" altLang="zh-CN" sz="1200" dirty="0" smtClean="0"/>
                        <a:t>0.26%</a:t>
                      </a:r>
                      <a:r>
                        <a:rPr lang="zh-CN" altLang="en-US" sz="1200" dirty="0" smtClean="0"/>
                        <a:t>至</a:t>
                      </a:r>
                      <a:r>
                        <a:rPr lang="en-US" altLang="zh-CN" sz="1200" dirty="0" smtClean="0"/>
                        <a:t>74.61%</a:t>
                      </a:r>
                      <a:r>
                        <a:rPr lang="zh-CN" altLang="en-US" sz="1200" dirty="0" smtClean="0"/>
                        <a:t>，比去年同期下降</a:t>
                      </a:r>
                      <a:r>
                        <a:rPr lang="en-US" altLang="zh-CN" sz="1200" dirty="0" smtClean="0"/>
                        <a:t>16.8%</a:t>
                      </a:r>
                      <a:r>
                        <a:rPr lang="zh-CN" altLang="en-US" sz="1200" dirty="0" smtClean="0"/>
                        <a:t>；日均铁水产量</a:t>
                      </a:r>
                      <a:r>
                        <a:rPr lang="en-US" altLang="zh-CN" sz="1200" dirty="0" smtClean="0"/>
                        <a:t>228.19</a:t>
                      </a:r>
                      <a:r>
                        <a:rPr lang="zh-CN" altLang="en-US" sz="1200" dirty="0" smtClean="0"/>
                        <a:t>万吨，环比下降</a:t>
                      </a:r>
                      <a:r>
                        <a:rPr lang="en-US" altLang="zh-CN" sz="1200" dirty="0" smtClean="0"/>
                        <a:t>2.95</a:t>
                      </a:r>
                      <a:r>
                        <a:rPr lang="zh-CN" altLang="en-US" sz="1200" dirty="0" smtClean="0"/>
                        <a:t>万吨，同比降</a:t>
                      </a:r>
                      <a:r>
                        <a:rPr lang="en-US" altLang="zh-CN" sz="1200" dirty="0" smtClean="0"/>
                        <a:t>24.03</a:t>
                      </a:r>
                      <a:r>
                        <a:rPr lang="zh-CN" altLang="en-US" sz="1200" dirty="0" smtClean="0"/>
                        <a:t>万吨。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个港口进口铁矿库存为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12639.3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万吨，环比降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174.12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万吨；日均疏港量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284.37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35.55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万吨。从基本面来看，供应端澳巴发运量小幅减少，国内南方港口天气好转，到港量环比增量较大，恢复至台风天气之前水平，供应端增长预期未变。需求端来看，上周五碳减纠偏消息并未影响钢厂减产节奏，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日山西省粗钢减产计划落地，对后续需求造成不利因素。预计未来铁矿弱势行情延续，可以逢低做多螺矿比。</a:t>
                      </a:r>
                      <a:endParaRPr lang="en-US" altLang="zh-CN" sz="1200" u="none" strike="noStrike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焦炭方面，</a:t>
                      </a:r>
                      <a:r>
                        <a:rPr lang="en-US" altLang="zh-CN" sz="1200" u="none" strike="noStrike" dirty="0" err="1" smtClean="0">
                          <a:effectLst/>
                        </a:rPr>
                        <a:t>Mysteel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统计全国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100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家独立焦企样本：产能利用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73.28%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，周环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比增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0.8%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；日均产量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34.99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，增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0.38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吨；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110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家钢厂样本焦炭库存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427.01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吨，减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1.64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。本周煤炭价格继续飙升，同时焦企限产停产增多，目前第二轮焦化提涨已经落地，两轮涨幅均为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120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元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/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吨。上周五政治局会议提出保供稳价主要针对煤炭，对焦煤市场情绪和预期产生直接冲击。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8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月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4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日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座联合试运转到期煤矿办理延期手续，日产量</a:t>
                      </a:r>
                      <a:r>
                        <a:rPr lang="en-US" altLang="zh-CN" sz="1200" u="none" strike="noStrike" dirty="0" smtClean="0">
                          <a:effectLst/>
                        </a:rPr>
                        <a:t>15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万吨。预计未来焦煤供给增加，而焦化行业依旧收到环保政策冲击，焦炭维持供应紧张格局，可以做多远期焦化利润。</a:t>
                      </a:r>
                      <a:endParaRPr lang="zh-CN" altLang="en-US" sz="1200" u="none" strike="noStrike" kern="1200" dirty="0">
                        <a:solidFill>
                          <a:schemeClr val="dk1"/>
                        </a:solidFill>
                        <a:effectLst/>
                        <a:latin typeface="仿宋" panose="02010609060101010101" pitchFamily="49" charset="-122"/>
                        <a:ea typeface="仿宋" panose="02010609060101010101" pitchFamily="49" charset="-122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：产量、消费均下滑至同期低位，总库微增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55592"/>
            <a:ext cx="9144000" cy="373580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：产量、消费反弹，库存高位下降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80256"/>
            <a:ext cx="9144000" cy="338298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：巴西发运反弹，总体稳定，相对低位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04124"/>
            <a:ext cx="9144000" cy="35352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：天气好转，到港、疏港回升，港库重回下滑状态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679040"/>
            <a:ext cx="9144000" cy="378541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开工低位反弹，总库略升，供应紧张格局不变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56529"/>
            <a:ext cx="9144000" cy="343044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0977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：蒙煤紧张，进口不佳，总库继续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下滑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59318"/>
            <a:ext cx="9144000" cy="34248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06318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钢材价差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：现货价差总体平稳震荡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539567"/>
            <a:ext cx="9144000" cy="20643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4330062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：钢厂利润持续提升，焦化利润反弹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448" y="665021"/>
            <a:ext cx="7227018" cy="42405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22018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受纠偏消息影响，盘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面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利润回落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976711"/>
            <a:ext cx="9144000" cy="319007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339635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：钢材月差持续低位下滑，焦炭月差反弹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670" y="702504"/>
            <a:ext cx="7940842" cy="419416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：螺纹基差反弹回正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670" y="777217"/>
            <a:ext cx="7638334" cy="413080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10660</TotalTime>
  <Words>1217</Words>
  <Application>Microsoft Office PowerPoint</Application>
  <PresentationFormat>全屏显示(16:9)</PresentationFormat>
  <Paragraphs>112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6" baseType="lpstr">
      <vt:lpstr>等线</vt:lpstr>
      <vt:lpstr>仿宋</vt:lpstr>
      <vt:lpstr>楷体</vt:lpstr>
      <vt:lpstr>庞门正道标题体</vt:lpstr>
      <vt:lpstr>宋体</vt:lpstr>
      <vt:lpstr>微软雅黑</vt:lpstr>
      <vt:lpstr>字酷堂清楷体</vt:lpstr>
      <vt:lpstr>Arial</vt:lpstr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661</cp:revision>
  <dcterms:created xsi:type="dcterms:W3CDTF">2017-05-02T06:39:00Z</dcterms:created>
  <dcterms:modified xsi:type="dcterms:W3CDTF">2021-08-06T09:00:42Z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