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heme/theme3.xml" ContentType="application/vnd.openxmlformats-officedocument.theme+xml"/>
  <Override PartName="/ppt/tags/tag99.xml" ContentType="application/vnd.openxmlformats-officedocument.presentationml.tags+xml"/>
  <Override PartName="/ppt/notesSlides/notesSlide1.xml" ContentType="application/vnd.openxmlformats-officedocument.presentationml.notesSlide+xml"/>
  <Override PartName="/ppt/tags/tag100.xml" ContentType="application/vnd.openxmlformats-officedocument.presentationml.tags+xml"/>
  <Override PartName="/ppt/notesSlides/notesSlide2.xml" ContentType="application/vnd.openxmlformats-officedocument.presentationml.notesSlide+xml"/>
  <Override PartName="/ppt/tags/tag101.xml" ContentType="application/vnd.openxmlformats-officedocument.presentationml.tags+xml"/>
  <Override PartName="/ppt/notesSlides/notesSlide3.xml" ContentType="application/vnd.openxmlformats-officedocument.presentationml.notesSlide+xml"/>
  <Override PartName="/ppt/tags/tag102.xml" ContentType="application/vnd.openxmlformats-officedocument.presentationml.tags+xml"/>
  <Override PartName="/ppt/notesSlides/notesSlide4.xml" ContentType="application/vnd.openxmlformats-officedocument.presentationml.notesSlide+xml"/>
  <Override PartName="/ppt/tags/tag103.xml" ContentType="application/vnd.openxmlformats-officedocument.presentationml.tags+xml"/>
  <Override PartName="/ppt/notesSlides/notesSlide5.xml" ContentType="application/vnd.openxmlformats-officedocument.presentationml.notesSlide+xml"/>
  <Override PartName="/ppt/tags/tag104.xml" ContentType="application/vnd.openxmlformats-officedocument.presentationml.tags+xml"/>
  <Override PartName="/ppt/notesSlides/notesSlide6.xml" ContentType="application/vnd.openxmlformats-officedocument.presentationml.notesSlide+xml"/>
  <Override PartName="/ppt/tags/tag105.xml" ContentType="application/vnd.openxmlformats-officedocument.presentationml.tags+xml"/>
  <Override PartName="/ppt/notesSlides/notesSlide7.xml" ContentType="application/vnd.openxmlformats-officedocument.presentationml.notesSlide+xml"/>
  <Override PartName="/ppt/tags/tag106.xml" ContentType="application/vnd.openxmlformats-officedocument.presentationml.tags+xml"/>
  <Override PartName="/ppt/notesSlides/notesSlide8.xml" ContentType="application/vnd.openxmlformats-officedocument.presentationml.notesSlide+xml"/>
  <Override PartName="/ppt/tags/tag107.xml" ContentType="application/vnd.openxmlformats-officedocument.presentationml.tags+xml"/>
  <Override PartName="/ppt/notesSlides/notesSlide9.xml" ContentType="application/vnd.openxmlformats-officedocument.presentationml.notesSlide+xml"/>
  <Override PartName="/ppt/tags/tag108.xml" ContentType="application/vnd.openxmlformats-officedocument.presentationml.tags+xml"/>
  <Override PartName="/ppt/notesSlides/notesSlide10.xml" ContentType="application/vnd.openxmlformats-officedocument.presentationml.notesSlide+xml"/>
  <Override PartName="/ppt/tags/tag109.xml" ContentType="application/vnd.openxmlformats-officedocument.presentationml.tags+xml"/>
  <Override PartName="/ppt/notesSlides/notesSlide11.xml" ContentType="application/vnd.openxmlformats-officedocument.presentationml.notesSlide+xml"/>
  <Override PartName="/ppt/tags/tag110.xml" ContentType="application/vnd.openxmlformats-officedocument.presentationml.tags+xml"/>
  <Override PartName="/ppt/notesSlides/notesSlide12.xml" ContentType="application/vnd.openxmlformats-officedocument.presentationml.notesSlide+xml"/>
  <Override PartName="/ppt/tags/tag111.xml" ContentType="application/vnd.openxmlformats-officedocument.presentationml.tags+xml"/>
  <Override PartName="/ppt/notesSlides/notesSlide13.xml" ContentType="application/vnd.openxmlformats-officedocument.presentationml.notesSlide+xml"/>
  <Override PartName="/ppt/tags/tag112.xml" ContentType="application/vnd.openxmlformats-officedocument.presentationml.tags+xml"/>
  <Override PartName="/ppt/notesSlides/notesSlide14.xml" ContentType="application/vnd.openxmlformats-officedocument.presentationml.notesSlide+xml"/>
  <Override PartName="/ppt/tags/tag113.xml" ContentType="application/vnd.openxmlformats-officedocument.presentationml.tags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52" r:id="rId2"/>
  </p:sldMasterIdLst>
  <p:notesMasterIdLst>
    <p:notesMasterId r:id="rId18"/>
  </p:notesMasterIdLst>
  <p:sldIdLst>
    <p:sldId id="541" r:id="rId3"/>
    <p:sldId id="612" r:id="rId4"/>
    <p:sldId id="619" r:id="rId5"/>
    <p:sldId id="622" r:id="rId6"/>
    <p:sldId id="623" r:id="rId7"/>
    <p:sldId id="616" r:id="rId8"/>
    <p:sldId id="615" r:id="rId9"/>
    <p:sldId id="614" r:id="rId10"/>
    <p:sldId id="613" r:id="rId11"/>
    <p:sldId id="626" r:id="rId12"/>
    <p:sldId id="627" r:id="rId13"/>
    <p:sldId id="624" r:id="rId14"/>
    <p:sldId id="625" r:id="rId15"/>
    <p:sldId id="628" r:id="rId16"/>
    <p:sldId id="552" r:id="rId17"/>
  </p:sldIdLst>
  <p:sldSz cx="9144000" cy="5143500" type="screen16x9"/>
  <p:notesSz cx="6858000" cy="9144000"/>
  <p:custDataLst>
    <p:tags r:id="rId19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563">
          <p15:clr>
            <a:srgbClr val="A4A3A4"/>
          </p15:clr>
        </p15:guide>
        <p15:guide id="2" pos="28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4950"/>
    <a:srgbClr val="7F7F7F"/>
    <a:srgbClr val="5B6474"/>
    <a:srgbClr val="BD0F24"/>
    <a:srgbClr val="DAB866"/>
    <a:srgbClr val="323D51"/>
    <a:srgbClr val="E60012"/>
    <a:srgbClr val="394355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99" autoAdjust="0"/>
    <p:restoredTop sz="81115" autoAdjust="0"/>
  </p:normalViewPr>
  <p:slideViewPr>
    <p:cSldViewPr snapToGrid="0" showGuides="1">
      <p:cViewPr varScale="1">
        <p:scale>
          <a:sx n="88" d="100"/>
          <a:sy n="88" d="100"/>
        </p:scale>
        <p:origin x="-632" y="-52"/>
      </p:cViewPr>
      <p:guideLst>
        <p:guide orient="horz" pos="1563"/>
        <p:guide pos="286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tags" Target="tags/tag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4A3340-C542-46E3-BB6B-1E3F28D53E89}" type="datetimeFigureOut">
              <a:rPr lang="zh-CN" altLang="en-US" smtClean="0"/>
              <a:pPr/>
              <a:t>2021/11/12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EAA4AF-B0AE-42C7-9AD8-C74E868F580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345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633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181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39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8573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6437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3423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8360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9972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58927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98526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40231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86618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39549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9291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image" Target="../media/image1.jpe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2.xml"/><Relationship Id="rId10" Type="http://schemas.openxmlformats.org/officeDocument/2006/relationships/tags" Target="../tags/tag17.xml"/><Relationship Id="rId4" Type="http://schemas.openxmlformats.org/officeDocument/2006/relationships/tags" Target="../tags/tag11.xml"/><Relationship Id="rId9" Type="http://schemas.openxmlformats.org/officeDocument/2006/relationships/tags" Target="../tags/tag1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31.xml"/><Relationship Id="rId13" Type="http://schemas.openxmlformats.org/officeDocument/2006/relationships/tags" Target="../tags/tag36.xml"/><Relationship Id="rId18" Type="http://schemas.openxmlformats.org/officeDocument/2006/relationships/tags" Target="../tags/tag41.xml"/><Relationship Id="rId26" Type="http://schemas.openxmlformats.org/officeDocument/2006/relationships/tags" Target="../tags/tag49.xml"/><Relationship Id="rId3" Type="http://schemas.openxmlformats.org/officeDocument/2006/relationships/tags" Target="../tags/tag26.xml"/><Relationship Id="rId21" Type="http://schemas.openxmlformats.org/officeDocument/2006/relationships/tags" Target="../tags/tag44.xml"/><Relationship Id="rId7" Type="http://schemas.openxmlformats.org/officeDocument/2006/relationships/tags" Target="../tags/tag30.xml"/><Relationship Id="rId12" Type="http://schemas.openxmlformats.org/officeDocument/2006/relationships/tags" Target="../tags/tag35.xml"/><Relationship Id="rId17" Type="http://schemas.openxmlformats.org/officeDocument/2006/relationships/tags" Target="../tags/tag40.xml"/><Relationship Id="rId25" Type="http://schemas.openxmlformats.org/officeDocument/2006/relationships/tags" Target="../tags/tag48.xml"/><Relationship Id="rId2" Type="http://schemas.openxmlformats.org/officeDocument/2006/relationships/tags" Target="../tags/tag25.xml"/><Relationship Id="rId16" Type="http://schemas.openxmlformats.org/officeDocument/2006/relationships/tags" Target="../tags/tag39.xml"/><Relationship Id="rId20" Type="http://schemas.openxmlformats.org/officeDocument/2006/relationships/tags" Target="../tags/tag43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tags" Target="../tags/tag34.xml"/><Relationship Id="rId24" Type="http://schemas.openxmlformats.org/officeDocument/2006/relationships/tags" Target="../tags/tag47.xml"/><Relationship Id="rId5" Type="http://schemas.openxmlformats.org/officeDocument/2006/relationships/tags" Target="../tags/tag28.xml"/><Relationship Id="rId15" Type="http://schemas.openxmlformats.org/officeDocument/2006/relationships/tags" Target="../tags/tag38.xml"/><Relationship Id="rId23" Type="http://schemas.openxmlformats.org/officeDocument/2006/relationships/tags" Target="../tags/tag46.xml"/><Relationship Id="rId28" Type="http://schemas.openxmlformats.org/officeDocument/2006/relationships/image" Target="../media/image2.png"/><Relationship Id="rId10" Type="http://schemas.openxmlformats.org/officeDocument/2006/relationships/tags" Target="../tags/tag33.xml"/><Relationship Id="rId19" Type="http://schemas.openxmlformats.org/officeDocument/2006/relationships/tags" Target="../tags/tag42.xml"/><Relationship Id="rId4" Type="http://schemas.openxmlformats.org/officeDocument/2006/relationships/tags" Target="../tags/tag27.xml"/><Relationship Id="rId9" Type="http://schemas.openxmlformats.org/officeDocument/2006/relationships/tags" Target="../tags/tag32.xml"/><Relationship Id="rId14" Type="http://schemas.openxmlformats.org/officeDocument/2006/relationships/tags" Target="../tags/tag37.xml"/><Relationship Id="rId22" Type="http://schemas.openxmlformats.org/officeDocument/2006/relationships/tags" Target="../tags/tag45.xml"/><Relationship Id="rId27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52.xml"/><Relationship Id="rId7" Type="http://schemas.openxmlformats.org/officeDocument/2006/relationships/tags" Target="../tags/tag56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60.xml"/><Relationship Id="rId9" Type="http://schemas.openxmlformats.org/officeDocument/2006/relationships/tags" Target="../tags/tag6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69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4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75.xml"/><Relationship Id="rId7" Type="http://schemas.openxmlformats.org/officeDocument/2006/relationships/tags" Target="../tags/tag79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84.xml"/><Relationship Id="rId4" Type="http://schemas.openxmlformats.org/officeDocument/2006/relationships/tags" Target="../tags/tag8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88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96.xml"/><Relationship Id="rId3" Type="http://schemas.openxmlformats.org/officeDocument/2006/relationships/tags" Target="../tags/tag91.xml"/><Relationship Id="rId7" Type="http://schemas.openxmlformats.org/officeDocument/2006/relationships/tags" Target="../tags/tag95.xml"/><Relationship Id="rId12" Type="http://schemas.openxmlformats.org/officeDocument/2006/relationships/image" Target="../media/image3.jpe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93.xml"/><Relationship Id="rId10" Type="http://schemas.openxmlformats.org/officeDocument/2006/relationships/tags" Target="../tags/tag98.xml"/><Relationship Id="rId4" Type="http://schemas.openxmlformats.org/officeDocument/2006/relationships/tags" Target="../tags/tag92.xml"/><Relationship Id="rId9" Type="http://schemas.openxmlformats.org/officeDocument/2006/relationships/tags" Target="../tags/tag97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2" cstate="email"/>
          <a:srcRect b="-18163"/>
          <a:stretch>
            <a:fillRect/>
          </a:stretch>
        </p:blipFill>
        <p:spPr>
          <a:xfrm>
            <a:off x="0" y="0"/>
            <a:ext cx="9144000" cy="5132087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等腰三角形 8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1" name="直角三角形 10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744082" y="95675"/>
            <a:ext cx="2057400" cy="273844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144382" y="95675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573382" y="95675"/>
            <a:ext cx="2057400" cy="273844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9"/>
            </p:custDataLst>
          </p:nvPr>
        </p:nvSpPr>
        <p:spPr>
          <a:xfrm>
            <a:off x="4171950" y="3779043"/>
            <a:ext cx="4914900" cy="790186"/>
          </a:xfrm>
          <a:noFill/>
        </p:spPr>
        <p:txBody>
          <a:bodyPr anchor="b">
            <a:normAutofit/>
          </a:bodyPr>
          <a:lstStyle>
            <a:lvl1pPr algn="r"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0"/>
            </p:custDataLst>
          </p:nvPr>
        </p:nvSpPr>
        <p:spPr>
          <a:xfrm>
            <a:off x="4171950" y="4623278"/>
            <a:ext cx="4914900" cy="378000"/>
          </a:xfrm>
          <a:noFill/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1676" y="143"/>
            <a:ext cx="9144000" cy="514350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8" name="任意多边形 3"/>
          <p:cNvSpPr/>
          <p:nvPr>
            <p:custDataLst>
              <p:tags r:id="rId2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9" name="任意多边形 5"/>
          <p:cNvSpPr/>
          <p:nvPr>
            <p:custDataLst>
              <p:tags r:id="rId3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0" name="任意多边形 15"/>
          <p:cNvSpPr/>
          <p:nvPr>
            <p:custDataLst>
              <p:tags r:id="rId4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1" name="任意多边形 11"/>
          <p:cNvSpPr/>
          <p:nvPr>
            <p:custDataLst>
              <p:tags r:id="rId5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2" name="任意多边形 13"/>
          <p:cNvSpPr/>
          <p:nvPr>
            <p:custDataLst>
              <p:tags r:id="rId6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3" name="任意多边形 17"/>
          <p:cNvSpPr/>
          <p:nvPr>
            <p:custDataLst>
              <p:tags r:id="rId7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4" name="任意多边形 20"/>
          <p:cNvSpPr/>
          <p:nvPr>
            <p:custDataLst>
              <p:tags r:id="rId8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5" name="任意多边形 21"/>
          <p:cNvSpPr/>
          <p:nvPr>
            <p:custDataLst>
              <p:tags r:id="rId9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6" name="任意多边形 22"/>
          <p:cNvSpPr/>
          <p:nvPr>
            <p:custDataLst>
              <p:tags r:id="rId10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7" name="任意多边形 23"/>
          <p:cNvSpPr/>
          <p:nvPr>
            <p:custDataLst>
              <p:tags r:id="rId11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8" name="任意多边形 24"/>
          <p:cNvSpPr/>
          <p:nvPr>
            <p:custDataLst>
              <p:tags r:id="rId12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9" name="任意多边形 25"/>
          <p:cNvSpPr/>
          <p:nvPr>
            <p:custDataLst>
              <p:tags r:id="rId13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cxnSp>
        <p:nvCxnSpPr>
          <p:cNvPr id="20" name="直接连接符 19"/>
          <p:cNvCxnSpPr/>
          <p:nvPr>
            <p:custDataLst>
              <p:tags r:id="rId14"/>
            </p:custDataLst>
          </p:nvPr>
        </p:nvCxnSpPr>
        <p:spPr>
          <a:xfrm flipV="1">
            <a:off x="814388" y="3612696"/>
            <a:ext cx="1720623" cy="887866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>
            <p:custDataLst>
              <p:tags r:id="rId15"/>
            </p:custDataLst>
          </p:nvPr>
        </p:nvCxnSpPr>
        <p:spPr>
          <a:xfrm flipH="1">
            <a:off x="2339068" y="2877911"/>
            <a:ext cx="1861457" cy="132873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6"/>
            </p:custDataLst>
          </p:nvPr>
        </p:nvCxnSpPr>
        <p:spPr>
          <a:xfrm flipH="1">
            <a:off x="3931103" y="2781300"/>
            <a:ext cx="569459" cy="1076325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17"/>
            </p:custDataLst>
          </p:nvPr>
        </p:nvCxnSpPr>
        <p:spPr>
          <a:xfrm flipH="1">
            <a:off x="4310743" y="3539218"/>
            <a:ext cx="232682" cy="1604282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18"/>
            </p:custDataLst>
          </p:nvPr>
        </p:nvCxnSpPr>
        <p:spPr>
          <a:xfrm>
            <a:off x="6104845" y="3355522"/>
            <a:ext cx="2945266" cy="1408339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任意多边形 37"/>
          <p:cNvSpPr/>
          <p:nvPr>
            <p:custDataLst>
              <p:tags r:id="rId19"/>
            </p:custDataLst>
          </p:nvPr>
        </p:nvSpPr>
        <p:spPr>
          <a:xfrm>
            <a:off x="5401355" y="3205909"/>
            <a:ext cx="3183539" cy="1925198"/>
          </a:xfrm>
          <a:custGeom>
            <a:avLst/>
            <a:gdLst>
              <a:gd name="connsiteX0" fmla="*/ 242371 w 4263527"/>
              <a:gd name="connsiteY0" fmla="*/ 44067 h 2566930"/>
              <a:gd name="connsiteX1" fmla="*/ 4263527 w 4263527"/>
              <a:gd name="connsiteY1" fmla="*/ 2544896 h 2566930"/>
              <a:gd name="connsiteX2" fmla="*/ 2566930 w 4263527"/>
              <a:gd name="connsiteY2" fmla="*/ 2566930 h 2566930"/>
              <a:gd name="connsiteX3" fmla="*/ 0 w 4263527"/>
              <a:gd name="connsiteY3" fmla="*/ 0 h 2566930"/>
              <a:gd name="connsiteX4" fmla="*/ 242371 w 4263527"/>
              <a:gd name="connsiteY4" fmla="*/ 44067 h 2566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63527" h="2566930">
                <a:moveTo>
                  <a:pt x="242371" y="44067"/>
                </a:moveTo>
                <a:lnTo>
                  <a:pt x="4263527" y="2544896"/>
                </a:lnTo>
                <a:lnTo>
                  <a:pt x="2566930" y="2566930"/>
                </a:lnTo>
                <a:lnTo>
                  <a:pt x="0" y="0"/>
                </a:lnTo>
                <a:lnTo>
                  <a:pt x="242371" y="440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6" name="等腰三角形 25"/>
          <p:cNvSpPr/>
          <p:nvPr>
            <p:custDataLst>
              <p:tags r:id="rId20"/>
            </p:custDataLst>
          </p:nvPr>
        </p:nvSpPr>
        <p:spPr>
          <a:xfrm flipV="1">
            <a:off x="2511373" y="1367543"/>
            <a:ext cx="3378305" cy="1311852"/>
          </a:xfrm>
          <a:prstGeom prst="triangle">
            <a:avLst/>
          </a:pr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7" name="等腰三角形 26"/>
          <p:cNvSpPr/>
          <p:nvPr>
            <p:custDataLst>
              <p:tags r:id="rId21"/>
            </p:custDataLst>
          </p:nvPr>
        </p:nvSpPr>
        <p:spPr>
          <a:xfrm flipV="1">
            <a:off x="3431858" y="-8286"/>
            <a:ext cx="2289456" cy="889034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2"/>
            </p:custDataLst>
          </p:nvPr>
        </p:nvSpPr>
        <p:spPr>
          <a:xfrm>
            <a:off x="1357313" y="1305711"/>
            <a:ext cx="6429375" cy="770546"/>
          </a:xfrm>
        </p:spPr>
        <p:txBody>
          <a:bodyPr anchor="b">
            <a:normAutofit/>
          </a:bodyPr>
          <a:lstStyle>
            <a:lvl1pPr algn="ctr">
              <a:defRPr sz="405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3"/>
            </p:custDataLst>
          </p:nvPr>
        </p:nvSpPr>
        <p:spPr>
          <a:xfrm>
            <a:off x="1357313" y="2156819"/>
            <a:ext cx="6429375" cy="59559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29841" y="1308721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9841" y="1961707"/>
            <a:ext cx="3868340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629150" y="1308721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29150" y="1961707"/>
            <a:ext cx="3887391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2021/11/12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0" y="342900"/>
            <a:ext cx="3123900" cy="1200150"/>
          </a:xfrm>
        </p:spPr>
        <p:txBody>
          <a:bodyPr anchor="t" anchorCtr="0">
            <a:normAutofit/>
          </a:bodyPr>
          <a:lstStyle>
            <a:lvl1pPr>
              <a:defRPr sz="27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  <p:custDataLst>
              <p:tags r:id="rId2"/>
            </p:custDataLst>
          </p:nvPr>
        </p:nvSpPr>
        <p:spPr>
          <a:xfrm>
            <a:off x="3888000" y="342900"/>
            <a:ext cx="4627800" cy="40527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9840" y="1543050"/>
            <a:ext cx="3123900" cy="2858691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pPr/>
              <a:t>2021/11/12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452870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7368363" y="273844"/>
            <a:ext cx="1146987" cy="4358879"/>
          </a:xfrm>
        </p:spPr>
        <p:txBody>
          <a:bodyPr vert="eaVert">
            <a:normAutofit/>
          </a:bodyPr>
          <a:lstStyle>
            <a:lvl1pPr>
              <a:defRPr sz="27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28650" y="273844"/>
            <a:ext cx="6659969" cy="4358879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28650" y="413657"/>
            <a:ext cx="7886700" cy="416922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23"/>
            <a:ext cx="9144000" cy="5120640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8" name="等腰三角形 7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直角三角形 8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4893468" y="3530600"/>
            <a:ext cx="3864769" cy="938657"/>
          </a:xfrm>
        </p:spPr>
        <p:txBody>
          <a:bodyPr anchor="b">
            <a:normAutofit/>
          </a:bodyPr>
          <a:lstStyle>
            <a:lvl1pPr algn="r">
              <a:defRPr sz="495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4893468" y="4537472"/>
            <a:ext cx="3864769" cy="59461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9.xml"/><Relationship Id="rId39" Type="http://schemas.openxmlformats.org/officeDocument/2006/relationships/tags" Target="../tags/tag6.xml"/><Relationship Id="rId3" Type="http://schemas.openxmlformats.org/officeDocument/2006/relationships/slideLayout" Target="../slideLayouts/slideLayout6.xml"/><Relationship Id="rId21" Type="http://schemas.openxmlformats.org/officeDocument/2006/relationships/slideLayout" Target="../slideLayouts/slideLayout24.xml"/><Relationship Id="rId34" Type="http://schemas.openxmlformats.org/officeDocument/2006/relationships/theme" Target="../theme/theme2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36.xml"/><Relationship Id="rId38" Type="http://schemas.openxmlformats.org/officeDocument/2006/relationships/tags" Target="../tags/tag5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3.xml"/><Relationship Id="rId29" Type="http://schemas.openxmlformats.org/officeDocument/2006/relationships/slideLayout" Target="../slideLayouts/slideLayout32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24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35.xml"/><Relationship Id="rId37" Type="http://schemas.openxmlformats.org/officeDocument/2006/relationships/tags" Target="../tags/tag4.xml"/><Relationship Id="rId40" Type="http://schemas.openxmlformats.org/officeDocument/2006/relationships/tags" Target="../tags/tag7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31.xml"/><Relationship Id="rId36" Type="http://schemas.openxmlformats.org/officeDocument/2006/relationships/tags" Target="../tags/tag3.xml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31" Type="http://schemas.openxmlformats.org/officeDocument/2006/relationships/slideLayout" Target="../slideLayouts/slideLayout34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30.xml"/><Relationship Id="rId30" Type="http://schemas.openxmlformats.org/officeDocument/2006/relationships/slideLayout" Target="../slideLayouts/slideLayout33.xml"/><Relationship Id="rId35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4"/>
          <p:cNvGrpSpPr/>
          <p:nvPr userDrawn="1"/>
        </p:nvGrpSpPr>
        <p:grpSpPr>
          <a:xfrm>
            <a:off x="0" y="0"/>
            <a:ext cx="2979167" cy="717067"/>
            <a:chOff x="4524703" y="1679824"/>
            <a:chExt cx="2979167" cy="717067"/>
          </a:xfrm>
        </p:grpSpPr>
        <p:sp>
          <p:nvSpPr>
            <p:cNvPr id="8" name="矩形 7"/>
            <p:cNvSpPr/>
            <p:nvPr/>
          </p:nvSpPr>
          <p:spPr>
            <a:xfrm>
              <a:off x="4524703" y="1781503"/>
              <a:ext cx="709449" cy="457200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24703" y="2282535"/>
              <a:ext cx="709449" cy="66862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309038" y="1679824"/>
              <a:ext cx="219483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dirty="0">
                  <a:latin typeface="庞门正道标题体" panose="02010600030101010101" pitchFamily="2" charset="-122"/>
                  <a:ea typeface="庞门正道标题体" panose="02010600030101010101" pitchFamily="2" charset="-122"/>
                  <a:cs typeface="微软雅黑" panose="020B0503020204020204" charset="-122"/>
                </a:rPr>
                <a:t>输入文字标题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309038" y="2096809"/>
              <a:ext cx="833883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dirty="0">
                  <a:solidFill>
                    <a:schemeClr val="bg1">
                      <a:lumMod val="50000"/>
                    </a:schemeClr>
                  </a:solidFill>
                  <a:latin typeface="庞门正道标题体" panose="02010600030101010101" pitchFamily="2" charset="-122"/>
                  <a:ea typeface="庞门正道标题体" panose="02010600030101010101" pitchFamily="2" charset="-122"/>
                </a:rPr>
                <a:t>添加文字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slow" advClick="0" advTm="2000">
    <p:fad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5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6"/>
            </p:custDataLst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7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2021/11/12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8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39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4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  <p:sldLayoutId id="2147483678" r:id="rId26"/>
    <p:sldLayoutId id="2147483679" r:id="rId27"/>
    <p:sldLayoutId id="2147483680" r:id="rId28"/>
    <p:sldLayoutId id="2147483681" r:id="rId29"/>
    <p:sldLayoutId id="2147483682" r:id="rId30"/>
    <p:sldLayoutId id="2147483683" r:id="rId31"/>
    <p:sldLayoutId id="2147483684" r:id="rId32"/>
    <p:sldLayoutId id="2147483685" r:id="rId3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99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0.xml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1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2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3.xml"/><Relationship Id="rId5" Type="http://schemas.openxmlformats.org/officeDocument/2006/relationships/image" Target="../media/image8.png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4.xml"/><Relationship Id="rId5" Type="http://schemas.openxmlformats.org/officeDocument/2006/relationships/image" Target="../media/image9.png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5.xml"/><Relationship Id="rId5" Type="http://schemas.openxmlformats.org/officeDocument/2006/relationships/image" Target="../media/image10.png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6.xml"/><Relationship Id="rId5" Type="http://schemas.openxmlformats.org/officeDocument/2006/relationships/image" Target="../media/image11.png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7.xml"/><Relationship Id="rId5" Type="http://schemas.openxmlformats.org/officeDocument/2006/relationships/image" Target="../media/image12.png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8.xml"/><Relationship Id="rId5" Type="http://schemas.openxmlformats.org/officeDocument/2006/relationships/image" Target="../media/image13.png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9.xml"/><Relationship Id="rId5" Type="http://schemas.openxmlformats.org/officeDocument/2006/relationships/image" Target="../media/image14.png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0.xml"/><Relationship Id="rId5" Type="http://schemas.openxmlformats.org/officeDocument/2006/relationships/image" Target="../media/image15.png"/><Relationship Id="rId4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1.xml"/><Relationship Id="rId5" Type="http://schemas.openxmlformats.org/officeDocument/2006/relationships/image" Target="../media/image16.png"/><Relationship Id="rId4" Type="http://schemas.openxmlformats.org/officeDocument/2006/relationships/image" Target="../media/image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2.xml"/><Relationship Id="rId4" Type="http://schemas.openxmlformats.org/officeDocument/2006/relationships/image" Target="../media/image6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13.xml"/><Relationship Id="rId5" Type="http://schemas.openxmlformats.org/officeDocument/2006/relationships/image" Target="../media/image4.emf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3" name="Picture 2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971339" y="-731854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4066853" y="2618304"/>
            <a:ext cx="490475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000" b="1" i="0" u="none" strike="noStrike" cap="none" normalizeH="0" baseline="0" dirty="0" smtClean="0">
                <a:ln>
                  <a:noFill/>
                </a:ln>
                <a:solidFill>
                  <a:srgbClr val="BD0F24"/>
                </a:solidFill>
                <a:effectLst/>
                <a:latin typeface="+mj-ea"/>
                <a:ea typeface="+mj-ea"/>
                <a:cs typeface="宋体" pitchFamily="2" charset="-122"/>
              </a:rPr>
              <a:t>钢厂亏损扩大，房企政策有所放松</a:t>
            </a:r>
            <a:endParaRPr kumimoji="0" lang="zh-CN" sz="2000" b="1" i="0" u="none" strike="noStrike" cap="none" normalizeH="0" baseline="0" dirty="0">
              <a:ln>
                <a:noFill/>
              </a:ln>
              <a:solidFill>
                <a:srgbClr val="BD0F24"/>
              </a:solidFill>
              <a:effectLst/>
              <a:latin typeface="+mj-ea"/>
              <a:ea typeface="+mj-ea"/>
              <a:cs typeface="宋体" pitchFamily="2" charset="-122"/>
            </a:endParaRPr>
          </a:p>
        </p:txBody>
      </p:sp>
      <p:sp>
        <p:nvSpPr>
          <p:cNvPr id="1047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9" name="Rectangle 25"/>
          <p:cNvSpPr>
            <a:spLocks noChangeArrowheads="1"/>
          </p:cNvSpPr>
          <p:nvPr/>
        </p:nvSpPr>
        <p:spPr bwMode="auto">
          <a:xfrm>
            <a:off x="4339101" y="2935288"/>
            <a:ext cx="1519238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5383212" y="2935288"/>
            <a:ext cx="3317875" cy="45719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Rectangle 19"/>
          <p:cNvSpPr>
            <a:spLocks noChangeArrowheads="1"/>
          </p:cNvSpPr>
          <p:nvPr/>
        </p:nvSpPr>
        <p:spPr bwMode="auto">
          <a:xfrm>
            <a:off x="4151653" y="4572780"/>
            <a:ext cx="4992347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7F7F7F"/>
                </a:solidFill>
              </a:rPr>
              <a:t>衡焱 投资咨询证号：</a:t>
            </a:r>
            <a:r>
              <a:rPr lang="en-US" altLang="zh-CN" sz="1400" dirty="0" smtClean="0">
                <a:solidFill>
                  <a:srgbClr val="7F7F7F"/>
                </a:solidFill>
              </a:rPr>
              <a:t>Z0016768 </a:t>
            </a:r>
            <a:r>
              <a:rPr lang="zh-CN" altLang="en-US" sz="1400" dirty="0" smtClean="0">
                <a:solidFill>
                  <a:srgbClr val="7F7F7F"/>
                </a:solidFill>
              </a:rPr>
              <a:t>从业资格证号：</a:t>
            </a:r>
            <a:r>
              <a:rPr lang="en-US" altLang="zh-CN" sz="1400" dirty="0">
                <a:solidFill>
                  <a:srgbClr val="7F7F7F"/>
                </a:solidFill>
              </a:rPr>
              <a:t>F03090081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7F7F7F"/>
                </a:solidFill>
              </a:rPr>
              <a:t>钱龙 从业资格证号：</a:t>
            </a:r>
            <a:r>
              <a:rPr lang="en-US" altLang="zh-CN" sz="1400" dirty="0">
                <a:solidFill>
                  <a:srgbClr val="7F7F7F"/>
                </a:solidFill>
              </a:rPr>
              <a:t>F3077614</a:t>
            </a:r>
          </a:p>
        </p:txBody>
      </p:sp>
      <p:sp>
        <p:nvSpPr>
          <p:cNvPr id="10" name="Rectangle 19"/>
          <p:cNvSpPr>
            <a:spLocks noChangeArrowheads="1"/>
          </p:cNvSpPr>
          <p:nvPr/>
        </p:nvSpPr>
        <p:spPr bwMode="auto">
          <a:xfrm>
            <a:off x="6744230" y="3132230"/>
            <a:ext cx="173937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2021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年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11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月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12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日</a:t>
            </a:r>
            <a:endParaRPr lang="zh-CN" sz="1600" b="1" dirty="0">
              <a:solidFill>
                <a:srgbClr val="7F7F7F"/>
              </a:solidFill>
              <a:latin typeface="+mj-ea"/>
              <a:ea typeface="字酷堂清楷体" pitchFamily="2" charset="-122"/>
              <a:cs typeface="宋体" pitchFamily="2" charset="-122"/>
            </a:endParaRPr>
          </a:p>
        </p:txBody>
      </p:sp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一周价格观察（周五数据</a:t>
            </a:r>
            <a:r>
              <a:rPr lang="zh-CN" altLang="en-US" sz="16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）</a:t>
            </a:r>
            <a:endParaRPr kumimoji="0" lang="zh-CN" sz="16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10" name="Rectangle 10">
            <a:extLst>
              <a:ext uri="{FF2B5EF4-FFF2-40B4-BE49-F238E27FC236}">
                <a16:creationId xmlns:a16="http://schemas.microsoft.com/office/drawing/2014/main" xmlns="" id="{41A5E9E9-6AC6-4FD5-A27D-2A1E9F3F6D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290" y="2051858"/>
            <a:ext cx="193512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accent4"/>
                </a:solidFill>
                <a:latin typeface="+mn-ea"/>
              </a:rPr>
              <a:t>价格因子分析</a:t>
            </a:r>
          </a:p>
        </p:txBody>
      </p:sp>
      <p:sp>
        <p:nvSpPr>
          <p:cNvPr id="12" name="Rectangle 10">
            <a:extLst>
              <a:ext uri="{FF2B5EF4-FFF2-40B4-BE49-F238E27FC236}">
                <a16:creationId xmlns:a16="http://schemas.microsoft.com/office/drawing/2014/main" xmlns="" id="{2F80742E-7D29-4689-BD76-CCD46F5067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3147" y="750949"/>
            <a:ext cx="2671633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预计下周市场</a:t>
            </a:r>
            <a:r>
              <a:rPr lang="zh-CN" altLang="en-US" sz="1600" dirty="0">
                <a:solidFill>
                  <a:srgbClr val="0070C0"/>
                </a:solidFill>
                <a:latin typeface="+mn-ea"/>
              </a:rPr>
              <a:t>强弱顺序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：焦炭、焦煤、热卷、螺纹、铁矿</a:t>
            </a:r>
            <a:endParaRPr lang="en-US" altLang="zh-CN" sz="1600" dirty="0">
              <a:solidFill>
                <a:srgbClr val="0070C0"/>
              </a:solidFill>
              <a:latin typeface="+mn-ea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6634604"/>
              </p:ext>
            </p:extLst>
          </p:nvPr>
        </p:nvGraphicFramePr>
        <p:xfrm>
          <a:off x="138112" y="543554"/>
          <a:ext cx="5448299" cy="13633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85401"/>
                <a:gridCol w="1396186"/>
                <a:gridCol w="1332723"/>
                <a:gridCol w="1015408"/>
                <a:gridCol w="1018581"/>
              </a:tblGrid>
              <a:tr h="18097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品种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主力合约收盘（涨跌）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现货价格（涨跌）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基差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月差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  <a:tr h="22161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螺纹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4249(-194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4820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-20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671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 marL="6350" marR="6350" marT="6350" marB="0"/>
                </a:tc>
              </a:tr>
              <a:tr h="23622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热卷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4547(-149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4820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-50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273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 marL="6350" marR="6350" marT="6350" marB="0"/>
                </a:tc>
              </a:tr>
              <a:tr h="22860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铁矿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546.5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-24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620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123.5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6350" marR="6350" marT="6350" marB="0"/>
                </a:tc>
              </a:tr>
              <a:tr h="24320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焦炭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2952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-138.5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3900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948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506</a:t>
                      </a:r>
                    </a:p>
                  </a:txBody>
                  <a:tcPr marL="6350" marR="6350" marT="6350" marB="0"/>
                </a:tc>
              </a:tr>
              <a:tr h="25273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焦煤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2199.5(-158.5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3840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1640.5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445.5</a:t>
                      </a:r>
                    </a:p>
                  </a:txBody>
                  <a:tcPr marL="6350" marR="6350" marT="6350" marB="0"/>
                </a:tc>
              </a:tr>
            </a:tbl>
          </a:graphicData>
        </a:graphic>
      </p:graphicFrame>
      <p:graphicFrame>
        <p:nvGraphicFramePr>
          <p:cNvPr id="13" name="表格 12">
            <a:extLst>
              <a:ext uri="{FF2B5EF4-FFF2-40B4-BE49-F238E27FC236}">
                <a16:creationId xmlns="" xmlns:a16="http://schemas.microsoft.com/office/drawing/2014/main" id="{8EEAACD0-355C-4267-8DCD-27F4728E6F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4300150"/>
              </p:ext>
            </p:extLst>
          </p:nvPr>
        </p:nvGraphicFramePr>
        <p:xfrm>
          <a:off x="425666" y="2435698"/>
          <a:ext cx="8292072" cy="21088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0487">
                  <a:extLst>
                    <a:ext uri="{9D8B030D-6E8A-4147-A177-3AD203B41FA5}">
                      <a16:colId xmlns="" xmlns:a16="http://schemas.microsoft.com/office/drawing/2014/main" val="524358693"/>
                    </a:ext>
                  </a:extLst>
                </a:gridCol>
                <a:gridCol w="2054112">
                  <a:extLst>
                    <a:ext uri="{9D8B030D-6E8A-4147-A177-3AD203B41FA5}">
                      <a16:colId xmlns="" xmlns:a16="http://schemas.microsoft.com/office/drawing/2014/main" val="3457882351"/>
                    </a:ext>
                  </a:extLst>
                </a:gridCol>
                <a:gridCol w="1510481">
                  <a:extLst>
                    <a:ext uri="{9D8B030D-6E8A-4147-A177-3AD203B41FA5}">
                      <a16:colId xmlns="" xmlns:a16="http://schemas.microsoft.com/office/drawing/2014/main" val="100304361"/>
                    </a:ext>
                  </a:extLst>
                </a:gridCol>
                <a:gridCol w="1732180">
                  <a:extLst>
                    <a:ext uri="{9D8B030D-6E8A-4147-A177-3AD203B41FA5}">
                      <a16:colId xmlns="" xmlns:a16="http://schemas.microsoft.com/office/drawing/2014/main" val="1552490520"/>
                    </a:ext>
                  </a:extLst>
                </a:gridCol>
                <a:gridCol w="603586">
                  <a:extLst>
                    <a:ext uri="{9D8B030D-6E8A-4147-A177-3AD203B41FA5}">
                      <a16:colId xmlns="" xmlns:a16="http://schemas.microsoft.com/office/drawing/2014/main" val="2436840038"/>
                    </a:ext>
                  </a:extLst>
                </a:gridCol>
                <a:gridCol w="906323">
                  <a:extLst>
                    <a:ext uri="{9D8B030D-6E8A-4147-A177-3AD203B41FA5}">
                      <a16:colId xmlns="" xmlns:a16="http://schemas.microsoft.com/office/drawing/2014/main" val="2586429031"/>
                    </a:ext>
                  </a:extLst>
                </a:gridCol>
                <a:gridCol w="1054903">
                  <a:extLst>
                    <a:ext uri="{9D8B030D-6E8A-4147-A177-3AD203B41FA5}">
                      <a16:colId xmlns="" xmlns:a16="http://schemas.microsoft.com/office/drawing/2014/main" val="59840918"/>
                    </a:ext>
                  </a:extLst>
                </a:gridCol>
              </a:tblGrid>
              <a:tr h="19887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品种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供应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需求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库存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基差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价格水平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 smtClean="0">
                          <a:effectLst/>
                        </a:rPr>
                        <a:t>行情预判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767354896"/>
                  </a:ext>
                </a:extLst>
              </a:tr>
              <a:tr h="397753"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0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螺纹</a:t>
                      </a: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低位略微下降，钢厂生产积极性偏弱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全国出现大面积雨雪天气，需求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持续低位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厂库持续堆积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，钢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厂压力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显现，总库逼近同期高点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贴水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正常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rowSpan="5">
                  <a:txBody>
                    <a:bodyPr/>
                    <a:lstStyle/>
                    <a:p>
                      <a:pPr algn="l" fontAlgn="ctr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  </a:t>
                      </a:r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钢厂、焦化生产积极性较弱，判断后市行情不大，偏弱震荡为主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3296333891"/>
                  </a:ext>
                </a:extLst>
              </a:tr>
              <a:tr h="19887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热卷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低位持续上升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汽车消费小幅反弹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库存持续下滑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，略高于往年水平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贴水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正常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54616261"/>
                  </a:ext>
                </a:extLst>
              </a:tr>
              <a:tr h="397753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铁矿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发运稳定略降，四季度目标下滑，到港量较大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ase" latinLnBrk="0" hangingPunct="1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高炉低位震荡，钢厂生产积极性不足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港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库突破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1.5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亿吨，压力较大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贴水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正常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4059810"/>
                  </a:ext>
                </a:extLst>
              </a:tr>
              <a:tr h="34220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 smtClean="0">
                          <a:effectLst/>
                        </a:rPr>
                        <a:t>焦炭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焦化厂持续亏损，开工低位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钢厂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开工积极性不强，没有主动性补库需求</a:t>
                      </a:r>
                      <a:endParaRPr lang="en-US" altLang="zh-CN" sz="1200" u="none" strike="noStrike" kern="1200" dirty="0" smtClean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焦化厂出库困难，库存持续累积，总库稳定</a:t>
                      </a:r>
                      <a:endParaRPr lang="en-US" altLang="zh-CN" sz="1200" u="none" strike="noStrike" kern="1200" dirty="0" smtClean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贴水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正常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97995253"/>
                  </a:ext>
                </a:extLst>
              </a:tr>
              <a:tr h="349706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焦煤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港口澳煤开始通关，蒙煤通关稳定，供应逐渐上升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焦化厂亏损，生产积极性不佳</a:t>
                      </a:r>
                      <a:endParaRPr lang="en-US" altLang="zh-CN" sz="1200" u="none" strike="noStrike" kern="1200" dirty="0" smtClean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煤矿库存持续增长，供需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缺口逐渐弥补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贴水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正常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27490163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5552346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逻辑及策略</a:t>
            </a: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:a16="http://schemas.microsoft.com/office/drawing/2014/main" xmlns="" id="{0E799EB4-8872-42D6-B1D9-0E74BDE70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49" y="689394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3398300"/>
              </p:ext>
            </p:extLst>
          </p:nvPr>
        </p:nvGraphicFramePr>
        <p:xfrm>
          <a:off x="273050" y="935382"/>
          <a:ext cx="8767825" cy="329668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7825"/>
              </a:tblGrid>
              <a:tr h="3036043">
                <a:tc>
                  <a:txBody>
                    <a:bodyPr/>
                    <a:lstStyle/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dirty="0" smtClean="0">
                          <a:effectLst/>
                        </a:rPr>
                        <a:t>      </a:t>
                      </a:r>
                      <a:r>
                        <a:rPr lang="en-US" altLang="zh-CN" sz="1200" u="none" strike="noStrike" baseline="0" dirty="0" smtClean="0">
                          <a:effectLst/>
                        </a:rPr>
                        <a:t> 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本周黑色行情总体低位震荡调整，总体来看周三收出一根长下影线，创下新低，周四反弹后，周五再度收阴线拉回，基本和上周五收在一个价格水平。具体来看，铁矿近</a:t>
                      </a:r>
                      <a:r>
                        <a:rPr lang="en-US" altLang="zh-CN" sz="1200" u="none" strike="noStrike" baseline="0" dirty="0" smtClean="0">
                          <a:effectLst/>
                        </a:rPr>
                        <a:t>3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根</a:t>
                      </a:r>
                      <a:r>
                        <a:rPr lang="en-US" altLang="zh-CN" sz="1200" u="none" strike="noStrike" baseline="0" dirty="0" smtClean="0">
                          <a:effectLst/>
                        </a:rPr>
                        <a:t>K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线有乡辖一个台阶的趋势，持续受</a:t>
                      </a:r>
                      <a:r>
                        <a:rPr lang="en-US" altLang="zh-CN" sz="1200" u="none" strike="noStrike" baseline="0" dirty="0" smtClean="0">
                          <a:effectLst/>
                        </a:rPr>
                        <a:t>5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日均线压制；两焦和螺纹依旧处于相同震荡区间，并且两焦远月稍强于近月走势。</a:t>
                      </a:r>
                      <a:endParaRPr lang="en-US" altLang="zh-CN" sz="1200" u="none" strike="noStrike" baseline="0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baseline="0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螺纹钢方面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本周螺纹产量回落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5.75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282.65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90.94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万吨；社库环比减少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31.67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502.28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43.32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万吨；厂库环比增加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5.83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285.95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万吨，同比增加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38.89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万吨。螺纹周产量继续回落，总库存降幅扩大，不过厂库已连续四周出现上升。本周螺纹表观消费量环比回升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15.64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308.49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156.29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万吨。本周钢厂盈利率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49.78%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，环比下降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22.08%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。供需数据依旧偏空，不过钢厂盈利率大幅下降，由于本周现货大跌，大量钢厂出现亏损迹象，关注后续供给和铁水产量是否能有较大幅度的下降。周三周四中央释放房企政策纠偏信号：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月个人购房贷款逐渐解冻；第三轮购地门槛降低；银行逐步放开房企开发贷。开放房企的开发贷将会放松此前对房企的三道红线的限制，资金面将会有一个较大幅度的宽松，具体放松力度需观察后续房企资金到位情况。总体来看短期形式依旧较差，随着两焦价格下跌，螺纹也将逐渐下行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铁矿方面，</a:t>
                      </a:r>
                      <a:r>
                        <a:rPr lang="en-US" altLang="zh-CN" sz="1200" dirty="0" smtClean="0"/>
                        <a:t>247</a:t>
                      </a:r>
                      <a:r>
                        <a:rPr lang="zh-CN" altLang="en-US" sz="1200" dirty="0" smtClean="0"/>
                        <a:t>家钢厂的高炉开工率</a:t>
                      </a:r>
                      <a:r>
                        <a:rPr lang="en-US" altLang="zh-CN" sz="1200" dirty="0" smtClean="0"/>
                        <a:t>71.59%</a:t>
                      </a:r>
                      <a:r>
                        <a:rPr lang="zh-CN" altLang="en-US" sz="1200" dirty="0" smtClean="0"/>
                        <a:t>，环</a:t>
                      </a:r>
                      <a:r>
                        <a:rPr lang="zh-CN" altLang="en-US" sz="1200" dirty="0" smtClean="0"/>
                        <a:t>比增加</a:t>
                      </a:r>
                      <a:r>
                        <a:rPr lang="en-US" altLang="zh-CN" sz="1200" dirty="0" smtClean="0"/>
                        <a:t>0.69%</a:t>
                      </a:r>
                      <a:r>
                        <a:rPr lang="zh-CN" altLang="en-US" sz="1200" dirty="0" smtClean="0"/>
                        <a:t>，比去年同期下降</a:t>
                      </a:r>
                      <a:r>
                        <a:rPr lang="en-US" altLang="zh-CN" sz="1200" dirty="0" smtClean="0"/>
                        <a:t>14.74%</a:t>
                      </a:r>
                      <a:r>
                        <a:rPr lang="zh-CN" altLang="en-US" sz="1200" dirty="0" smtClean="0"/>
                        <a:t>；日均铁水产量</a:t>
                      </a:r>
                      <a:r>
                        <a:rPr lang="en-US" altLang="zh-CN" sz="1200" dirty="0" smtClean="0"/>
                        <a:t>202.99</a:t>
                      </a:r>
                      <a:r>
                        <a:rPr lang="zh-CN" altLang="en-US" sz="1200" dirty="0" smtClean="0"/>
                        <a:t>万</a:t>
                      </a:r>
                      <a:r>
                        <a:rPr lang="zh-CN" altLang="en-US" sz="1200" dirty="0" smtClean="0"/>
                        <a:t>吨，环比</a:t>
                      </a:r>
                      <a:r>
                        <a:rPr lang="zh-CN" altLang="en-US" sz="1200" dirty="0" smtClean="0"/>
                        <a:t>下降</a:t>
                      </a:r>
                      <a:r>
                        <a:rPr lang="en-US" altLang="zh-CN" sz="1200" dirty="0" smtClean="0"/>
                        <a:t>1.89</a:t>
                      </a:r>
                      <a:r>
                        <a:rPr lang="zh-CN" altLang="en-US" sz="1200" dirty="0" smtClean="0"/>
                        <a:t>万</a:t>
                      </a:r>
                      <a:r>
                        <a:rPr lang="zh-CN" altLang="en-US" sz="1200" dirty="0" smtClean="0"/>
                        <a:t>吨，同比下降</a:t>
                      </a:r>
                      <a:r>
                        <a:rPr lang="en-US" altLang="zh-CN" sz="1200" dirty="0" smtClean="0"/>
                        <a:t>42.19</a:t>
                      </a:r>
                      <a:r>
                        <a:rPr lang="zh-CN" altLang="en-US" sz="1200" dirty="0" smtClean="0"/>
                        <a:t>万</a:t>
                      </a:r>
                      <a:r>
                        <a:rPr lang="zh-CN" altLang="en-US" sz="1200" dirty="0" smtClean="0"/>
                        <a:t>吨。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全国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45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个港口进口铁矿库存为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15005.7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吨，环比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增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301.87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；日均疏港量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271.85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降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11.94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。铁矿库存突破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1.5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亿吨，抵达同期新高，在港船舶和上周持平，港库压力较大。下游钢厂盈利率大幅下降，有主动限产倾向，需求不足，预计累库依旧将持续，铁矿弱势运行。</a:t>
                      </a:r>
                      <a:endParaRPr lang="en-US" altLang="zh-CN" sz="1200" u="none" strike="noStrike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煤焦方面，</a:t>
                      </a:r>
                      <a:r>
                        <a:rPr lang="en-US" altLang="zh-CN" sz="1200" u="none" strike="noStrike" dirty="0" err="1" smtClean="0">
                          <a:effectLst/>
                        </a:rPr>
                        <a:t>Mysteel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统计全国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100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家独立焦企样本：产能利用率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64.21%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，周环比减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增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1.29%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；日均产量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30.66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，减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0.61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吨；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110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家钢厂样本焦炭库存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405.1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吨，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减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0.78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。本周焦炭提降第三轮，降幅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200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远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/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吨，累积降幅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600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元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/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吨，目前仓单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3900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元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/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吨。本周中煤集团限定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5500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大卡动力煤坑口价不超过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900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元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/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吨，本周蒙煤补降至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3095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元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/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吨。在中央保供政策的驱动下，煤炭库存持续上升，供需缺口逐渐被弥补。蒙煤价格补跌后，焦炭成本支撑崩塌，且下游钢价大幅下降，未来走势预计偏弱。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仿宋" panose="02010609060101010101" pitchFamily="49" charset="-122"/>
                        <a:ea typeface="仿宋" panose="02010609060101010101" pitchFamily="49" charset="-122"/>
                        <a:cs typeface="+mn-cs"/>
                      </a:endParaRPr>
                    </a:p>
                  </a:txBody>
                  <a:tcPr marL="4847" marR="4847" marT="4847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272382500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螺纹供求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：粗钢产量继续下滑，库存低位震荡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4060"/>
            <a:ext cx="9132392" cy="3793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5490927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热卷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：需求有所反弹，库存中位偏低</a:t>
            </a:r>
            <a:endParaRPr lang="en-US" altLang="zh-CN" sz="1800" dirty="0" smtClean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10788"/>
            <a:ext cx="9144000" cy="3385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276630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铁矿石供求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：巴西发运不畅，力拓发运恢复，总体略微下滑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25" y="825500"/>
            <a:ext cx="9023350" cy="349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05173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0309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：港库破</a:t>
            </a:r>
            <a:r>
              <a:rPr lang="en-US" altLang="zh-CN" sz="1800" dirty="0" smtClean="0">
                <a:solidFill>
                  <a:schemeClr val="accent4"/>
                </a:solidFill>
                <a:latin typeface="+mn-ea"/>
              </a:rPr>
              <a:t>1.5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亿吨，处于同期高位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58807"/>
            <a:ext cx="9144000" cy="3740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5062204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焦炭供求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：开工持续下滑，焦化继续累库，总库微增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70" y="874060"/>
            <a:ext cx="9067218" cy="3539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2097705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焦煤供求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：煤矿库存迅速增加，厂库终止下滑，总库小幅上升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47714"/>
            <a:ext cx="9144000" cy="3538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106318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22018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钢材价差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：南北价差反弹，冷热价差持续上涨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7189"/>
            <a:ext cx="9060238" cy="1997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4330062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81543"/>
            <a:ext cx="649231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现货利润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：焦化提降，炼焦利润进入亏损状态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812" y="615110"/>
            <a:ext cx="7188685" cy="4324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0333186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月差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：焦炭月差高位回落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670" y="689321"/>
            <a:ext cx="8012166" cy="4290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41896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基差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：各品种基差均回落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670" y="704433"/>
            <a:ext cx="7852696" cy="42605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3073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免责声明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39676" y="1855847"/>
            <a:ext cx="8382049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B24950"/>
                </a:solidFill>
              </a:rPr>
              <a:t>       本</a:t>
            </a:r>
            <a:r>
              <a:rPr lang="zh-CN" altLang="en-US" dirty="0">
                <a:solidFill>
                  <a:srgbClr val="B24950"/>
                </a:solidFill>
              </a:rPr>
              <a:t>报告的信息均来源于公开资料，我公司对这些信息的准确性和完整性不作任何保证，也不保证所包含的信息和建议不会发生任何变更。我们已力求报告内容的客观、公正，但文中的观点、结论和建议仅供参考，报告中的信息或意见并不构成所述品种的操作依据，投资者据此做出的任何投资决策与本公司和作者无关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903727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4062694" y="2151753"/>
            <a:ext cx="445475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3600" b="1" i="0" u="none" strike="noStrike" cap="none" normalizeH="0" baseline="0" dirty="0">
                <a:ln>
                  <a:noFill/>
                </a:ln>
                <a:solidFill>
                  <a:srgbClr val="DAB866"/>
                </a:solidFill>
                <a:effectLst/>
                <a:latin typeface="字酷堂清楷体" pitchFamily="2" charset="-122"/>
                <a:ea typeface="字酷堂清楷体" pitchFamily="2" charset="-122"/>
                <a:cs typeface="宋体" pitchFamily="2" charset="-122"/>
              </a:rPr>
              <a:t>谢谢大家的观看</a:t>
            </a:r>
            <a:endParaRPr kumimoji="0" lang="zh-CN" sz="3600" b="1" i="0" u="none" strike="noStrike" cap="none" normalizeH="0" baseline="0" dirty="0">
              <a:ln>
                <a:noFill/>
              </a:ln>
              <a:solidFill>
                <a:srgbClr val="DAB866"/>
              </a:solidFill>
              <a:effectLst/>
              <a:latin typeface="字酷堂清楷体" pitchFamily="2" charset="-122"/>
              <a:ea typeface="字酷堂清楷体" pitchFamily="2" charset="-122"/>
              <a:cs typeface="宋体" pitchFamily="2" charset="-122"/>
            </a:endParaRPr>
          </a:p>
        </p:txBody>
      </p:sp>
      <p:sp>
        <p:nvSpPr>
          <p:cNvPr id="15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Rectangle 26"/>
          <p:cNvSpPr>
            <a:spLocks noChangeArrowheads="1"/>
          </p:cNvSpPr>
          <p:nvPr/>
        </p:nvSpPr>
        <p:spPr bwMode="auto">
          <a:xfrm>
            <a:off x="5383213" y="2935288"/>
            <a:ext cx="3103563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6004290" y="3131617"/>
            <a:ext cx="262182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>
                <a:solidFill>
                  <a:srgbClr val="DAB866"/>
                </a:solidFill>
                <a:latin typeface="+mj-ea"/>
                <a:ea typeface="+mj-ea"/>
              </a:rPr>
              <a:t>Thanks </a:t>
            </a:r>
            <a:r>
              <a:rPr lang="en-US" altLang="zh-CN" dirty="0">
                <a:solidFill>
                  <a:srgbClr val="DAB866"/>
                </a:solidFill>
                <a:latin typeface="+mj-ea"/>
                <a:ea typeface="+mj-ea"/>
              </a:rPr>
              <a:t>for watching.</a:t>
            </a:r>
            <a:endParaRPr lang="zh-CN" altLang="en-US" dirty="0">
              <a:solidFill>
                <a:srgbClr val="DAB866"/>
              </a:solidFill>
              <a:latin typeface="+mj-ea"/>
              <a:ea typeface="+mj-ea"/>
            </a:endParaRPr>
          </a:p>
        </p:txBody>
      </p:sp>
      <p:sp>
        <p:nvSpPr>
          <p:cNvPr id="16" name="Rectangle 25"/>
          <p:cNvSpPr>
            <a:spLocks noChangeArrowheads="1"/>
          </p:cNvSpPr>
          <p:nvPr/>
        </p:nvSpPr>
        <p:spPr bwMode="auto">
          <a:xfrm>
            <a:off x="5188761" y="2935288"/>
            <a:ext cx="1519238" cy="39687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9" name="Picture 2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41"/>
  <p:tag name="KSO_WM_DOC_GUID" val="{7a1a8f17-5f6a-4cf3-b137-35de2aef6f57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COMBINE_RELATE_SLIDE_ID" val="background20180947_1"/>
  <p:tag name="KSO_WM_TEMPLATE_CATEGORY" val="custom"/>
  <p:tag name="KSO_WM_TEMPLATE_INDEX" val="20184557"/>
  <p:tag name="KSO_WM_TEMPLATE_SUBCATEGORY" val="0"/>
  <p:tag name="KSO_WM_TEMPLATE_THUMBS_INDEX" val="1、7、11、14、18、19、2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heme/theme1.xml><?xml version="1.0" encoding="utf-8"?>
<a:theme xmlns:a="http://schemas.openxmlformats.org/drawingml/2006/main" name="2_Office 主题​​">
  <a:themeElements>
    <a:clrScheme name="自定义 97">
      <a:dk1>
        <a:srgbClr val="080808"/>
      </a:dk1>
      <a:lt1>
        <a:srgbClr val="FFFFFF"/>
      </a:lt1>
      <a:dk2>
        <a:srgbClr val="080808"/>
      </a:dk2>
      <a:lt2>
        <a:srgbClr val="FFFFFF"/>
      </a:lt2>
      <a:accent1>
        <a:srgbClr val="087AB4"/>
      </a:accent1>
      <a:accent2>
        <a:srgbClr val="454545"/>
      </a:accent2>
      <a:accent3>
        <a:srgbClr val="087AB4"/>
      </a:accent3>
      <a:accent4>
        <a:srgbClr val="454545"/>
      </a:accent4>
      <a:accent5>
        <a:srgbClr val="087AB4"/>
      </a:accent5>
      <a:accent6>
        <a:srgbClr val="454545"/>
      </a:accent6>
      <a:hlink>
        <a:srgbClr val="8064A1"/>
      </a:hlink>
      <a:folHlink>
        <a:srgbClr val="9BBB58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3A3A3A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103">
      <a:dk1>
        <a:srgbClr val="2B4D8A"/>
      </a:dk1>
      <a:lt1>
        <a:srgbClr val="FFFFFF"/>
      </a:lt1>
      <a:dk2>
        <a:srgbClr val="8FAADC"/>
      </a:dk2>
      <a:lt2>
        <a:srgbClr val="FFFFFF"/>
      </a:lt2>
      <a:accent1>
        <a:srgbClr val="2F5597"/>
      </a:accent1>
      <a:accent2>
        <a:srgbClr val="5B9BD5"/>
      </a:accent2>
      <a:accent3>
        <a:srgbClr val="4472C4"/>
      </a:accent3>
      <a:accent4>
        <a:srgbClr val="000000"/>
      </a:accent4>
      <a:accent5>
        <a:srgbClr val="2F5597"/>
      </a:accent5>
      <a:accent6>
        <a:srgbClr val="FFFFFF"/>
      </a:accent6>
      <a:hlink>
        <a:srgbClr val="0563C1"/>
      </a:hlink>
      <a:folHlink>
        <a:srgbClr val="954F72"/>
      </a:folHlink>
    </a:clrScheme>
    <a:fontScheme name="自定义 7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13573</TotalTime>
  <Words>1193</Words>
  <Application>Microsoft Office PowerPoint</Application>
  <PresentationFormat>全屏显示(16:9)</PresentationFormat>
  <Paragraphs>109</Paragraphs>
  <Slides>15</Slides>
  <Notes>15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15</vt:i4>
      </vt:variant>
    </vt:vector>
  </HeadingPairs>
  <TitlesOfParts>
    <vt:vector size="17" baseType="lpstr">
      <vt:lpstr>2_Office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41</dc:title>
  <dc:creator>Administrator</dc:creator>
  <cp:lastModifiedBy>Windows 用户</cp:lastModifiedBy>
  <cp:revision>814</cp:revision>
  <dcterms:created xsi:type="dcterms:W3CDTF">2017-05-02T06:39:00Z</dcterms:created>
  <dcterms:modified xsi:type="dcterms:W3CDTF">2021-11-12T08:48:13Z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2052-11.1.0.8527</vt:lpwstr>
  </property>
</Properties>
</file>