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2021/11/19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66853" y="2618304"/>
            <a:ext cx="490475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 smtClean="0">
                <a:solidFill>
                  <a:srgbClr val="BD0F24"/>
                </a:solidFill>
                <a:latin typeface="+mj-ea"/>
                <a:ea typeface="+mj-ea"/>
                <a:cs typeface="宋体" pitchFamily="2" charset="-122"/>
              </a:rPr>
              <a:t>商业银行发放开发贷，观察政策后续力度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衡焱 投资咨询证号：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Z0016768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F03090081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F3077614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19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：螺纹、热卷、焦炭、铁矿、焦煤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2739159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月差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4285(+116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4463(+130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4640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+24.5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-0.5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2801.5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+31.5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598.5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1855.5(+10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3690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1834.5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252.5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xmlns="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59425"/>
              </p:ext>
            </p:extLst>
          </p:nvPr>
        </p:nvGraphicFramePr>
        <p:xfrm>
          <a:off x="425666" y="2435698"/>
          <a:ext cx="8292072" cy="21088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487">
                  <a:extLst>
                    <a:ext uri="{9D8B030D-6E8A-4147-A177-3AD203B41FA5}">
                      <a16:colId xmlns:a16="http://schemas.microsoft.com/office/drawing/2014/main" xmlns="" val="524358693"/>
                    </a:ext>
                  </a:extLst>
                </a:gridCol>
                <a:gridCol w="2054112">
                  <a:extLst>
                    <a:ext uri="{9D8B030D-6E8A-4147-A177-3AD203B41FA5}">
                      <a16:colId xmlns:a16="http://schemas.microsoft.com/office/drawing/2014/main" xmlns="" val="3457882351"/>
                    </a:ext>
                  </a:extLst>
                </a:gridCol>
                <a:gridCol w="1626834">
                  <a:extLst>
                    <a:ext uri="{9D8B030D-6E8A-4147-A177-3AD203B41FA5}">
                      <a16:colId xmlns:a16="http://schemas.microsoft.com/office/drawing/2014/main" xmlns="" val="100304361"/>
                    </a:ext>
                  </a:extLst>
                </a:gridCol>
                <a:gridCol w="1615827">
                  <a:extLst>
                    <a:ext uri="{9D8B030D-6E8A-4147-A177-3AD203B41FA5}">
                      <a16:colId xmlns:a16="http://schemas.microsoft.com/office/drawing/2014/main" xmlns="" val="1552490520"/>
                    </a:ext>
                  </a:extLst>
                </a:gridCol>
                <a:gridCol w="603586">
                  <a:extLst>
                    <a:ext uri="{9D8B030D-6E8A-4147-A177-3AD203B41FA5}">
                      <a16:colId xmlns:a16="http://schemas.microsoft.com/office/drawing/2014/main" xmlns="" val="2436840038"/>
                    </a:ext>
                  </a:extLst>
                </a:gridCol>
                <a:gridCol w="906323">
                  <a:extLst>
                    <a:ext uri="{9D8B030D-6E8A-4147-A177-3AD203B41FA5}">
                      <a16:colId xmlns:a16="http://schemas.microsoft.com/office/drawing/2014/main" xmlns="" val="2586429031"/>
                    </a:ext>
                  </a:extLst>
                </a:gridCol>
                <a:gridCol w="1054903">
                  <a:extLst>
                    <a:ext uri="{9D8B030D-6E8A-4147-A177-3AD203B41FA5}">
                      <a16:colId xmlns:a16="http://schemas.microsoft.com/office/drawing/2014/main" xmlns="" val="59840918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 smtClean="0">
                          <a:effectLst/>
                        </a:rPr>
                        <a:t>行情预判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</a:t>
                      </a: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供应持续下滑，部分地区出现空气污染，限产有所加严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地产数据大幅下滑，需求继续走弱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厂库持续堆积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，总库存达到同期高位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钢材震幅将有所加剧，焦化利润被低估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供应上升趋缓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小幅下滑，稳定震荡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库存下滑趋缓，接近同期高位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巴西发运低位下滑，预计未来到港量有所收缩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高炉开工低位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震荡，钢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厂补库为主，需求不佳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港库突破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1.5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亿吨，压力较大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059810"/>
                  </a:ext>
                </a:extLst>
              </a:tr>
              <a:tr h="342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 smtClean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焦化厂抗拒降价，开工大幅下滑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钢厂环保限产加剧，补库需求不佳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焦化厂出库困难，库存持续累积，总库稳定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正常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97995253"/>
                  </a:ext>
                </a:extLst>
              </a:tr>
              <a:tr h="34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内矿开工持续增加，蒙煤通关增至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500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车，开始供过于求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焦化厂亏损，生产积极性不佳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钢厂高炉钢开工下滑，炼焦煤持续累库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314413"/>
              </p:ext>
            </p:extLst>
          </p:nvPr>
        </p:nvGraphicFramePr>
        <p:xfrm>
          <a:off x="273050" y="935382"/>
          <a:ext cx="8767825" cy="34795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行情略有分化，主要以区间震荡为主，周五下午略有反弹。具体来看螺纹钢相对上周价格重心下移了一个台阶，周五的反弹尚不能确定突破上周的下轨，且远月合约走势下降趋势不变，反弹难以持续；铁矿在周一到周三的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3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根十字星之后，周四周五震荡有所加剧，总体走势偏弱；两焦走势开始区分，焦炭在周一下跌后偏强震荡，而焦煤维持震荡阴跌的走势，且远月合约有加速下跌的趋势。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我的钢铁公布数据，本周螺纹产量回落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12.15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270.5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89.48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28.63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473.65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14.26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5.89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280.06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46.98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万吨。螺纹周产量继续回落，总库存降幅扩大，不过当前螺纹库存总水平自今年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月以来再次超过去年同期。本周螺纹表观消费量环比回落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305.2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126.63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万吨，降幅达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29.34%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。数据来看，目前库存已经达到同期的最高水平，下游需求不足导致钢厂出库较为困难，总体符合预期但继续偏弱。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地产数据加速下滑，前端数据大幅低于预期，不过近期地产政策纠偏，商业银行开始开放房企开发贷，一定程度上缓解了未来需求下滑的预期。不过政策具体效果依然有待观察，在供需表出现趋势实质性改变之前不能轻易判断。后续预计随着政策推行，冬季环保政策变动和钢厂限产放松，螺纹钢震幅将加剧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70.34%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1.24%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，比去年同期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16.11%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201.98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1.02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吨，同比下降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41.95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15106.19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100.49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289.75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17.9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当前邯郸、唐山等地区发布限产文件，冬季北方空气质量仍比较严峻，限产常态化对铁矿石需求持续打压。且钢厂基本按需采购，维持一个厂库低库存态势。港口库存持续累库，成交交投情绪不高，预计继续弱势运行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煤焦方面，</a:t>
                      </a:r>
                      <a:r>
                        <a:rPr lang="en-US" altLang="zh-CN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Mysteel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统计全国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家独立焦企样本：产能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利用率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59.81%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，周环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4.39%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28.56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家钢厂样本焦炭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391.45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13.65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吨。本周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焦炭已经提降至第六轮，每次降幅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，累计降幅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现货降幅过快，周三中焦协召开会议，抵制钢厂打压价格，准备加大停产焖炉幅度，受此影响预期未来焦企产能利用率将继续下滑，可观察焦炭和钢厂产能是否可以受到支撑。本周焦炭和焦煤走势出现明显分化，焦化利润受到低估，可低仓位做多焦炭焦煤比。</a:t>
                      </a:r>
                      <a:endParaRPr lang="zh-CN" altLang="en-US" sz="1200" b="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：总库达同期最高位，钢厂去库不佳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74060"/>
            <a:ext cx="9042321" cy="36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供求：需求有所反弹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，库存接近同期高位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2472"/>
            <a:ext cx="9144000" cy="331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：发运下滑，巴西发运处于低位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815975"/>
            <a:ext cx="9074150" cy="351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：港库继续上升，达到同期最高位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6282"/>
            <a:ext cx="9081179" cy="3764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：焦化厂普遍亏损，开工大幅下滑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588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：钢厂库存持续堆积，焦化厂消耗库存为主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072000" cy="3520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：卷落差持续收缩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1571625"/>
            <a:ext cx="91249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：焦化提降加速，钢厂利润小幅反弹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625475"/>
            <a:ext cx="7277512" cy="429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：远月走势较弱，钢材月差走廓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49" y="737120"/>
            <a:ext cx="7913776" cy="4246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：铁矿基差继续回落，其余震荡为主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49" y="723803"/>
            <a:ext cx="7744551" cy="419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13889</TotalTime>
  <Words>1194</Words>
  <Application>Microsoft Office PowerPoint</Application>
  <PresentationFormat>全屏显示(16:9)</PresentationFormat>
  <Paragraphs>109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825</cp:revision>
  <dcterms:created xsi:type="dcterms:W3CDTF">2017-05-02T06:39:00Z</dcterms:created>
  <dcterms:modified xsi:type="dcterms:W3CDTF">2021-11-19T08:30:14Z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