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2021/12/10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66853" y="2618304"/>
            <a:ext cx="490475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 smtClean="0">
                <a:solidFill>
                  <a:srgbClr val="BD0F24"/>
                </a:solidFill>
                <a:latin typeface="+mj-ea"/>
                <a:ea typeface="+mj-ea"/>
                <a:cs typeface="宋体" pitchFamily="2" charset="-122"/>
              </a:rPr>
              <a:t>螺纹钢需求回落，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市场震荡加剧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衡焱 投资咨询证号：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Z0016768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F03090081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F3077614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10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：铁矿、焦煤、焦炭、螺纹、热卷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3933427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月差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4322(+29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4780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558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4443(0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4800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-60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639.5(-3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110.5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17.5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2911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-9.5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1934.5(-109.5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-34.5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xmlns="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0357395"/>
              </p:ext>
            </p:extLst>
          </p:nvPr>
        </p:nvGraphicFramePr>
        <p:xfrm>
          <a:off x="425666" y="2435698"/>
          <a:ext cx="8383286" cy="19362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661">
                  <a:extLst>
                    <a:ext uri="{9D8B030D-6E8A-4147-A177-3AD203B41FA5}">
                      <a16:colId xmlns:a16="http://schemas.microsoft.com/office/drawing/2014/main" xmlns="" val="524358693"/>
                    </a:ext>
                  </a:extLst>
                </a:gridCol>
                <a:gridCol w="2379413">
                  <a:extLst>
                    <a:ext uri="{9D8B030D-6E8A-4147-A177-3AD203B41FA5}">
                      <a16:colId xmlns:a16="http://schemas.microsoft.com/office/drawing/2014/main" xmlns="" val="3457882351"/>
                    </a:ext>
                  </a:extLst>
                </a:gridCol>
                <a:gridCol w="1884468">
                  <a:extLst>
                    <a:ext uri="{9D8B030D-6E8A-4147-A177-3AD203B41FA5}">
                      <a16:colId xmlns:a16="http://schemas.microsoft.com/office/drawing/2014/main" xmlns="" val="100304361"/>
                    </a:ext>
                  </a:extLst>
                </a:gridCol>
                <a:gridCol w="1871718">
                  <a:extLst>
                    <a:ext uri="{9D8B030D-6E8A-4147-A177-3AD203B41FA5}">
                      <a16:colId xmlns:a16="http://schemas.microsoft.com/office/drawing/2014/main" xmlns="" val="1552490520"/>
                    </a:ext>
                  </a:extLst>
                </a:gridCol>
                <a:gridCol w="699173">
                  <a:extLst>
                    <a:ext uri="{9D8B030D-6E8A-4147-A177-3AD203B41FA5}">
                      <a16:colId xmlns:a16="http://schemas.microsoft.com/office/drawing/2014/main" xmlns="" val="2436840038"/>
                    </a:ext>
                  </a:extLst>
                </a:gridCol>
                <a:gridCol w="1049853">
                  <a:extLst>
                    <a:ext uri="{9D8B030D-6E8A-4147-A177-3AD203B41FA5}">
                      <a16:colId xmlns:a16="http://schemas.microsoft.com/office/drawing/2014/main" xmlns="" val="2586429031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</a:t>
                      </a: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供应小幅减少，环保政策反复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需求回落，淡季持续性应谨慎看待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去库维持较快态势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产量继续下滑，供需双弱格局不变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继续下滑，同期低位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库存处于同期高位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澳洲发运有所修复，供应大幅上升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成交量上升，钢厂有补库行为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港库增幅趋缓，但压港量提升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4059810"/>
                  </a:ext>
                </a:extLst>
              </a:tr>
              <a:tr h="342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 smtClean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开工再次下滑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钢厂库存处于低位，存在补库需求，出货转好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库存继续下滑，但部分焦化厂向港口累库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正常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497995253"/>
                  </a:ext>
                </a:extLst>
              </a:tr>
              <a:tr h="34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疫情影响蒙煤通关，供应收缩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焦化厂有补库需求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焦化厂库存降幅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较大，存在补库需求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升水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441315"/>
              </p:ext>
            </p:extLst>
          </p:nvPr>
        </p:nvGraphicFramePr>
        <p:xfrm>
          <a:off x="273050" y="935382"/>
          <a:ext cx="8767825" cy="36624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黑色市场震幅加剧，上半周震荡上行为主，而下半周各品种均走弱。其中螺纹钢跌势明显，周三周四连收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2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根阴线，只有周五略微反弹；铁矿依然维持在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5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日均线上，焦炭偏弱震荡为主，而焦煤周五大幅下跌。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本周螺纹产量减少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274.62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80.83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388.47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7.64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万吨；厂库环比减少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23.8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204.86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39.81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万吨。螺纹周产量再次转降，总库存维持较大幅度下降，不过降幅较上周有所收窄。本周螺纹表观消费量环比回落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18.99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3423.63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67.03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万吨。本周螺纹产量同比下降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22.74%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，表需同比下降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17.16%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，表需降幅环比明显扩大，显示需求有所趋弱。目前来看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处于淡季，需求持续性需要谨慎看待。而供应端虽然并未增加，但钢厂开始对铁矿石和焦炭进行补库，复产动力充足。综合来看如果未来需求不能有效提升，供需状况可能向偏空方向发展，近期反弹行情建议谨慎看待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68.14%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1.66%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，比去年同期下降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16.63%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198.7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1.81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吨，同比下降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44.77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15484.91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27.98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279.72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3.63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本周到港量大增，但港库没有明显累计。一方面是因为由于唐山港口频繁封锁，压港量有所上升，另一方面港口成交量也有所提高，钢厂开始出现补库动作。目前北方地区环保政策反复，高炉开工延续低位，但钢厂复产意愿较大，处于补库状态对价格也有一定支撑，多单可继续持有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煤焦方面，</a:t>
                      </a:r>
                      <a:r>
                        <a:rPr lang="en-US" altLang="zh-CN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Mysteel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统计全国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家独立焦企样本：产能利用率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61.58%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，周环比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1.34%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29.4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0.64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家钢厂样本焦炭库存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416.53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8.81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。周五焦炭提涨第一轮，涨幅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随着炼钢利润修复和补库需求增加，焦炭结束降价周期，进入涨价周期。目前山西部分地区环保限产压力较大，焦炭暂时仍是供需两弱格局，但供需结构转好。焦企趁着贸易集港诉求增多，顺势将将不少库存转移至港口。焦煤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方面，本周三大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口岸继续受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疫情影响，通关减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量保持低水平，策克口岸保持闭关，甘齐毛都口岸和满都拉口岸通关量均在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车以下，周四甘齐毛都口岸有司机核酸检测阳性，三大口岸通关量较上周同期减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车。现货拍卖价格继续上涨，蒙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精煤成交价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1910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170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吨。目前来看焦化厂库存依然处于低位，存在一定补库需求，供应由于疫情处于偏紧状态，关注中蒙口岸疫情政策。</a:t>
                      </a:r>
                      <a:endParaRPr lang="zh-CN" altLang="en-US" sz="1200" b="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：需求回落，供应未提升，去库进度良好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3200"/>
            <a:ext cx="9014914" cy="37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：工序维持双弱，库存处于同期最高水平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01894"/>
            <a:ext cx="8971200" cy="3306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 发运端偏宽松，澳洲发运修复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" y="828675"/>
            <a:ext cx="903605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：港口累库停滞，到港量大幅上升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49647"/>
            <a:ext cx="9144000" cy="3742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：钢厂库存小幅回升，焦化厂库村继续回落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3063"/>
            <a:ext cx="9171033" cy="357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：焦化厂去库停滞，总库增幅较大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80800"/>
            <a:ext cx="9124458" cy="34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：卷落差偏强震荡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6976"/>
            <a:ext cx="9144000" cy="2020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 高炉利润维持高位，电炉利润略微下滑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615110"/>
            <a:ext cx="7126494" cy="4240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：主力合约换月种，月差偏稳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419" y="615110"/>
            <a:ext cx="7904548" cy="431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：焦炭基差继续回落，其余品种低位震荡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75" y="670094"/>
            <a:ext cx="6996570" cy="4223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14319</TotalTime>
  <Words>1177</Words>
  <Application>Microsoft Office PowerPoint</Application>
  <PresentationFormat>全屏显示(16:9)</PresentationFormat>
  <Paragraphs>107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859</cp:revision>
  <dcterms:created xsi:type="dcterms:W3CDTF">2017-05-02T06:39:00Z</dcterms:created>
  <dcterms:modified xsi:type="dcterms:W3CDTF">2021-12-10T09:00:52Z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