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theme/theme2.xml" ContentType="application/vnd.openxmlformats-officedocument.theme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heme/theme3.xml" ContentType="application/vnd.openxmlformats-officedocument.theme+xml"/>
  <Override PartName="/ppt/tags/tag99.xml" ContentType="application/vnd.openxmlformats-officedocument.presentationml.tags+xml"/>
  <Override PartName="/ppt/notesSlides/notesSlide1.xml" ContentType="application/vnd.openxmlformats-officedocument.presentationml.notesSlide+xml"/>
  <Override PartName="/ppt/tags/tag100.xml" ContentType="application/vnd.openxmlformats-officedocument.presentationml.tags+xml"/>
  <Override PartName="/ppt/notesSlides/notesSlide2.xml" ContentType="application/vnd.openxmlformats-officedocument.presentationml.notesSlide+xml"/>
  <Override PartName="/ppt/tags/tag101.xml" ContentType="application/vnd.openxmlformats-officedocument.presentationml.tags+xml"/>
  <Override PartName="/ppt/notesSlides/notesSlide3.xml" ContentType="application/vnd.openxmlformats-officedocument.presentationml.notesSlide+xml"/>
  <Override PartName="/ppt/tags/tag102.xml" ContentType="application/vnd.openxmlformats-officedocument.presentationml.tags+xml"/>
  <Override PartName="/ppt/notesSlides/notesSlide4.xml" ContentType="application/vnd.openxmlformats-officedocument.presentationml.notesSlide+xml"/>
  <Override PartName="/ppt/tags/tag103.xml" ContentType="application/vnd.openxmlformats-officedocument.presentationml.tags+xml"/>
  <Override PartName="/ppt/notesSlides/notesSlide5.xml" ContentType="application/vnd.openxmlformats-officedocument.presentationml.notesSlide+xml"/>
  <Override PartName="/ppt/tags/tag104.xml" ContentType="application/vnd.openxmlformats-officedocument.presentationml.tags+xml"/>
  <Override PartName="/ppt/notesSlides/notesSlide6.xml" ContentType="application/vnd.openxmlformats-officedocument.presentationml.notesSlide+xml"/>
  <Override PartName="/ppt/tags/tag105.xml" ContentType="application/vnd.openxmlformats-officedocument.presentationml.tags+xml"/>
  <Override PartName="/ppt/notesSlides/notesSlide7.xml" ContentType="application/vnd.openxmlformats-officedocument.presentationml.notesSlide+xml"/>
  <Override PartName="/ppt/tags/tag106.xml" ContentType="application/vnd.openxmlformats-officedocument.presentationml.tags+xml"/>
  <Override PartName="/ppt/notesSlides/notesSlide8.xml" ContentType="application/vnd.openxmlformats-officedocument.presentationml.notesSlide+xml"/>
  <Override PartName="/ppt/tags/tag107.xml" ContentType="application/vnd.openxmlformats-officedocument.presentationml.tags+xml"/>
  <Override PartName="/ppt/notesSlides/notesSlide9.xml" ContentType="application/vnd.openxmlformats-officedocument.presentationml.notesSlide+xml"/>
  <Override PartName="/ppt/tags/tag108.xml" ContentType="application/vnd.openxmlformats-officedocument.presentationml.tags+xml"/>
  <Override PartName="/ppt/notesSlides/notesSlide10.xml" ContentType="application/vnd.openxmlformats-officedocument.presentationml.notesSlide+xml"/>
  <Override PartName="/ppt/tags/tag109.xml" ContentType="application/vnd.openxmlformats-officedocument.presentationml.tags+xml"/>
  <Override PartName="/ppt/notesSlides/notesSlide11.xml" ContentType="application/vnd.openxmlformats-officedocument.presentationml.notesSlide+xml"/>
  <Override PartName="/ppt/tags/tag110.xml" ContentType="application/vnd.openxmlformats-officedocument.presentationml.tags+xml"/>
  <Override PartName="/ppt/notesSlides/notesSlide12.xml" ContentType="application/vnd.openxmlformats-officedocument.presentationml.notesSlide+xml"/>
  <Override PartName="/ppt/tags/tag111.xml" ContentType="application/vnd.openxmlformats-officedocument.presentationml.tags+xml"/>
  <Override PartName="/ppt/notesSlides/notesSlide13.xml" ContentType="application/vnd.openxmlformats-officedocument.presentationml.notesSlide+xml"/>
  <Override PartName="/ppt/tags/tag112.xml" ContentType="application/vnd.openxmlformats-officedocument.presentationml.tags+xml"/>
  <Override PartName="/ppt/notesSlides/notesSlide14.xml" ContentType="application/vnd.openxmlformats-officedocument.presentationml.notesSlide+xml"/>
  <Override PartName="/ppt/tags/tag113.xml" ContentType="application/vnd.openxmlformats-officedocument.presentationml.tags+xml"/>
  <Override PartName="/ppt/notesSlides/notesSlide1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>
  <p:sldMasterIdLst>
    <p:sldMasterId id="2147483648" r:id="rId1"/>
    <p:sldMasterId id="2147483652" r:id="rId2"/>
  </p:sldMasterIdLst>
  <p:notesMasterIdLst>
    <p:notesMasterId r:id="rId18"/>
  </p:notesMasterIdLst>
  <p:sldIdLst>
    <p:sldId id="541" r:id="rId3"/>
    <p:sldId id="612" r:id="rId4"/>
    <p:sldId id="619" r:id="rId5"/>
    <p:sldId id="622" r:id="rId6"/>
    <p:sldId id="623" r:id="rId7"/>
    <p:sldId id="616" r:id="rId8"/>
    <p:sldId id="615" r:id="rId9"/>
    <p:sldId id="614" r:id="rId10"/>
    <p:sldId id="613" r:id="rId11"/>
    <p:sldId id="626" r:id="rId12"/>
    <p:sldId id="627" r:id="rId13"/>
    <p:sldId id="624" r:id="rId14"/>
    <p:sldId id="625" r:id="rId15"/>
    <p:sldId id="628" r:id="rId16"/>
    <p:sldId id="552" r:id="rId17"/>
  </p:sldIdLst>
  <p:sldSz cx="9144000" cy="5143500" type="screen16x9"/>
  <p:notesSz cx="6858000" cy="9144000"/>
  <p:custDataLst>
    <p:tags r:id="rId19"/>
  </p:custDataLst>
  <p:defaultTextStyle>
    <a:defPPr>
      <a:defRPr lang="zh-CN"/>
    </a:defPPr>
    <a:lvl1pPr marL="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1pPr>
    <a:lvl2pPr marL="3429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2pPr>
    <a:lvl3pPr marL="6858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3pPr>
    <a:lvl4pPr marL="10287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4pPr>
    <a:lvl5pPr marL="13716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5pPr>
    <a:lvl6pPr marL="17145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6pPr>
    <a:lvl7pPr marL="20574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7pPr>
    <a:lvl8pPr marL="24003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8pPr>
    <a:lvl9pPr marL="27432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1563">
          <p15:clr>
            <a:srgbClr val="A4A3A4"/>
          </p15:clr>
        </p15:guide>
        <p15:guide id="2" pos="2862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B24950"/>
    <a:srgbClr val="7F7F7F"/>
    <a:srgbClr val="5B6474"/>
    <a:srgbClr val="BD0F24"/>
    <a:srgbClr val="DAB866"/>
    <a:srgbClr val="323D51"/>
    <a:srgbClr val="E60012"/>
    <a:srgbClr val="394355"/>
    <a:srgbClr val="96969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3296810-A885-4BE3-A3E7-6D5BEEA58F35}" styleName="中度样式 2 - 强调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073A0DAA-6AF3-43AB-8588-CEC1D06C72B9}" styleName="中度样式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799" autoAdjust="0"/>
    <p:restoredTop sz="81115" autoAdjust="0"/>
  </p:normalViewPr>
  <p:slideViewPr>
    <p:cSldViewPr snapToGrid="0" showGuides="1">
      <p:cViewPr varScale="1">
        <p:scale>
          <a:sx n="88" d="100"/>
          <a:sy n="88" d="100"/>
        </p:scale>
        <p:origin x="-632" y="-52"/>
      </p:cViewPr>
      <p:guideLst>
        <p:guide orient="horz" pos="1563"/>
        <p:guide pos="2862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21" Type="http://schemas.openxmlformats.org/officeDocument/2006/relationships/viewProps" Target="viewProp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tableStyles" Target="tableStyles.xml"/><Relationship Id="rId10" Type="http://schemas.openxmlformats.org/officeDocument/2006/relationships/slide" Target="slides/slide8.xml"/><Relationship Id="rId19" Type="http://schemas.openxmlformats.org/officeDocument/2006/relationships/tags" Target="tags/tag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D4A3340-C542-46E3-BB6B-1E3F28D53E89}" type="datetimeFigureOut">
              <a:rPr lang="zh-CN" altLang="en-US" smtClean="0"/>
              <a:pPr/>
              <a:t>2021/12/17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3EAA4AF-B0AE-42C7-9AD8-C74E868F5800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7134571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1pPr>
    <a:lvl2pPr marL="3429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2pPr>
    <a:lvl3pPr marL="6858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3pPr>
    <a:lvl4pPr marL="10287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4pPr>
    <a:lvl5pPr marL="13716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5pPr>
    <a:lvl6pPr marL="17145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6pPr>
    <a:lvl7pPr marL="20574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7pPr>
    <a:lvl8pPr marL="24003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8pPr>
    <a:lvl9pPr marL="27432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EAA4AF-B0AE-42C7-9AD8-C74E868F5800}" type="slidenum">
              <a:rPr lang="zh-CN" altLang="en-US" smtClean="0"/>
              <a:pPr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1963333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EAA4AF-B0AE-42C7-9AD8-C74E868F5800}" type="slidenum">
              <a:rPr lang="zh-CN" altLang="en-US" smtClean="0"/>
              <a:pPr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5118157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EAA4AF-B0AE-42C7-9AD8-C74E868F5800}" type="slidenum">
              <a:rPr lang="zh-CN" altLang="en-US" smtClean="0"/>
              <a:pPr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073926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EAA4AF-B0AE-42C7-9AD8-C74E868F5800}" type="slidenum">
              <a:rPr lang="zh-CN" altLang="en-US" smtClean="0"/>
              <a:pPr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8791210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EAA4AF-B0AE-42C7-9AD8-C74E868F5800}" type="slidenum">
              <a:rPr lang="zh-CN" altLang="en-US" smtClean="0"/>
              <a:pPr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5085730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EAA4AF-B0AE-42C7-9AD8-C74E868F5800}" type="slidenum">
              <a:rPr lang="zh-CN" altLang="en-US" smtClean="0"/>
              <a:pPr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2364374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EAA4AF-B0AE-42C7-9AD8-C74E868F5800}" type="slidenum">
              <a:rPr lang="zh-CN" altLang="en-US" smtClean="0"/>
              <a:pPr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5934234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EAA4AF-B0AE-42C7-9AD8-C74E868F5800}" type="slidenum">
              <a:rPr lang="zh-CN" altLang="en-US" smtClean="0"/>
              <a:pPr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2483606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EAA4AF-B0AE-42C7-9AD8-C74E868F5800}" type="slidenum">
              <a:rPr lang="zh-CN" altLang="en-US" smtClean="0"/>
              <a:pPr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9999720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EAA4AF-B0AE-42C7-9AD8-C74E868F5800}" type="slidenum">
              <a:rPr lang="zh-CN" altLang="en-US" smtClean="0"/>
              <a:pPr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15892770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EAA4AF-B0AE-42C7-9AD8-C74E868F5800}" type="slidenum">
              <a:rPr lang="zh-CN" altLang="en-US" smtClean="0"/>
              <a:pPr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99852667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EAA4AF-B0AE-42C7-9AD8-C74E868F5800}" type="slidenum">
              <a:rPr lang="zh-CN" altLang="en-US" smtClean="0"/>
              <a:pPr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04023199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EAA4AF-B0AE-42C7-9AD8-C74E868F5800}" type="slidenum">
              <a:rPr lang="zh-CN" altLang="en-US" smtClean="0"/>
              <a:pPr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68661810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EAA4AF-B0AE-42C7-9AD8-C74E868F5800}" type="slidenum">
              <a:rPr lang="zh-CN" altLang="en-US" smtClean="0"/>
              <a:pPr/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73954935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EAA4AF-B0AE-42C7-9AD8-C74E868F5800}" type="slidenum">
              <a:rPr lang="zh-CN" altLang="en-US" smtClean="0"/>
              <a:pPr/>
              <a:t>15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2929139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8" Type="http://schemas.openxmlformats.org/officeDocument/2006/relationships/tags" Target="../tags/tag15.xml"/><Relationship Id="rId3" Type="http://schemas.openxmlformats.org/officeDocument/2006/relationships/tags" Target="../tags/tag10.xml"/><Relationship Id="rId7" Type="http://schemas.openxmlformats.org/officeDocument/2006/relationships/tags" Target="../tags/tag14.xml"/><Relationship Id="rId12" Type="http://schemas.openxmlformats.org/officeDocument/2006/relationships/image" Target="../media/image1.jpeg"/><Relationship Id="rId2" Type="http://schemas.openxmlformats.org/officeDocument/2006/relationships/tags" Target="../tags/tag9.xml"/><Relationship Id="rId1" Type="http://schemas.openxmlformats.org/officeDocument/2006/relationships/tags" Target="../tags/tag8.xml"/><Relationship Id="rId6" Type="http://schemas.openxmlformats.org/officeDocument/2006/relationships/tags" Target="../tags/tag13.xml"/><Relationship Id="rId11" Type="http://schemas.openxmlformats.org/officeDocument/2006/relationships/slideMaster" Target="../slideMasters/slideMaster2.xml"/><Relationship Id="rId5" Type="http://schemas.openxmlformats.org/officeDocument/2006/relationships/tags" Target="../tags/tag12.xml"/><Relationship Id="rId10" Type="http://schemas.openxmlformats.org/officeDocument/2006/relationships/tags" Target="../tags/tag17.xml"/><Relationship Id="rId4" Type="http://schemas.openxmlformats.org/officeDocument/2006/relationships/tags" Target="../tags/tag11.xml"/><Relationship Id="rId9" Type="http://schemas.openxmlformats.org/officeDocument/2006/relationships/tags" Target="../tags/tag16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tags" Target="../tags/tag20.xml"/><Relationship Id="rId7" Type="http://schemas.openxmlformats.org/officeDocument/2006/relationships/slideMaster" Target="../slideMasters/slideMaster2.xml"/><Relationship Id="rId2" Type="http://schemas.openxmlformats.org/officeDocument/2006/relationships/tags" Target="../tags/tag19.xml"/><Relationship Id="rId1" Type="http://schemas.openxmlformats.org/officeDocument/2006/relationships/tags" Target="../tags/tag18.xml"/><Relationship Id="rId6" Type="http://schemas.openxmlformats.org/officeDocument/2006/relationships/tags" Target="../tags/tag23.xml"/><Relationship Id="rId5" Type="http://schemas.openxmlformats.org/officeDocument/2006/relationships/tags" Target="../tags/tag22.xml"/><Relationship Id="rId4" Type="http://schemas.openxmlformats.org/officeDocument/2006/relationships/tags" Target="../tags/tag21.xml"/></Relationships>
</file>

<file path=ppt/slideLayouts/_rels/slideLayout6.xml.rels><?xml version="1.0" encoding="UTF-8" standalone="yes"?>
<Relationships xmlns="http://schemas.openxmlformats.org/package/2006/relationships"><Relationship Id="rId8" Type="http://schemas.openxmlformats.org/officeDocument/2006/relationships/tags" Target="../tags/tag31.xml"/><Relationship Id="rId13" Type="http://schemas.openxmlformats.org/officeDocument/2006/relationships/tags" Target="../tags/tag36.xml"/><Relationship Id="rId18" Type="http://schemas.openxmlformats.org/officeDocument/2006/relationships/tags" Target="../tags/tag41.xml"/><Relationship Id="rId26" Type="http://schemas.openxmlformats.org/officeDocument/2006/relationships/tags" Target="../tags/tag49.xml"/><Relationship Id="rId3" Type="http://schemas.openxmlformats.org/officeDocument/2006/relationships/tags" Target="../tags/tag26.xml"/><Relationship Id="rId21" Type="http://schemas.openxmlformats.org/officeDocument/2006/relationships/tags" Target="../tags/tag44.xml"/><Relationship Id="rId7" Type="http://schemas.openxmlformats.org/officeDocument/2006/relationships/tags" Target="../tags/tag30.xml"/><Relationship Id="rId12" Type="http://schemas.openxmlformats.org/officeDocument/2006/relationships/tags" Target="../tags/tag35.xml"/><Relationship Id="rId17" Type="http://schemas.openxmlformats.org/officeDocument/2006/relationships/tags" Target="../tags/tag40.xml"/><Relationship Id="rId25" Type="http://schemas.openxmlformats.org/officeDocument/2006/relationships/tags" Target="../tags/tag48.xml"/><Relationship Id="rId2" Type="http://schemas.openxmlformats.org/officeDocument/2006/relationships/tags" Target="../tags/tag25.xml"/><Relationship Id="rId16" Type="http://schemas.openxmlformats.org/officeDocument/2006/relationships/tags" Target="../tags/tag39.xml"/><Relationship Id="rId20" Type="http://schemas.openxmlformats.org/officeDocument/2006/relationships/tags" Target="../tags/tag43.xml"/><Relationship Id="rId1" Type="http://schemas.openxmlformats.org/officeDocument/2006/relationships/tags" Target="../tags/tag24.xml"/><Relationship Id="rId6" Type="http://schemas.openxmlformats.org/officeDocument/2006/relationships/tags" Target="../tags/tag29.xml"/><Relationship Id="rId11" Type="http://schemas.openxmlformats.org/officeDocument/2006/relationships/tags" Target="../tags/tag34.xml"/><Relationship Id="rId24" Type="http://schemas.openxmlformats.org/officeDocument/2006/relationships/tags" Target="../tags/tag47.xml"/><Relationship Id="rId5" Type="http://schemas.openxmlformats.org/officeDocument/2006/relationships/tags" Target="../tags/tag28.xml"/><Relationship Id="rId15" Type="http://schemas.openxmlformats.org/officeDocument/2006/relationships/tags" Target="../tags/tag38.xml"/><Relationship Id="rId23" Type="http://schemas.openxmlformats.org/officeDocument/2006/relationships/tags" Target="../tags/tag46.xml"/><Relationship Id="rId28" Type="http://schemas.openxmlformats.org/officeDocument/2006/relationships/image" Target="../media/image2.png"/><Relationship Id="rId10" Type="http://schemas.openxmlformats.org/officeDocument/2006/relationships/tags" Target="../tags/tag33.xml"/><Relationship Id="rId19" Type="http://schemas.openxmlformats.org/officeDocument/2006/relationships/tags" Target="../tags/tag42.xml"/><Relationship Id="rId4" Type="http://schemas.openxmlformats.org/officeDocument/2006/relationships/tags" Target="../tags/tag27.xml"/><Relationship Id="rId9" Type="http://schemas.openxmlformats.org/officeDocument/2006/relationships/tags" Target="../tags/tag32.xml"/><Relationship Id="rId14" Type="http://schemas.openxmlformats.org/officeDocument/2006/relationships/tags" Target="../tags/tag37.xml"/><Relationship Id="rId22" Type="http://schemas.openxmlformats.org/officeDocument/2006/relationships/tags" Target="../tags/tag45.xml"/><Relationship Id="rId27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8" Type="http://schemas.openxmlformats.org/officeDocument/2006/relationships/slideMaster" Target="../slideMasters/slideMaster2.xml"/><Relationship Id="rId3" Type="http://schemas.openxmlformats.org/officeDocument/2006/relationships/tags" Target="../tags/tag52.xml"/><Relationship Id="rId7" Type="http://schemas.openxmlformats.org/officeDocument/2006/relationships/tags" Target="../tags/tag56.xml"/><Relationship Id="rId2" Type="http://schemas.openxmlformats.org/officeDocument/2006/relationships/tags" Target="../tags/tag51.xml"/><Relationship Id="rId1" Type="http://schemas.openxmlformats.org/officeDocument/2006/relationships/tags" Target="../tags/tag50.xml"/><Relationship Id="rId6" Type="http://schemas.openxmlformats.org/officeDocument/2006/relationships/tags" Target="../tags/tag55.xml"/><Relationship Id="rId5" Type="http://schemas.openxmlformats.org/officeDocument/2006/relationships/tags" Target="../tags/tag54.xml"/><Relationship Id="rId4" Type="http://schemas.openxmlformats.org/officeDocument/2006/relationships/tags" Target="../tags/tag53.xml"/></Relationships>
</file>

<file path=ppt/slideLayouts/_rels/slideLayout8.xml.rels><?xml version="1.0" encoding="UTF-8" standalone="yes"?>
<Relationships xmlns="http://schemas.openxmlformats.org/package/2006/relationships"><Relationship Id="rId8" Type="http://schemas.openxmlformats.org/officeDocument/2006/relationships/tags" Target="../tags/tag64.xml"/><Relationship Id="rId3" Type="http://schemas.openxmlformats.org/officeDocument/2006/relationships/tags" Target="../tags/tag59.xml"/><Relationship Id="rId7" Type="http://schemas.openxmlformats.org/officeDocument/2006/relationships/tags" Target="../tags/tag63.xml"/><Relationship Id="rId2" Type="http://schemas.openxmlformats.org/officeDocument/2006/relationships/tags" Target="../tags/tag58.xml"/><Relationship Id="rId1" Type="http://schemas.openxmlformats.org/officeDocument/2006/relationships/tags" Target="../tags/tag57.xml"/><Relationship Id="rId6" Type="http://schemas.openxmlformats.org/officeDocument/2006/relationships/tags" Target="../tags/tag62.xml"/><Relationship Id="rId5" Type="http://schemas.openxmlformats.org/officeDocument/2006/relationships/tags" Target="../tags/tag61.xml"/><Relationship Id="rId10" Type="http://schemas.openxmlformats.org/officeDocument/2006/relationships/slideMaster" Target="../slideMasters/slideMaster2.xml"/><Relationship Id="rId4" Type="http://schemas.openxmlformats.org/officeDocument/2006/relationships/tags" Target="../tags/tag60.xml"/><Relationship Id="rId9" Type="http://schemas.openxmlformats.org/officeDocument/2006/relationships/tags" Target="../tags/tag65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tags" Target="../tags/tag68.xml"/><Relationship Id="rId2" Type="http://schemas.openxmlformats.org/officeDocument/2006/relationships/tags" Target="../tags/tag67.xml"/><Relationship Id="rId1" Type="http://schemas.openxmlformats.org/officeDocument/2006/relationships/tags" Target="../tags/tag66.xml"/><Relationship Id="rId5" Type="http://schemas.openxmlformats.org/officeDocument/2006/relationships/slideMaster" Target="../slideMasters/slideMaster2.xml"/><Relationship Id="rId4" Type="http://schemas.openxmlformats.org/officeDocument/2006/relationships/tags" Target="../tags/tag69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tags" Target="../tags/tag72.xml"/><Relationship Id="rId2" Type="http://schemas.openxmlformats.org/officeDocument/2006/relationships/tags" Target="../tags/tag71.xml"/><Relationship Id="rId1" Type="http://schemas.openxmlformats.org/officeDocument/2006/relationships/tags" Target="../tags/tag70.xml"/><Relationship Id="rId4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8" Type="http://schemas.openxmlformats.org/officeDocument/2006/relationships/slideMaster" Target="../slideMasters/slideMaster2.xml"/><Relationship Id="rId3" Type="http://schemas.openxmlformats.org/officeDocument/2006/relationships/tags" Target="../tags/tag75.xml"/><Relationship Id="rId7" Type="http://schemas.openxmlformats.org/officeDocument/2006/relationships/tags" Target="../tags/tag79.xml"/><Relationship Id="rId2" Type="http://schemas.openxmlformats.org/officeDocument/2006/relationships/tags" Target="../tags/tag74.xml"/><Relationship Id="rId1" Type="http://schemas.openxmlformats.org/officeDocument/2006/relationships/tags" Target="../tags/tag73.xml"/><Relationship Id="rId6" Type="http://schemas.openxmlformats.org/officeDocument/2006/relationships/tags" Target="../tags/tag78.xml"/><Relationship Id="rId5" Type="http://schemas.openxmlformats.org/officeDocument/2006/relationships/tags" Target="../tags/tag77.xml"/><Relationship Id="rId4" Type="http://schemas.openxmlformats.org/officeDocument/2006/relationships/tags" Target="../tags/tag76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tags" Target="../tags/tag82.xml"/><Relationship Id="rId2" Type="http://schemas.openxmlformats.org/officeDocument/2006/relationships/tags" Target="../tags/tag81.xml"/><Relationship Id="rId1" Type="http://schemas.openxmlformats.org/officeDocument/2006/relationships/tags" Target="../tags/tag80.xml"/><Relationship Id="rId6" Type="http://schemas.openxmlformats.org/officeDocument/2006/relationships/slideMaster" Target="../slideMasters/slideMaster2.xml"/><Relationship Id="rId5" Type="http://schemas.openxmlformats.org/officeDocument/2006/relationships/tags" Target="../tags/tag84.xml"/><Relationship Id="rId4" Type="http://schemas.openxmlformats.org/officeDocument/2006/relationships/tags" Target="../tags/tag83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tags" Target="../tags/tag87.xml"/><Relationship Id="rId2" Type="http://schemas.openxmlformats.org/officeDocument/2006/relationships/tags" Target="../tags/tag86.xml"/><Relationship Id="rId1" Type="http://schemas.openxmlformats.org/officeDocument/2006/relationships/tags" Target="../tags/tag85.xml"/><Relationship Id="rId5" Type="http://schemas.openxmlformats.org/officeDocument/2006/relationships/slideMaster" Target="../slideMasters/slideMaster2.xml"/><Relationship Id="rId4" Type="http://schemas.openxmlformats.org/officeDocument/2006/relationships/tags" Target="../tags/tag88.xml"/></Relationships>
</file>

<file path=ppt/slideLayouts/_rels/slideLayout14.xml.rels><?xml version="1.0" encoding="UTF-8" standalone="yes"?>
<Relationships xmlns="http://schemas.openxmlformats.org/package/2006/relationships"><Relationship Id="rId8" Type="http://schemas.openxmlformats.org/officeDocument/2006/relationships/tags" Target="../tags/tag96.xml"/><Relationship Id="rId3" Type="http://schemas.openxmlformats.org/officeDocument/2006/relationships/tags" Target="../tags/tag91.xml"/><Relationship Id="rId7" Type="http://schemas.openxmlformats.org/officeDocument/2006/relationships/tags" Target="../tags/tag95.xml"/><Relationship Id="rId12" Type="http://schemas.openxmlformats.org/officeDocument/2006/relationships/image" Target="../media/image3.jpeg"/><Relationship Id="rId2" Type="http://schemas.openxmlformats.org/officeDocument/2006/relationships/tags" Target="../tags/tag90.xml"/><Relationship Id="rId1" Type="http://schemas.openxmlformats.org/officeDocument/2006/relationships/tags" Target="../tags/tag89.xml"/><Relationship Id="rId6" Type="http://schemas.openxmlformats.org/officeDocument/2006/relationships/tags" Target="../tags/tag94.xml"/><Relationship Id="rId11" Type="http://schemas.openxmlformats.org/officeDocument/2006/relationships/slideMaster" Target="../slideMasters/slideMaster2.xml"/><Relationship Id="rId5" Type="http://schemas.openxmlformats.org/officeDocument/2006/relationships/tags" Target="../tags/tag93.xml"/><Relationship Id="rId10" Type="http://schemas.openxmlformats.org/officeDocument/2006/relationships/tags" Target="../tags/tag98.xml"/><Relationship Id="rId4" Type="http://schemas.openxmlformats.org/officeDocument/2006/relationships/tags" Target="../tags/tag92.xml"/><Relationship Id="rId9" Type="http://schemas.openxmlformats.org/officeDocument/2006/relationships/tags" Target="../tags/tag97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slow" advClick="0" advTm="2000">
    <p:fad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5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slow" advClick="0" advTm="2000">
    <p:fad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4_Title 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slow" advClick="0" advTm="2000">
    <p:fad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/>
          <p:cNvPicPr>
            <a:picLocks noChangeAspect="1"/>
          </p:cNvPicPr>
          <p:nvPr>
            <p:custDataLst>
              <p:tags r:id="rId1"/>
            </p:custDataLst>
          </p:nvPr>
        </p:nvPicPr>
        <p:blipFill rotWithShape="1">
          <a:blip r:embed="rId12" cstate="email"/>
          <a:srcRect b="-18163"/>
          <a:stretch>
            <a:fillRect/>
          </a:stretch>
        </p:blipFill>
        <p:spPr>
          <a:xfrm>
            <a:off x="0" y="0"/>
            <a:ext cx="9144000" cy="5132087"/>
          </a:xfrm>
          <a:prstGeom prst="rect">
            <a:avLst/>
          </a:prstGeom>
        </p:spPr>
      </p:pic>
      <p:sp>
        <p:nvSpPr>
          <p:cNvPr id="8" name="矩形 7"/>
          <p:cNvSpPr/>
          <p:nvPr>
            <p:custDataLst>
              <p:tags r:id="rId2"/>
            </p:custDataLst>
          </p:nvPr>
        </p:nvSpPr>
        <p:spPr>
          <a:xfrm>
            <a:off x="0" y="4227934"/>
            <a:ext cx="9144000" cy="91556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>
              <a:cs typeface="+mn-ea"/>
            </a:endParaRPr>
          </a:p>
        </p:txBody>
      </p:sp>
      <p:sp>
        <p:nvSpPr>
          <p:cNvPr id="9" name="等腰三角形 8"/>
          <p:cNvSpPr/>
          <p:nvPr>
            <p:custDataLst>
              <p:tags r:id="rId3"/>
            </p:custDataLst>
          </p:nvPr>
        </p:nvSpPr>
        <p:spPr>
          <a:xfrm rot="5400000" flipV="1">
            <a:off x="3140309" y="-860192"/>
            <a:ext cx="2863384" cy="9144000"/>
          </a:xfrm>
          <a:prstGeom prst="triangle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>
              <a:cs typeface="+mn-ea"/>
            </a:endParaRPr>
          </a:p>
        </p:txBody>
      </p:sp>
      <p:sp>
        <p:nvSpPr>
          <p:cNvPr id="10" name="直角三角形 9"/>
          <p:cNvSpPr/>
          <p:nvPr>
            <p:custDataLst>
              <p:tags r:id="rId4"/>
            </p:custDataLst>
          </p:nvPr>
        </p:nvSpPr>
        <p:spPr>
          <a:xfrm>
            <a:off x="0" y="2715766"/>
            <a:ext cx="9144000" cy="2427734"/>
          </a:xfrm>
          <a:prstGeom prst="rtTriangle">
            <a:avLst/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>
              <a:cs typeface="+mn-ea"/>
            </a:endParaRPr>
          </a:p>
        </p:txBody>
      </p:sp>
      <p:sp>
        <p:nvSpPr>
          <p:cNvPr id="11" name="直角三角形 10"/>
          <p:cNvSpPr/>
          <p:nvPr>
            <p:custDataLst>
              <p:tags r:id="rId5"/>
            </p:custDataLst>
          </p:nvPr>
        </p:nvSpPr>
        <p:spPr>
          <a:xfrm flipH="1">
            <a:off x="0" y="2283718"/>
            <a:ext cx="9144000" cy="2859782"/>
          </a:xfrm>
          <a:prstGeom prst="rtTriangle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>
              <a:cs typeface="+mn-ea"/>
            </a:endParaRP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>
          <a:xfrm>
            <a:off x="744082" y="95675"/>
            <a:ext cx="2057400" cy="273844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2021/12/17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>
          <a:xfrm>
            <a:off x="3144382" y="95675"/>
            <a:ext cx="3086100" cy="273844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>
          <a:xfrm>
            <a:off x="6573382" y="95675"/>
            <a:ext cx="2057400" cy="273844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  <p:sp>
        <p:nvSpPr>
          <p:cNvPr id="2" name="标题 1"/>
          <p:cNvSpPr>
            <a:spLocks noGrp="1"/>
          </p:cNvSpPr>
          <p:nvPr>
            <p:ph type="ctrTitle" hasCustomPrompt="1"/>
            <p:custDataLst>
              <p:tags r:id="rId9"/>
            </p:custDataLst>
          </p:nvPr>
        </p:nvSpPr>
        <p:spPr>
          <a:xfrm>
            <a:off x="4171950" y="3779043"/>
            <a:ext cx="4914900" cy="790186"/>
          </a:xfrm>
          <a:noFill/>
        </p:spPr>
        <p:txBody>
          <a:bodyPr anchor="b">
            <a:normAutofit/>
          </a:bodyPr>
          <a:lstStyle>
            <a:lvl1pPr algn="r">
              <a:defRPr sz="3600" b="1">
                <a:solidFill>
                  <a:schemeClr val="tx1"/>
                </a:solidFill>
              </a:defRPr>
            </a:lvl1pPr>
          </a:lstStyle>
          <a:p>
            <a:r>
              <a:rPr lang="zh-CN" altLang="en-US" dirty="0"/>
              <a:t>单击此处编辑标题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 hasCustomPrompt="1"/>
            <p:custDataLst>
              <p:tags r:id="rId10"/>
            </p:custDataLst>
          </p:nvPr>
        </p:nvSpPr>
        <p:spPr>
          <a:xfrm>
            <a:off x="4171950" y="4623278"/>
            <a:ext cx="4914900" cy="378000"/>
          </a:xfrm>
          <a:noFill/>
        </p:spPr>
        <p:txBody>
          <a:bodyPr>
            <a:normAutofit/>
          </a:bodyPr>
          <a:lstStyle>
            <a:lvl1pPr marL="0" indent="0" algn="r">
              <a:buNone/>
              <a:defRPr sz="1800">
                <a:solidFill>
                  <a:schemeClr val="tx1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zh-CN" altLang="en-US" dirty="0"/>
              <a:t>单击此处编辑副标题</a:t>
            </a: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628650" y="273844"/>
            <a:ext cx="7886700" cy="994172"/>
          </a:xfrm>
        </p:spPr>
        <p:txBody>
          <a:bodyPr/>
          <a:lstStyle/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/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2021/12/17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  <p:sp>
        <p:nvSpPr>
          <p:cNvPr id="7" name="矩形 6"/>
          <p:cNvSpPr/>
          <p:nvPr>
            <p:custDataLst>
              <p:tags r:id="rId6"/>
            </p:custDataLst>
          </p:nvPr>
        </p:nvSpPr>
        <p:spPr>
          <a:xfrm>
            <a:off x="381000" y="670484"/>
            <a:ext cx="200891" cy="200891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bg>
      <p:bgPr>
        <a:blipFill dpi="0" rotWithShape="1">
          <a:blip r:embed="rId28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6"/>
          <p:cNvSpPr/>
          <p:nvPr>
            <p:custDataLst>
              <p:tags r:id="rId1"/>
            </p:custDataLst>
          </p:nvPr>
        </p:nvSpPr>
        <p:spPr>
          <a:xfrm>
            <a:off x="1676" y="143"/>
            <a:ext cx="9144000" cy="5143500"/>
          </a:xfrm>
          <a:prstGeom prst="rect">
            <a:avLst/>
          </a:prstGeom>
          <a:solidFill>
            <a:schemeClr val="accent4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  <p:sp useBgFill="1">
        <p:nvSpPr>
          <p:cNvPr id="8" name="任意多边形 3"/>
          <p:cNvSpPr/>
          <p:nvPr>
            <p:custDataLst>
              <p:tags r:id="rId2"/>
            </p:custDataLst>
          </p:nvPr>
        </p:nvSpPr>
        <p:spPr>
          <a:xfrm>
            <a:off x="-15240" y="2895600"/>
            <a:ext cx="4030980" cy="2141220"/>
          </a:xfrm>
          <a:custGeom>
            <a:avLst/>
            <a:gdLst>
              <a:gd name="connsiteX0" fmla="*/ 10160 w 5374640"/>
              <a:gd name="connsiteY0" fmla="*/ 2072640 h 2854960"/>
              <a:gd name="connsiteX1" fmla="*/ 5232400 w 5374640"/>
              <a:gd name="connsiteY1" fmla="*/ 0 h 2854960"/>
              <a:gd name="connsiteX2" fmla="*/ 5374640 w 5374640"/>
              <a:gd name="connsiteY2" fmla="*/ 0 h 2854960"/>
              <a:gd name="connsiteX3" fmla="*/ 0 w 5374640"/>
              <a:gd name="connsiteY3" fmla="*/ 2854960 h 2854960"/>
              <a:gd name="connsiteX4" fmla="*/ 10160 w 5374640"/>
              <a:gd name="connsiteY4" fmla="*/ 2072640 h 28549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374640" h="2854960">
                <a:moveTo>
                  <a:pt x="10160" y="2072640"/>
                </a:moveTo>
                <a:lnTo>
                  <a:pt x="5232400" y="0"/>
                </a:lnTo>
                <a:lnTo>
                  <a:pt x="5374640" y="0"/>
                </a:lnTo>
                <a:lnTo>
                  <a:pt x="0" y="2854960"/>
                </a:lnTo>
                <a:lnTo>
                  <a:pt x="10160" y="207264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  <p:sp useBgFill="1">
        <p:nvSpPr>
          <p:cNvPr id="9" name="任意多边形 5"/>
          <p:cNvSpPr/>
          <p:nvPr>
            <p:custDataLst>
              <p:tags r:id="rId3"/>
            </p:custDataLst>
          </p:nvPr>
        </p:nvSpPr>
        <p:spPr>
          <a:xfrm>
            <a:off x="3452813" y="2914650"/>
            <a:ext cx="1090613" cy="2228850"/>
          </a:xfrm>
          <a:custGeom>
            <a:avLst/>
            <a:gdLst>
              <a:gd name="connsiteX0" fmla="*/ 1358900 w 1454150"/>
              <a:gd name="connsiteY0" fmla="*/ 0 h 2971800"/>
              <a:gd name="connsiteX1" fmla="*/ 1454150 w 1454150"/>
              <a:gd name="connsiteY1" fmla="*/ 0 h 2971800"/>
              <a:gd name="connsiteX2" fmla="*/ 736600 w 1454150"/>
              <a:gd name="connsiteY2" fmla="*/ 2965450 h 2971800"/>
              <a:gd name="connsiteX3" fmla="*/ 0 w 1454150"/>
              <a:gd name="connsiteY3" fmla="*/ 2971800 h 2971800"/>
              <a:gd name="connsiteX4" fmla="*/ 1358900 w 1454150"/>
              <a:gd name="connsiteY4" fmla="*/ 0 h 2971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454150" h="2971800">
                <a:moveTo>
                  <a:pt x="1358900" y="0"/>
                </a:moveTo>
                <a:lnTo>
                  <a:pt x="1454150" y="0"/>
                </a:lnTo>
                <a:lnTo>
                  <a:pt x="736600" y="2965450"/>
                </a:lnTo>
                <a:lnTo>
                  <a:pt x="0" y="2971800"/>
                </a:lnTo>
                <a:lnTo>
                  <a:pt x="1358900" y="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  <p:sp useBgFill="1">
        <p:nvSpPr>
          <p:cNvPr id="10" name="任意多边形 15"/>
          <p:cNvSpPr/>
          <p:nvPr>
            <p:custDataLst>
              <p:tags r:id="rId4"/>
            </p:custDataLst>
          </p:nvPr>
        </p:nvSpPr>
        <p:spPr>
          <a:xfrm>
            <a:off x="4976813" y="3152775"/>
            <a:ext cx="1490663" cy="1990725"/>
          </a:xfrm>
          <a:custGeom>
            <a:avLst/>
            <a:gdLst>
              <a:gd name="connsiteX0" fmla="*/ 0 w 1987550"/>
              <a:gd name="connsiteY0" fmla="*/ 0 h 2654300"/>
              <a:gd name="connsiteX1" fmla="*/ 1987550 w 1987550"/>
              <a:gd name="connsiteY1" fmla="*/ 2647950 h 2654300"/>
              <a:gd name="connsiteX2" fmla="*/ 1803400 w 1987550"/>
              <a:gd name="connsiteY2" fmla="*/ 2654300 h 2654300"/>
              <a:gd name="connsiteX3" fmla="*/ 1428266 w 1987550"/>
              <a:gd name="connsiteY3" fmla="*/ 2654300 h 2654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987550" h="2654300">
                <a:moveTo>
                  <a:pt x="0" y="0"/>
                </a:moveTo>
                <a:lnTo>
                  <a:pt x="1987550" y="2647950"/>
                </a:lnTo>
                <a:lnTo>
                  <a:pt x="1803400" y="2654300"/>
                </a:lnTo>
                <a:lnTo>
                  <a:pt x="1428266" y="265430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  <p:sp useBgFill="1">
        <p:nvSpPr>
          <p:cNvPr id="11" name="任意多边形 11"/>
          <p:cNvSpPr/>
          <p:nvPr>
            <p:custDataLst>
              <p:tags r:id="rId5"/>
            </p:custDataLst>
          </p:nvPr>
        </p:nvSpPr>
        <p:spPr>
          <a:xfrm>
            <a:off x="1514475" y="2781300"/>
            <a:ext cx="2886075" cy="2381250"/>
          </a:xfrm>
          <a:custGeom>
            <a:avLst/>
            <a:gdLst>
              <a:gd name="connsiteX0" fmla="*/ 3111500 w 3111500"/>
              <a:gd name="connsiteY0" fmla="*/ 0 h 2933700"/>
              <a:gd name="connsiteX1" fmla="*/ 25400 w 3111500"/>
              <a:gd name="connsiteY1" fmla="*/ 2603500 h 2933700"/>
              <a:gd name="connsiteX2" fmla="*/ 0 w 3111500"/>
              <a:gd name="connsiteY2" fmla="*/ 2933700 h 2933700"/>
              <a:gd name="connsiteX3" fmla="*/ 3111500 w 3111500"/>
              <a:gd name="connsiteY3" fmla="*/ 0 h 2933700"/>
              <a:gd name="connsiteX0-1" fmla="*/ 3111500 w 3111500"/>
              <a:gd name="connsiteY0-2" fmla="*/ 0 h 2933700"/>
              <a:gd name="connsiteX1-3" fmla="*/ 19050 w 3111500"/>
              <a:gd name="connsiteY1-4" fmla="*/ 2622550 h 2933700"/>
              <a:gd name="connsiteX2-5" fmla="*/ 0 w 3111500"/>
              <a:gd name="connsiteY2-6" fmla="*/ 2933700 h 2933700"/>
              <a:gd name="connsiteX3-7" fmla="*/ 3111500 w 3111500"/>
              <a:gd name="connsiteY3-8" fmla="*/ 0 h 2933700"/>
              <a:gd name="connsiteX0-9" fmla="*/ 3848100 w 3848100"/>
              <a:gd name="connsiteY0-10" fmla="*/ 0 h 3162300"/>
              <a:gd name="connsiteX1-11" fmla="*/ 0 w 3848100"/>
              <a:gd name="connsiteY1-12" fmla="*/ 3162300 h 3162300"/>
              <a:gd name="connsiteX2-13" fmla="*/ 736600 w 3848100"/>
              <a:gd name="connsiteY2-14" fmla="*/ 2933700 h 3162300"/>
              <a:gd name="connsiteX3-15" fmla="*/ 3848100 w 3848100"/>
              <a:gd name="connsiteY3-16" fmla="*/ 0 h 3162300"/>
              <a:gd name="connsiteX0-17" fmla="*/ 3848100 w 3848100"/>
              <a:gd name="connsiteY0-18" fmla="*/ 0 h 3175000"/>
              <a:gd name="connsiteX1-19" fmla="*/ 0 w 3848100"/>
              <a:gd name="connsiteY1-20" fmla="*/ 3162300 h 3175000"/>
              <a:gd name="connsiteX2-21" fmla="*/ 463550 w 3848100"/>
              <a:gd name="connsiteY2-22" fmla="*/ 3175000 h 3175000"/>
              <a:gd name="connsiteX3-23" fmla="*/ 3848100 w 3848100"/>
              <a:gd name="connsiteY3-24" fmla="*/ 0 h 3175000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</a:cxnLst>
            <a:rect l="l" t="t" r="r" b="b"/>
            <a:pathLst>
              <a:path w="3848100" h="3175000">
                <a:moveTo>
                  <a:pt x="3848100" y="0"/>
                </a:moveTo>
                <a:lnTo>
                  <a:pt x="0" y="3162300"/>
                </a:lnTo>
                <a:lnTo>
                  <a:pt x="463550" y="3175000"/>
                </a:lnTo>
                <a:lnTo>
                  <a:pt x="3848100" y="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  <p:sp useBgFill="1">
        <p:nvSpPr>
          <p:cNvPr id="12" name="任意多边形 13"/>
          <p:cNvSpPr/>
          <p:nvPr>
            <p:custDataLst>
              <p:tags r:id="rId6"/>
            </p:custDataLst>
          </p:nvPr>
        </p:nvSpPr>
        <p:spPr>
          <a:xfrm>
            <a:off x="5148263" y="2800350"/>
            <a:ext cx="3995738" cy="1819226"/>
          </a:xfrm>
          <a:custGeom>
            <a:avLst/>
            <a:gdLst>
              <a:gd name="connsiteX0" fmla="*/ 165100 w 5327650"/>
              <a:gd name="connsiteY0" fmla="*/ 0 h 2425634"/>
              <a:gd name="connsiteX1" fmla="*/ 5327650 w 5327650"/>
              <a:gd name="connsiteY1" fmla="*/ 1620363 h 2425634"/>
              <a:gd name="connsiteX2" fmla="*/ 5327650 w 5327650"/>
              <a:gd name="connsiteY2" fmla="*/ 2425634 h 2425634"/>
              <a:gd name="connsiteX3" fmla="*/ 0 w 5327650"/>
              <a:gd name="connsiteY3" fmla="*/ 25400 h 24256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327650" h="2425634">
                <a:moveTo>
                  <a:pt x="165100" y="0"/>
                </a:moveTo>
                <a:lnTo>
                  <a:pt x="5327650" y="1620363"/>
                </a:lnTo>
                <a:lnTo>
                  <a:pt x="5327650" y="2425634"/>
                </a:lnTo>
                <a:lnTo>
                  <a:pt x="0" y="2540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  <p:sp useBgFill="1">
        <p:nvSpPr>
          <p:cNvPr id="13" name="任意多边形 17"/>
          <p:cNvSpPr/>
          <p:nvPr>
            <p:custDataLst>
              <p:tags r:id="rId7"/>
            </p:custDataLst>
          </p:nvPr>
        </p:nvSpPr>
        <p:spPr>
          <a:xfrm>
            <a:off x="4714875" y="2985135"/>
            <a:ext cx="628991" cy="2158365"/>
          </a:xfrm>
          <a:custGeom>
            <a:avLst/>
            <a:gdLst>
              <a:gd name="connsiteX0" fmla="*/ 0 w 825954"/>
              <a:gd name="connsiteY0" fmla="*/ 0 h 2877820"/>
              <a:gd name="connsiteX1" fmla="*/ 825954 w 825954"/>
              <a:gd name="connsiteY1" fmla="*/ 2877820 h 2877820"/>
              <a:gd name="connsiteX2" fmla="*/ 463211 w 825954"/>
              <a:gd name="connsiteY2" fmla="*/ 2877820 h 28778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825954" h="2877820">
                <a:moveTo>
                  <a:pt x="0" y="0"/>
                </a:moveTo>
                <a:lnTo>
                  <a:pt x="825954" y="2877820"/>
                </a:lnTo>
                <a:lnTo>
                  <a:pt x="463211" y="287782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  <p:sp>
        <p:nvSpPr>
          <p:cNvPr id="14" name="任意多边形 20"/>
          <p:cNvSpPr/>
          <p:nvPr>
            <p:custDataLst>
              <p:tags r:id="rId8"/>
            </p:custDataLst>
          </p:nvPr>
        </p:nvSpPr>
        <p:spPr>
          <a:xfrm>
            <a:off x="-15240" y="2895600"/>
            <a:ext cx="4030980" cy="2141220"/>
          </a:xfrm>
          <a:custGeom>
            <a:avLst/>
            <a:gdLst>
              <a:gd name="connsiteX0" fmla="*/ 10160 w 5374640"/>
              <a:gd name="connsiteY0" fmla="*/ 2072640 h 2854960"/>
              <a:gd name="connsiteX1" fmla="*/ 5232400 w 5374640"/>
              <a:gd name="connsiteY1" fmla="*/ 0 h 2854960"/>
              <a:gd name="connsiteX2" fmla="*/ 5374640 w 5374640"/>
              <a:gd name="connsiteY2" fmla="*/ 0 h 2854960"/>
              <a:gd name="connsiteX3" fmla="*/ 0 w 5374640"/>
              <a:gd name="connsiteY3" fmla="*/ 2854960 h 2854960"/>
              <a:gd name="connsiteX4" fmla="*/ 10160 w 5374640"/>
              <a:gd name="connsiteY4" fmla="*/ 2072640 h 28549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374640" h="2854960">
                <a:moveTo>
                  <a:pt x="10160" y="2072640"/>
                </a:moveTo>
                <a:lnTo>
                  <a:pt x="5232400" y="0"/>
                </a:lnTo>
                <a:lnTo>
                  <a:pt x="5374640" y="0"/>
                </a:lnTo>
                <a:lnTo>
                  <a:pt x="0" y="2854960"/>
                </a:lnTo>
                <a:lnTo>
                  <a:pt x="10160" y="2072640"/>
                </a:lnTo>
                <a:close/>
              </a:path>
            </a:pathLst>
          </a:custGeom>
          <a:solidFill>
            <a:schemeClr val="accent4">
              <a:lumMod val="85000"/>
              <a:lumOff val="15000"/>
              <a:alpha val="1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  <p:sp>
        <p:nvSpPr>
          <p:cNvPr id="15" name="任意多边形 21"/>
          <p:cNvSpPr/>
          <p:nvPr>
            <p:custDataLst>
              <p:tags r:id="rId9"/>
            </p:custDataLst>
          </p:nvPr>
        </p:nvSpPr>
        <p:spPr>
          <a:xfrm>
            <a:off x="3452813" y="2914650"/>
            <a:ext cx="1090613" cy="2228850"/>
          </a:xfrm>
          <a:custGeom>
            <a:avLst/>
            <a:gdLst>
              <a:gd name="connsiteX0" fmla="*/ 1358900 w 1454150"/>
              <a:gd name="connsiteY0" fmla="*/ 0 h 2971800"/>
              <a:gd name="connsiteX1" fmla="*/ 1454150 w 1454150"/>
              <a:gd name="connsiteY1" fmla="*/ 0 h 2971800"/>
              <a:gd name="connsiteX2" fmla="*/ 736600 w 1454150"/>
              <a:gd name="connsiteY2" fmla="*/ 2965450 h 2971800"/>
              <a:gd name="connsiteX3" fmla="*/ 0 w 1454150"/>
              <a:gd name="connsiteY3" fmla="*/ 2971800 h 2971800"/>
              <a:gd name="connsiteX4" fmla="*/ 1358900 w 1454150"/>
              <a:gd name="connsiteY4" fmla="*/ 0 h 2971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454150" h="2971800">
                <a:moveTo>
                  <a:pt x="1358900" y="0"/>
                </a:moveTo>
                <a:lnTo>
                  <a:pt x="1454150" y="0"/>
                </a:lnTo>
                <a:lnTo>
                  <a:pt x="736600" y="2965450"/>
                </a:lnTo>
                <a:lnTo>
                  <a:pt x="0" y="2971800"/>
                </a:lnTo>
                <a:lnTo>
                  <a:pt x="1358900" y="0"/>
                </a:lnTo>
                <a:close/>
              </a:path>
            </a:pathLst>
          </a:custGeom>
          <a:solidFill>
            <a:schemeClr val="accent4">
              <a:lumMod val="85000"/>
              <a:lumOff val="15000"/>
              <a:alpha val="1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  <p:sp>
        <p:nvSpPr>
          <p:cNvPr id="16" name="任意多边形 22"/>
          <p:cNvSpPr/>
          <p:nvPr>
            <p:custDataLst>
              <p:tags r:id="rId10"/>
            </p:custDataLst>
          </p:nvPr>
        </p:nvSpPr>
        <p:spPr>
          <a:xfrm>
            <a:off x="4976813" y="3152775"/>
            <a:ext cx="1490663" cy="1990725"/>
          </a:xfrm>
          <a:custGeom>
            <a:avLst/>
            <a:gdLst>
              <a:gd name="connsiteX0" fmla="*/ 0 w 1987550"/>
              <a:gd name="connsiteY0" fmla="*/ 0 h 2654300"/>
              <a:gd name="connsiteX1" fmla="*/ 1987550 w 1987550"/>
              <a:gd name="connsiteY1" fmla="*/ 2647950 h 2654300"/>
              <a:gd name="connsiteX2" fmla="*/ 1803400 w 1987550"/>
              <a:gd name="connsiteY2" fmla="*/ 2654300 h 2654300"/>
              <a:gd name="connsiteX3" fmla="*/ 1428266 w 1987550"/>
              <a:gd name="connsiteY3" fmla="*/ 2654300 h 2654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987550" h="2654300">
                <a:moveTo>
                  <a:pt x="0" y="0"/>
                </a:moveTo>
                <a:lnTo>
                  <a:pt x="1987550" y="2647950"/>
                </a:lnTo>
                <a:lnTo>
                  <a:pt x="1803400" y="2654300"/>
                </a:lnTo>
                <a:lnTo>
                  <a:pt x="1428266" y="2654300"/>
                </a:lnTo>
                <a:close/>
              </a:path>
            </a:pathLst>
          </a:custGeom>
          <a:solidFill>
            <a:schemeClr val="accent4">
              <a:lumMod val="85000"/>
              <a:lumOff val="15000"/>
              <a:alpha val="1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  <p:sp>
        <p:nvSpPr>
          <p:cNvPr id="17" name="任意多边形 23"/>
          <p:cNvSpPr/>
          <p:nvPr>
            <p:custDataLst>
              <p:tags r:id="rId11"/>
            </p:custDataLst>
          </p:nvPr>
        </p:nvSpPr>
        <p:spPr>
          <a:xfrm>
            <a:off x="1514475" y="2781300"/>
            <a:ext cx="2886075" cy="2381250"/>
          </a:xfrm>
          <a:custGeom>
            <a:avLst/>
            <a:gdLst>
              <a:gd name="connsiteX0" fmla="*/ 3111500 w 3111500"/>
              <a:gd name="connsiteY0" fmla="*/ 0 h 2933700"/>
              <a:gd name="connsiteX1" fmla="*/ 25400 w 3111500"/>
              <a:gd name="connsiteY1" fmla="*/ 2603500 h 2933700"/>
              <a:gd name="connsiteX2" fmla="*/ 0 w 3111500"/>
              <a:gd name="connsiteY2" fmla="*/ 2933700 h 2933700"/>
              <a:gd name="connsiteX3" fmla="*/ 3111500 w 3111500"/>
              <a:gd name="connsiteY3" fmla="*/ 0 h 2933700"/>
              <a:gd name="connsiteX0-1" fmla="*/ 3111500 w 3111500"/>
              <a:gd name="connsiteY0-2" fmla="*/ 0 h 2933700"/>
              <a:gd name="connsiteX1-3" fmla="*/ 19050 w 3111500"/>
              <a:gd name="connsiteY1-4" fmla="*/ 2622550 h 2933700"/>
              <a:gd name="connsiteX2-5" fmla="*/ 0 w 3111500"/>
              <a:gd name="connsiteY2-6" fmla="*/ 2933700 h 2933700"/>
              <a:gd name="connsiteX3-7" fmla="*/ 3111500 w 3111500"/>
              <a:gd name="connsiteY3-8" fmla="*/ 0 h 2933700"/>
              <a:gd name="connsiteX0-9" fmla="*/ 3848100 w 3848100"/>
              <a:gd name="connsiteY0-10" fmla="*/ 0 h 3162300"/>
              <a:gd name="connsiteX1-11" fmla="*/ 0 w 3848100"/>
              <a:gd name="connsiteY1-12" fmla="*/ 3162300 h 3162300"/>
              <a:gd name="connsiteX2-13" fmla="*/ 736600 w 3848100"/>
              <a:gd name="connsiteY2-14" fmla="*/ 2933700 h 3162300"/>
              <a:gd name="connsiteX3-15" fmla="*/ 3848100 w 3848100"/>
              <a:gd name="connsiteY3-16" fmla="*/ 0 h 3162300"/>
              <a:gd name="connsiteX0-17" fmla="*/ 3848100 w 3848100"/>
              <a:gd name="connsiteY0-18" fmla="*/ 0 h 3175000"/>
              <a:gd name="connsiteX1-19" fmla="*/ 0 w 3848100"/>
              <a:gd name="connsiteY1-20" fmla="*/ 3162300 h 3175000"/>
              <a:gd name="connsiteX2-21" fmla="*/ 463550 w 3848100"/>
              <a:gd name="connsiteY2-22" fmla="*/ 3175000 h 3175000"/>
              <a:gd name="connsiteX3-23" fmla="*/ 3848100 w 3848100"/>
              <a:gd name="connsiteY3-24" fmla="*/ 0 h 3175000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</a:cxnLst>
            <a:rect l="l" t="t" r="r" b="b"/>
            <a:pathLst>
              <a:path w="3848100" h="3175000">
                <a:moveTo>
                  <a:pt x="3848100" y="0"/>
                </a:moveTo>
                <a:lnTo>
                  <a:pt x="0" y="3162300"/>
                </a:lnTo>
                <a:lnTo>
                  <a:pt x="463550" y="3175000"/>
                </a:lnTo>
                <a:lnTo>
                  <a:pt x="3848100" y="0"/>
                </a:lnTo>
                <a:close/>
              </a:path>
            </a:pathLst>
          </a:custGeom>
          <a:solidFill>
            <a:schemeClr val="accent4">
              <a:lumMod val="85000"/>
              <a:lumOff val="15000"/>
              <a:alpha val="1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  <p:sp>
        <p:nvSpPr>
          <p:cNvPr id="18" name="任意多边形 24"/>
          <p:cNvSpPr/>
          <p:nvPr>
            <p:custDataLst>
              <p:tags r:id="rId12"/>
            </p:custDataLst>
          </p:nvPr>
        </p:nvSpPr>
        <p:spPr>
          <a:xfrm>
            <a:off x="5148263" y="2800350"/>
            <a:ext cx="3995738" cy="1819226"/>
          </a:xfrm>
          <a:custGeom>
            <a:avLst/>
            <a:gdLst>
              <a:gd name="connsiteX0" fmla="*/ 165100 w 5327650"/>
              <a:gd name="connsiteY0" fmla="*/ 0 h 2425634"/>
              <a:gd name="connsiteX1" fmla="*/ 5327650 w 5327650"/>
              <a:gd name="connsiteY1" fmla="*/ 1620363 h 2425634"/>
              <a:gd name="connsiteX2" fmla="*/ 5327650 w 5327650"/>
              <a:gd name="connsiteY2" fmla="*/ 2425634 h 2425634"/>
              <a:gd name="connsiteX3" fmla="*/ 0 w 5327650"/>
              <a:gd name="connsiteY3" fmla="*/ 25400 h 24256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327650" h="2425634">
                <a:moveTo>
                  <a:pt x="165100" y="0"/>
                </a:moveTo>
                <a:lnTo>
                  <a:pt x="5327650" y="1620363"/>
                </a:lnTo>
                <a:lnTo>
                  <a:pt x="5327650" y="2425634"/>
                </a:lnTo>
                <a:lnTo>
                  <a:pt x="0" y="25400"/>
                </a:lnTo>
                <a:close/>
              </a:path>
            </a:pathLst>
          </a:custGeom>
          <a:solidFill>
            <a:schemeClr val="accent4">
              <a:lumMod val="85000"/>
              <a:lumOff val="15000"/>
              <a:alpha val="1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  <p:sp>
        <p:nvSpPr>
          <p:cNvPr id="19" name="任意多边形 25"/>
          <p:cNvSpPr/>
          <p:nvPr>
            <p:custDataLst>
              <p:tags r:id="rId13"/>
            </p:custDataLst>
          </p:nvPr>
        </p:nvSpPr>
        <p:spPr>
          <a:xfrm>
            <a:off x="4714875" y="2985135"/>
            <a:ext cx="628991" cy="2158365"/>
          </a:xfrm>
          <a:custGeom>
            <a:avLst/>
            <a:gdLst>
              <a:gd name="connsiteX0" fmla="*/ 0 w 825954"/>
              <a:gd name="connsiteY0" fmla="*/ 0 h 2877820"/>
              <a:gd name="connsiteX1" fmla="*/ 825954 w 825954"/>
              <a:gd name="connsiteY1" fmla="*/ 2877820 h 2877820"/>
              <a:gd name="connsiteX2" fmla="*/ 463211 w 825954"/>
              <a:gd name="connsiteY2" fmla="*/ 2877820 h 28778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825954" h="2877820">
                <a:moveTo>
                  <a:pt x="0" y="0"/>
                </a:moveTo>
                <a:lnTo>
                  <a:pt x="825954" y="2877820"/>
                </a:lnTo>
                <a:lnTo>
                  <a:pt x="463211" y="2877820"/>
                </a:lnTo>
                <a:close/>
              </a:path>
            </a:pathLst>
          </a:custGeom>
          <a:solidFill>
            <a:schemeClr val="accent4">
              <a:lumMod val="85000"/>
              <a:lumOff val="15000"/>
              <a:alpha val="1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  <p:cxnSp>
        <p:nvCxnSpPr>
          <p:cNvPr id="20" name="直接连接符 19"/>
          <p:cNvCxnSpPr/>
          <p:nvPr>
            <p:custDataLst>
              <p:tags r:id="rId14"/>
            </p:custDataLst>
          </p:nvPr>
        </p:nvCxnSpPr>
        <p:spPr>
          <a:xfrm flipV="1">
            <a:off x="814388" y="3612696"/>
            <a:ext cx="1720623" cy="887866"/>
          </a:xfrm>
          <a:prstGeom prst="line">
            <a:avLst/>
          </a:prstGeom>
          <a:ln w="762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直接连接符 20"/>
          <p:cNvCxnSpPr/>
          <p:nvPr>
            <p:custDataLst>
              <p:tags r:id="rId15"/>
            </p:custDataLst>
          </p:nvPr>
        </p:nvCxnSpPr>
        <p:spPr>
          <a:xfrm flipH="1">
            <a:off x="2339068" y="2877911"/>
            <a:ext cx="1861457" cy="1328738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直接连接符 21"/>
          <p:cNvCxnSpPr/>
          <p:nvPr>
            <p:custDataLst>
              <p:tags r:id="rId16"/>
            </p:custDataLst>
          </p:nvPr>
        </p:nvCxnSpPr>
        <p:spPr>
          <a:xfrm flipH="1">
            <a:off x="3931103" y="2781300"/>
            <a:ext cx="569459" cy="1076325"/>
          </a:xfrm>
          <a:prstGeom prst="line">
            <a:avLst/>
          </a:prstGeom>
          <a:ln w="762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直接连接符 22"/>
          <p:cNvCxnSpPr/>
          <p:nvPr>
            <p:custDataLst>
              <p:tags r:id="rId17"/>
            </p:custDataLst>
          </p:nvPr>
        </p:nvCxnSpPr>
        <p:spPr>
          <a:xfrm flipH="1">
            <a:off x="4310743" y="3539218"/>
            <a:ext cx="232682" cy="1604282"/>
          </a:xfrm>
          <a:prstGeom prst="line">
            <a:avLst/>
          </a:prstGeom>
          <a:ln w="317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直接连接符 23"/>
          <p:cNvCxnSpPr/>
          <p:nvPr>
            <p:custDataLst>
              <p:tags r:id="rId18"/>
            </p:custDataLst>
          </p:nvPr>
        </p:nvCxnSpPr>
        <p:spPr>
          <a:xfrm>
            <a:off x="6104845" y="3355522"/>
            <a:ext cx="2945266" cy="1408339"/>
          </a:xfrm>
          <a:prstGeom prst="line">
            <a:avLst/>
          </a:prstGeom>
          <a:ln w="317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任意多边形 37"/>
          <p:cNvSpPr/>
          <p:nvPr>
            <p:custDataLst>
              <p:tags r:id="rId19"/>
            </p:custDataLst>
          </p:nvPr>
        </p:nvSpPr>
        <p:spPr>
          <a:xfrm>
            <a:off x="5401355" y="3205909"/>
            <a:ext cx="3183539" cy="1925198"/>
          </a:xfrm>
          <a:custGeom>
            <a:avLst/>
            <a:gdLst>
              <a:gd name="connsiteX0" fmla="*/ 242371 w 4263527"/>
              <a:gd name="connsiteY0" fmla="*/ 44067 h 2566930"/>
              <a:gd name="connsiteX1" fmla="*/ 4263527 w 4263527"/>
              <a:gd name="connsiteY1" fmla="*/ 2544896 h 2566930"/>
              <a:gd name="connsiteX2" fmla="*/ 2566930 w 4263527"/>
              <a:gd name="connsiteY2" fmla="*/ 2566930 h 2566930"/>
              <a:gd name="connsiteX3" fmla="*/ 0 w 4263527"/>
              <a:gd name="connsiteY3" fmla="*/ 0 h 2566930"/>
              <a:gd name="connsiteX4" fmla="*/ 242371 w 4263527"/>
              <a:gd name="connsiteY4" fmla="*/ 44067 h 25669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263527" h="2566930">
                <a:moveTo>
                  <a:pt x="242371" y="44067"/>
                </a:moveTo>
                <a:lnTo>
                  <a:pt x="4263527" y="2544896"/>
                </a:lnTo>
                <a:lnTo>
                  <a:pt x="2566930" y="2566930"/>
                </a:lnTo>
                <a:lnTo>
                  <a:pt x="0" y="0"/>
                </a:lnTo>
                <a:lnTo>
                  <a:pt x="242371" y="44067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  <p:sp>
        <p:nvSpPr>
          <p:cNvPr id="26" name="等腰三角形 25"/>
          <p:cNvSpPr/>
          <p:nvPr>
            <p:custDataLst>
              <p:tags r:id="rId20"/>
            </p:custDataLst>
          </p:nvPr>
        </p:nvSpPr>
        <p:spPr>
          <a:xfrm flipV="1">
            <a:off x="2511373" y="1367543"/>
            <a:ext cx="3378305" cy="1311852"/>
          </a:xfrm>
          <a:prstGeom prst="triangle">
            <a:avLst/>
          </a:prstGeom>
          <a:solidFill>
            <a:schemeClr val="accent5">
              <a:lumMod val="75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  <p:sp>
        <p:nvSpPr>
          <p:cNvPr id="27" name="等腰三角形 26"/>
          <p:cNvSpPr/>
          <p:nvPr>
            <p:custDataLst>
              <p:tags r:id="rId21"/>
            </p:custDataLst>
          </p:nvPr>
        </p:nvSpPr>
        <p:spPr>
          <a:xfrm flipV="1">
            <a:off x="3431858" y="-8286"/>
            <a:ext cx="2289456" cy="889034"/>
          </a:xfrm>
          <a:prstGeom prst="triangle">
            <a:avLst/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22"/>
            </p:custDataLst>
          </p:nvPr>
        </p:nvSpPr>
        <p:spPr>
          <a:xfrm>
            <a:off x="1357313" y="1305711"/>
            <a:ext cx="6429375" cy="770546"/>
          </a:xfrm>
        </p:spPr>
        <p:txBody>
          <a:bodyPr anchor="b">
            <a:normAutofit/>
          </a:bodyPr>
          <a:lstStyle>
            <a:lvl1pPr algn="ctr">
              <a:defRPr sz="4050">
                <a:solidFill>
                  <a:schemeClr val="bg1"/>
                </a:solidFill>
              </a:defRPr>
            </a:lvl1pPr>
          </a:lstStyle>
          <a:p>
            <a:r>
              <a:rPr lang="zh-CN" altLang="en-US" dirty="0"/>
              <a:t>单击此处编辑标题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  <p:custDataLst>
              <p:tags r:id="rId23"/>
            </p:custDataLst>
          </p:nvPr>
        </p:nvSpPr>
        <p:spPr>
          <a:xfrm>
            <a:off x="1357313" y="2156819"/>
            <a:ext cx="6429375" cy="595592"/>
          </a:xfrm>
        </p:spPr>
        <p:txBody>
          <a:bodyPr/>
          <a:lstStyle>
            <a:lvl1pPr marL="0" indent="0" algn="ctr">
              <a:buNone/>
              <a:defRPr sz="1800">
                <a:solidFill>
                  <a:schemeClr val="bg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0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2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2021/12/17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2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2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628650" y="273844"/>
            <a:ext cx="7886700" cy="994172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  <p:custDataLst>
              <p:tags r:id="rId2"/>
            </p:custDataLst>
          </p:nvPr>
        </p:nvSpPr>
        <p:spPr>
          <a:xfrm>
            <a:off x="628650" y="1369219"/>
            <a:ext cx="3886200" cy="3263504"/>
          </a:xfrm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4629150" y="1369219"/>
            <a:ext cx="3886200" cy="3263504"/>
          </a:xfrm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2021/12/17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  <p:sp>
        <p:nvSpPr>
          <p:cNvPr id="8" name="矩形 7"/>
          <p:cNvSpPr/>
          <p:nvPr>
            <p:custDataLst>
              <p:tags r:id="rId7"/>
            </p:custDataLst>
          </p:nvPr>
        </p:nvSpPr>
        <p:spPr>
          <a:xfrm>
            <a:off x="381000" y="670484"/>
            <a:ext cx="200891" cy="200891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zh-CN" altLang="en-US" sz="1015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629841" y="273844"/>
            <a:ext cx="7886700" cy="994172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629841" y="1308721"/>
            <a:ext cx="3868340" cy="617934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zh-CN" altLang="en-US" dirty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629841" y="1961707"/>
            <a:ext cx="3868340" cy="2680541"/>
          </a:xfrm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  <p:custDataLst>
              <p:tags r:id="rId4"/>
            </p:custDataLst>
          </p:nvPr>
        </p:nvSpPr>
        <p:spPr>
          <a:xfrm>
            <a:off x="4629150" y="1308721"/>
            <a:ext cx="3887391" cy="617934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zh-CN" altLang="en-US" dirty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  <p:custDataLst>
              <p:tags r:id="rId5"/>
            </p:custDataLst>
          </p:nvPr>
        </p:nvSpPr>
        <p:spPr>
          <a:xfrm>
            <a:off x="4629150" y="1961707"/>
            <a:ext cx="3887391" cy="2680541"/>
          </a:xfrm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2021/12/17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  <p:sp>
        <p:nvSpPr>
          <p:cNvPr id="10" name="矩形 9"/>
          <p:cNvSpPr/>
          <p:nvPr>
            <p:custDataLst>
              <p:tags r:id="rId9"/>
            </p:custDataLst>
          </p:nvPr>
        </p:nvSpPr>
        <p:spPr>
          <a:xfrm>
            <a:off x="381000" y="670484"/>
            <a:ext cx="200891" cy="200891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2021/12/17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lstStyle>
            <a:lvl1pPr>
              <a:defRPr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endParaRPr lang="zh-CN" altLang="en-US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  <p:sp>
        <p:nvSpPr>
          <p:cNvPr id="11" name="标题 10"/>
          <p:cNvSpPr>
            <a:spLocks noGrp="1"/>
          </p:cNvSpPr>
          <p:nvPr>
            <p:ph type="title"/>
            <p:custDataLst>
              <p:tags r:id="rId4"/>
            </p:custDataLst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2021/12/17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629840" y="342900"/>
            <a:ext cx="3123900" cy="1200150"/>
          </a:xfrm>
        </p:spPr>
        <p:txBody>
          <a:bodyPr anchor="t" anchorCtr="0">
            <a:normAutofit/>
          </a:bodyPr>
          <a:lstStyle>
            <a:lvl1pPr>
              <a:defRPr sz="2700"/>
            </a:lvl1pPr>
          </a:lstStyle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3" name="图片占位符 2"/>
          <p:cNvSpPr>
            <a:spLocks noGrp="1" noChangeAspect="1"/>
          </p:cNvSpPr>
          <p:nvPr>
            <p:ph type="pic" idx="1"/>
            <p:custDataLst>
              <p:tags r:id="rId2"/>
            </p:custDataLst>
          </p:nvPr>
        </p:nvSpPr>
        <p:spPr>
          <a:xfrm>
            <a:off x="3888000" y="342900"/>
            <a:ext cx="4627800" cy="40527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zh-CN" altLang="en-US" dirty="0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  <p:custDataLst>
              <p:tags r:id="rId3"/>
            </p:custDataLst>
          </p:nvPr>
        </p:nvSpPr>
        <p:spPr>
          <a:xfrm>
            <a:off x="629840" y="1543050"/>
            <a:ext cx="3123900" cy="2858691"/>
          </a:xfrm>
        </p:spPr>
        <p:txBody>
          <a:bodyPr>
            <a:normAutofit/>
          </a:bodyPr>
          <a:lstStyle>
            <a:lvl1pPr marL="0" indent="0">
              <a:buNone/>
              <a:defRPr sz="15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zh-CN" altLang="en-US" dirty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9EFD9D74-47D9-4702-A33C-335B63B48DBF}" type="datetimeFigureOut">
              <a:rPr lang="zh-CN" altLang="en-US" smtClean="0"/>
              <a:pPr/>
              <a:t>2021/12/17</a:t>
            </a:fld>
            <a:endParaRPr lang="zh-CN" altLang="en-US" dirty="0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FABC47A4-756D-490B-A52F-7D9E2C9FC05F}" type="slidenum">
              <a:rPr lang="zh-CN" altLang="en-US" smtClean="0"/>
              <a:pPr/>
              <a:t>‹#›</a:t>
            </a:fld>
            <a:endParaRPr lang="zh-CN" altLang="en-US"/>
          </a:p>
        </p:txBody>
      </p:sp>
      <p:sp>
        <p:nvSpPr>
          <p:cNvPr id="8" name="矩形 7"/>
          <p:cNvSpPr/>
          <p:nvPr>
            <p:custDataLst>
              <p:tags r:id="rId7"/>
            </p:custDataLst>
          </p:nvPr>
        </p:nvSpPr>
        <p:spPr>
          <a:xfrm>
            <a:off x="381000" y="452870"/>
            <a:ext cx="200891" cy="200891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zh-CN" altLang="en-US" sz="1015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  <p:custDataLst>
              <p:tags r:id="rId1"/>
            </p:custDataLst>
          </p:nvPr>
        </p:nvSpPr>
        <p:spPr>
          <a:xfrm>
            <a:off x="7368363" y="273844"/>
            <a:ext cx="1146987" cy="4358879"/>
          </a:xfrm>
        </p:spPr>
        <p:txBody>
          <a:bodyPr vert="eaVert">
            <a:normAutofit/>
          </a:bodyPr>
          <a:lstStyle>
            <a:lvl1pPr>
              <a:defRPr sz="27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  <p:custDataLst>
              <p:tags r:id="rId2"/>
            </p:custDataLst>
          </p:nvPr>
        </p:nvSpPr>
        <p:spPr>
          <a:xfrm>
            <a:off x="628650" y="273844"/>
            <a:ext cx="6659969" cy="4358879"/>
          </a:xfrm>
        </p:spPr>
        <p:txBody>
          <a:bodyPr vert="eaVert"/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2021/12/17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2021/12/17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  <p:custDataLst>
              <p:tags r:id="rId4"/>
            </p:custDataLst>
          </p:nvPr>
        </p:nvSpPr>
        <p:spPr>
          <a:xfrm>
            <a:off x="628650" y="413657"/>
            <a:ext cx="7886700" cy="4169228"/>
          </a:xfrm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末尾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5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723"/>
            <a:ext cx="9144000" cy="5120640"/>
          </a:xfrm>
          <a:prstGeom prst="rect">
            <a:avLst/>
          </a:prstGeom>
        </p:spPr>
      </p:pic>
      <p:sp>
        <p:nvSpPr>
          <p:cNvPr id="7" name="矩形 6"/>
          <p:cNvSpPr/>
          <p:nvPr>
            <p:custDataLst>
              <p:tags r:id="rId2"/>
            </p:custDataLst>
          </p:nvPr>
        </p:nvSpPr>
        <p:spPr>
          <a:xfrm>
            <a:off x="0" y="4227934"/>
            <a:ext cx="9144000" cy="91556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>
              <a:cs typeface="+mn-ea"/>
            </a:endParaRPr>
          </a:p>
        </p:txBody>
      </p:sp>
      <p:sp>
        <p:nvSpPr>
          <p:cNvPr id="8" name="等腰三角形 7"/>
          <p:cNvSpPr/>
          <p:nvPr>
            <p:custDataLst>
              <p:tags r:id="rId3"/>
            </p:custDataLst>
          </p:nvPr>
        </p:nvSpPr>
        <p:spPr>
          <a:xfrm rot="5400000" flipV="1">
            <a:off x="3140309" y="-860192"/>
            <a:ext cx="2863384" cy="9144000"/>
          </a:xfrm>
          <a:prstGeom prst="triangle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>
              <a:cs typeface="+mn-ea"/>
            </a:endParaRPr>
          </a:p>
        </p:txBody>
      </p:sp>
      <p:sp>
        <p:nvSpPr>
          <p:cNvPr id="9" name="直角三角形 8"/>
          <p:cNvSpPr/>
          <p:nvPr>
            <p:custDataLst>
              <p:tags r:id="rId4"/>
            </p:custDataLst>
          </p:nvPr>
        </p:nvSpPr>
        <p:spPr>
          <a:xfrm>
            <a:off x="0" y="2715766"/>
            <a:ext cx="9144000" cy="2427734"/>
          </a:xfrm>
          <a:prstGeom prst="rtTriangle">
            <a:avLst/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>
              <a:cs typeface="+mn-ea"/>
            </a:endParaRPr>
          </a:p>
        </p:txBody>
      </p:sp>
      <p:sp>
        <p:nvSpPr>
          <p:cNvPr id="10" name="直角三角形 9"/>
          <p:cNvSpPr/>
          <p:nvPr>
            <p:custDataLst>
              <p:tags r:id="rId5"/>
            </p:custDataLst>
          </p:nvPr>
        </p:nvSpPr>
        <p:spPr>
          <a:xfrm flipH="1">
            <a:off x="0" y="2283718"/>
            <a:ext cx="9144000" cy="2859782"/>
          </a:xfrm>
          <a:prstGeom prst="rtTriangle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>
              <a:cs typeface="+mn-ea"/>
            </a:endParaRP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2021/12/17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lstStyle>
            <a:lvl1pPr>
              <a:defRPr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endParaRPr lang="zh-CN" altLang="en-US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9"/>
            </p:custDataLst>
          </p:nvPr>
        </p:nvSpPr>
        <p:spPr>
          <a:xfrm>
            <a:off x="4893468" y="3530600"/>
            <a:ext cx="3864769" cy="938657"/>
          </a:xfrm>
        </p:spPr>
        <p:txBody>
          <a:bodyPr anchor="b">
            <a:normAutofit/>
          </a:bodyPr>
          <a:lstStyle>
            <a:lvl1pPr algn="r">
              <a:defRPr sz="4950" b="1">
                <a:solidFill>
                  <a:schemeClr val="tx1"/>
                </a:solidFill>
              </a:defRPr>
            </a:lvl1pPr>
          </a:lstStyle>
          <a:p>
            <a:r>
              <a:rPr lang="zh-CN" altLang="en-US" dirty="0"/>
              <a:t>编辑标题</a:t>
            </a:r>
          </a:p>
        </p:txBody>
      </p:sp>
      <p:sp>
        <p:nvSpPr>
          <p:cNvPr id="14" name="文本占位符 13"/>
          <p:cNvSpPr>
            <a:spLocks noGrp="1"/>
          </p:cNvSpPr>
          <p:nvPr>
            <p:ph type="body" sz="quarter" idx="13" hasCustomPrompt="1"/>
            <p:custDataLst>
              <p:tags r:id="rId10"/>
            </p:custDataLst>
          </p:nvPr>
        </p:nvSpPr>
        <p:spPr>
          <a:xfrm>
            <a:off x="4893468" y="4537472"/>
            <a:ext cx="3864769" cy="594615"/>
          </a:xfrm>
        </p:spPr>
        <p:txBody>
          <a:bodyPr>
            <a:normAutofit/>
          </a:bodyPr>
          <a:lstStyle>
            <a:lvl1pPr marL="0" indent="0" algn="r">
              <a:buNone/>
              <a:defRPr sz="2400">
                <a:solidFill>
                  <a:schemeClr val="tx1"/>
                </a:solidFill>
              </a:defRPr>
            </a:lvl1pPr>
          </a:lstStyle>
          <a:p>
            <a:pPr lvl="0"/>
            <a:r>
              <a:rPr lang="zh-CN" altLang="en-US" dirty="0"/>
              <a:t>单击此处编辑文本</a:t>
            </a:r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2021/12/17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2021/12/17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2021/12/17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2021/12/17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2021/12/17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2021/12/17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2021/12/17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2021/12/17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2021/12/17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2021/12/17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2021/12/17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2021/12/17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2021/12/17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3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2021/12/17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2021/12/17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2021/12/17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6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2021/12/17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2021/12/17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8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2021/12/17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9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2021/12/17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0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2021/12/17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1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2021/12/17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1.xml"/><Relationship Id="rId13" Type="http://schemas.openxmlformats.org/officeDocument/2006/relationships/slideLayout" Target="../slideLayouts/slideLayout16.xml"/><Relationship Id="rId18" Type="http://schemas.openxmlformats.org/officeDocument/2006/relationships/slideLayout" Target="../slideLayouts/slideLayout21.xml"/><Relationship Id="rId26" Type="http://schemas.openxmlformats.org/officeDocument/2006/relationships/slideLayout" Target="../slideLayouts/slideLayout29.xml"/><Relationship Id="rId39" Type="http://schemas.openxmlformats.org/officeDocument/2006/relationships/tags" Target="../tags/tag6.xml"/><Relationship Id="rId3" Type="http://schemas.openxmlformats.org/officeDocument/2006/relationships/slideLayout" Target="../slideLayouts/slideLayout6.xml"/><Relationship Id="rId21" Type="http://schemas.openxmlformats.org/officeDocument/2006/relationships/slideLayout" Target="../slideLayouts/slideLayout24.xml"/><Relationship Id="rId34" Type="http://schemas.openxmlformats.org/officeDocument/2006/relationships/theme" Target="../theme/theme2.xml"/><Relationship Id="rId7" Type="http://schemas.openxmlformats.org/officeDocument/2006/relationships/slideLayout" Target="../slideLayouts/slideLayout10.xml"/><Relationship Id="rId12" Type="http://schemas.openxmlformats.org/officeDocument/2006/relationships/slideLayout" Target="../slideLayouts/slideLayout15.xml"/><Relationship Id="rId17" Type="http://schemas.openxmlformats.org/officeDocument/2006/relationships/slideLayout" Target="../slideLayouts/slideLayout20.xml"/><Relationship Id="rId25" Type="http://schemas.openxmlformats.org/officeDocument/2006/relationships/slideLayout" Target="../slideLayouts/slideLayout28.xml"/><Relationship Id="rId33" Type="http://schemas.openxmlformats.org/officeDocument/2006/relationships/slideLayout" Target="../slideLayouts/slideLayout36.xml"/><Relationship Id="rId38" Type="http://schemas.openxmlformats.org/officeDocument/2006/relationships/tags" Target="../tags/tag5.xml"/><Relationship Id="rId2" Type="http://schemas.openxmlformats.org/officeDocument/2006/relationships/slideLayout" Target="../slideLayouts/slideLayout5.xml"/><Relationship Id="rId16" Type="http://schemas.openxmlformats.org/officeDocument/2006/relationships/slideLayout" Target="../slideLayouts/slideLayout19.xml"/><Relationship Id="rId20" Type="http://schemas.openxmlformats.org/officeDocument/2006/relationships/slideLayout" Target="../slideLayouts/slideLayout23.xml"/><Relationship Id="rId29" Type="http://schemas.openxmlformats.org/officeDocument/2006/relationships/slideLayout" Target="../slideLayouts/slideLayout32.xml"/><Relationship Id="rId1" Type="http://schemas.openxmlformats.org/officeDocument/2006/relationships/slideLayout" Target="../slideLayouts/slideLayout4.xml"/><Relationship Id="rId6" Type="http://schemas.openxmlformats.org/officeDocument/2006/relationships/slideLayout" Target="../slideLayouts/slideLayout9.xml"/><Relationship Id="rId11" Type="http://schemas.openxmlformats.org/officeDocument/2006/relationships/slideLayout" Target="../slideLayouts/slideLayout14.xml"/><Relationship Id="rId24" Type="http://schemas.openxmlformats.org/officeDocument/2006/relationships/slideLayout" Target="../slideLayouts/slideLayout27.xml"/><Relationship Id="rId32" Type="http://schemas.openxmlformats.org/officeDocument/2006/relationships/slideLayout" Target="../slideLayouts/slideLayout35.xml"/><Relationship Id="rId37" Type="http://schemas.openxmlformats.org/officeDocument/2006/relationships/tags" Target="../tags/tag4.xml"/><Relationship Id="rId40" Type="http://schemas.openxmlformats.org/officeDocument/2006/relationships/tags" Target="../tags/tag7.xml"/><Relationship Id="rId5" Type="http://schemas.openxmlformats.org/officeDocument/2006/relationships/slideLayout" Target="../slideLayouts/slideLayout8.xml"/><Relationship Id="rId15" Type="http://schemas.openxmlformats.org/officeDocument/2006/relationships/slideLayout" Target="../slideLayouts/slideLayout18.xml"/><Relationship Id="rId23" Type="http://schemas.openxmlformats.org/officeDocument/2006/relationships/slideLayout" Target="../slideLayouts/slideLayout26.xml"/><Relationship Id="rId28" Type="http://schemas.openxmlformats.org/officeDocument/2006/relationships/slideLayout" Target="../slideLayouts/slideLayout31.xml"/><Relationship Id="rId36" Type="http://schemas.openxmlformats.org/officeDocument/2006/relationships/tags" Target="../tags/tag3.xml"/><Relationship Id="rId10" Type="http://schemas.openxmlformats.org/officeDocument/2006/relationships/slideLayout" Target="../slideLayouts/slideLayout13.xml"/><Relationship Id="rId19" Type="http://schemas.openxmlformats.org/officeDocument/2006/relationships/slideLayout" Target="../slideLayouts/slideLayout22.xml"/><Relationship Id="rId31" Type="http://schemas.openxmlformats.org/officeDocument/2006/relationships/slideLayout" Target="../slideLayouts/slideLayout34.xml"/><Relationship Id="rId4" Type="http://schemas.openxmlformats.org/officeDocument/2006/relationships/slideLayout" Target="../slideLayouts/slideLayout7.xml"/><Relationship Id="rId9" Type="http://schemas.openxmlformats.org/officeDocument/2006/relationships/slideLayout" Target="../slideLayouts/slideLayout12.xml"/><Relationship Id="rId14" Type="http://schemas.openxmlformats.org/officeDocument/2006/relationships/slideLayout" Target="../slideLayouts/slideLayout17.xml"/><Relationship Id="rId22" Type="http://schemas.openxmlformats.org/officeDocument/2006/relationships/slideLayout" Target="../slideLayouts/slideLayout25.xml"/><Relationship Id="rId27" Type="http://schemas.openxmlformats.org/officeDocument/2006/relationships/slideLayout" Target="../slideLayouts/slideLayout30.xml"/><Relationship Id="rId30" Type="http://schemas.openxmlformats.org/officeDocument/2006/relationships/slideLayout" Target="../slideLayouts/slideLayout33.xml"/><Relationship Id="rId35" Type="http://schemas.openxmlformats.org/officeDocument/2006/relationships/tags" Target="../tags/tag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组 4"/>
          <p:cNvGrpSpPr/>
          <p:nvPr userDrawn="1"/>
        </p:nvGrpSpPr>
        <p:grpSpPr>
          <a:xfrm>
            <a:off x="0" y="0"/>
            <a:ext cx="2979167" cy="717067"/>
            <a:chOff x="4524703" y="1679824"/>
            <a:chExt cx="2979167" cy="717067"/>
          </a:xfrm>
        </p:grpSpPr>
        <p:sp>
          <p:nvSpPr>
            <p:cNvPr id="8" name="矩形 7"/>
            <p:cNvSpPr/>
            <p:nvPr/>
          </p:nvSpPr>
          <p:spPr>
            <a:xfrm>
              <a:off x="4524703" y="1781503"/>
              <a:ext cx="709449" cy="457200"/>
            </a:xfrm>
            <a:prstGeom prst="rect">
              <a:avLst/>
            </a:prstGeom>
            <a:solidFill>
              <a:srgbClr val="B249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>
                <a:latin typeface="庞门正道标题体" panose="02010600030101010101" pitchFamily="2" charset="-122"/>
                <a:ea typeface="庞门正道标题体" panose="02010600030101010101" pitchFamily="2" charset="-122"/>
              </a:endParaRPr>
            </a:p>
          </p:txBody>
        </p:sp>
        <p:sp>
          <p:nvSpPr>
            <p:cNvPr id="9" name="矩形 8"/>
            <p:cNvSpPr/>
            <p:nvPr/>
          </p:nvSpPr>
          <p:spPr>
            <a:xfrm>
              <a:off x="4524703" y="2282535"/>
              <a:ext cx="709449" cy="66862"/>
            </a:xfrm>
            <a:prstGeom prst="rect">
              <a:avLst/>
            </a:prstGeom>
            <a:solidFill>
              <a:srgbClr val="B249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>
                <a:latin typeface="庞门正道标题体" panose="02010600030101010101" pitchFamily="2" charset="-122"/>
                <a:ea typeface="庞门正道标题体" panose="02010600030101010101" pitchFamily="2" charset="-122"/>
              </a:endParaRPr>
            </a:p>
          </p:txBody>
        </p:sp>
        <p:sp>
          <p:nvSpPr>
            <p:cNvPr id="10" name="文本框 9"/>
            <p:cNvSpPr txBox="1"/>
            <p:nvPr/>
          </p:nvSpPr>
          <p:spPr>
            <a:xfrm>
              <a:off x="5309038" y="1679824"/>
              <a:ext cx="2194832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zh-CN" altLang="en-US" sz="2800" dirty="0">
                  <a:latin typeface="庞门正道标题体" panose="02010600030101010101" pitchFamily="2" charset="-122"/>
                  <a:ea typeface="庞门正道标题体" panose="02010600030101010101" pitchFamily="2" charset="-122"/>
                  <a:cs typeface="微软雅黑" panose="020B0503020204020204" charset="-122"/>
                </a:rPr>
                <a:t>输入文字标题</a:t>
              </a:r>
            </a:p>
          </p:txBody>
        </p:sp>
        <p:sp>
          <p:nvSpPr>
            <p:cNvPr id="11" name="文本框 10"/>
            <p:cNvSpPr txBox="1"/>
            <p:nvPr/>
          </p:nvSpPr>
          <p:spPr>
            <a:xfrm>
              <a:off x="5309038" y="2096809"/>
              <a:ext cx="833883" cy="30008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zh-CN" altLang="en-US" dirty="0">
                  <a:solidFill>
                    <a:schemeClr val="bg1">
                      <a:lumMod val="50000"/>
                    </a:schemeClr>
                  </a:solidFill>
                  <a:latin typeface="庞门正道标题体" panose="02010600030101010101" pitchFamily="2" charset="-122"/>
                  <a:ea typeface="庞门正道标题体" panose="02010600030101010101" pitchFamily="2" charset="-122"/>
                </a:rPr>
                <a:t>添加文字</a:t>
              </a:r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</p:sldLayoutIdLst>
  <p:transition spd="slow" advClick="0" advTm="2000">
    <p:fade/>
  </p:transition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  <p:custDataLst>
              <p:tags r:id="rId35"/>
            </p:custDataLst>
          </p:nvPr>
        </p:nvSpPr>
        <p:spPr>
          <a:xfrm>
            <a:off x="628650" y="273844"/>
            <a:ext cx="7886700" cy="99417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  <p:custDataLst>
              <p:tags r:id="rId36"/>
            </p:custDataLst>
          </p:nvPr>
        </p:nvSpPr>
        <p:spPr>
          <a:xfrm>
            <a:off x="628650" y="1369219"/>
            <a:ext cx="7886700" cy="326350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  <p:custDataLst>
              <p:tags r:id="rId37"/>
            </p:custDataLst>
          </p:nvPr>
        </p:nvSpPr>
        <p:spPr>
          <a:xfrm>
            <a:off x="628650" y="4767263"/>
            <a:ext cx="2057400" cy="27384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>
              <a:defRPr sz="9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fld id="{760FBDFE-C587-4B4C-A407-44438C67B59E}" type="datetimeFigureOut">
              <a:rPr lang="zh-CN" altLang="en-US" smtClean="0"/>
              <a:pPr/>
              <a:t>2021/12/17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  <p:custDataLst>
              <p:tags r:id="rId38"/>
            </p:custDataLst>
          </p:nvPr>
        </p:nvSpPr>
        <p:spPr>
          <a:xfrm>
            <a:off x="3028950" y="4767263"/>
            <a:ext cx="3086100" cy="27384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9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  <p:custDataLst>
              <p:tags r:id="rId39"/>
            </p:custDataLst>
          </p:nvPr>
        </p:nvSpPr>
        <p:spPr>
          <a:xfrm>
            <a:off x="6457950" y="4767263"/>
            <a:ext cx="2057400" cy="27384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>
              <a:defRPr sz="9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  <p:sp>
        <p:nvSpPr>
          <p:cNvPr id="7" name="KSO_TEMPLATE" hidden="1"/>
          <p:cNvSpPr/>
          <p:nvPr>
            <p:custDataLst>
              <p:tags r:id="rId40"/>
            </p:custDataLst>
          </p:nvPr>
        </p:nvSpPr>
        <p:spPr>
          <a:xfrm>
            <a:off x="0" y="0"/>
            <a:ext cx="0" cy="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3" r:id="rId1"/>
    <p:sldLayoutId id="2147483654" r:id="rId2"/>
    <p:sldLayoutId id="2147483655" r:id="rId3"/>
    <p:sldLayoutId id="2147483656" r:id="rId4"/>
    <p:sldLayoutId id="2147483657" r:id="rId5"/>
    <p:sldLayoutId id="2147483658" r:id="rId6"/>
    <p:sldLayoutId id="2147483659" r:id="rId7"/>
    <p:sldLayoutId id="2147483660" r:id="rId8"/>
    <p:sldLayoutId id="2147483661" r:id="rId9"/>
    <p:sldLayoutId id="2147483662" r:id="rId10"/>
    <p:sldLayoutId id="2147483663" r:id="rId11"/>
    <p:sldLayoutId id="2147483664" r:id="rId12"/>
    <p:sldLayoutId id="2147483665" r:id="rId13"/>
    <p:sldLayoutId id="2147483666" r:id="rId14"/>
    <p:sldLayoutId id="2147483667" r:id="rId15"/>
    <p:sldLayoutId id="2147483668" r:id="rId16"/>
    <p:sldLayoutId id="2147483669" r:id="rId17"/>
    <p:sldLayoutId id="2147483670" r:id="rId18"/>
    <p:sldLayoutId id="2147483671" r:id="rId19"/>
    <p:sldLayoutId id="2147483672" r:id="rId20"/>
    <p:sldLayoutId id="2147483673" r:id="rId21"/>
    <p:sldLayoutId id="2147483674" r:id="rId22"/>
    <p:sldLayoutId id="2147483675" r:id="rId23"/>
    <p:sldLayoutId id="2147483676" r:id="rId24"/>
    <p:sldLayoutId id="2147483677" r:id="rId25"/>
    <p:sldLayoutId id="2147483678" r:id="rId26"/>
    <p:sldLayoutId id="2147483679" r:id="rId27"/>
    <p:sldLayoutId id="2147483680" r:id="rId28"/>
    <p:sldLayoutId id="2147483681" r:id="rId29"/>
    <p:sldLayoutId id="2147483682" r:id="rId30"/>
    <p:sldLayoutId id="2147483683" r:id="rId31"/>
    <p:sldLayoutId id="2147483684" r:id="rId32"/>
    <p:sldLayoutId id="2147483685" r:id="rId33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0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10.xml"/><Relationship Id="rId1" Type="http://schemas.openxmlformats.org/officeDocument/2006/relationships/tags" Target="../tags/tag99.xml"/><Relationship Id="rId5" Type="http://schemas.openxmlformats.org/officeDocument/2006/relationships/image" Target="../media/image5.emf"/><Relationship Id="rId4" Type="http://schemas.openxmlformats.org/officeDocument/2006/relationships/image" Target="../media/image4.emf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35.xml"/><Relationship Id="rId1" Type="http://schemas.openxmlformats.org/officeDocument/2006/relationships/tags" Target="../tags/tag100.xml"/><Relationship Id="rId4" Type="http://schemas.openxmlformats.org/officeDocument/2006/relationships/image" Target="../media/image6.emf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35.xml"/><Relationship Id="rId1" Type="http://schemas.openxmlformats.org/officeDocument/2006/relationships/tags" Target="../tags/tag101.xml"/><Relationship Id="rId4" Type="http://schemas.openxmlformats.org/officeDocument/2006/relationships/image" Target="../media/image6.emf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35.xml"/><Relationship Id="rId1" Type="http://schemas.openxmlformats.org/officeDocument/2006/relationships/tags" Target="../tags/tag102.xml"/><Relationship Id="rId5" Type="http://schemas.openxmlformats.org/officeDocument/2006/relationships/image" Target="../media/image7.png"/><Relationship Id="rId4" Type="http://schemas.openxmlformats.org/officeDocument/2006/relationships/image" Target="../media/image6.emf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2" Type="http://schemas.openxmlformats.org/officeDocument/2006/relationships/slideLayout" Target="../slideLayouts/slideLayout35.xml"/><Relationship Id="rId1" Type="http://schemas.openxmlformats.org/officeDocument/2006/relationships/tags" Target="../tags/tag103.xml"/><Relationship Id="rId5" Type="http://schemas.openxmlformats.org/officeDocument/2006/relationships/image" Target="../media/image8.png"/><Relationship Id="rId4" Type="http://schemas.openxmlformats.org/officeDocument/2006/relationships/image" Target="../media/image6.emf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2" Type="http://schemas.openxmlformats.org/officeDocument/2006/relationships/slideLayout" Target="../slideLayouts/slideLayout35.xml"/><Relationship Id="rId1" Type="http://schemas.openxmlformats.org/officeDocument/2006/relationships/tags" Target="../tags/tag104.xml"/><Relationship Id="rId5" Type="http://schemas.openxmlformats.org/officeDocument/2006/relationships/image" Target="../media/image9.png"/><Relationship Id="rId4" Type="http://schemas.openxmlformats.org/officeDocument/2006/relationships/image" Target="../media/image6.emf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.xml"/><Relationship Id="rId2" Type="http://schemas.openxmlformats.org/officeDocument/2006/relationships/slideLayout" Target="../slideLayouts/slideLayout35.xml"/><Relationship Id="rId1" Type="http://schemas.openxmlformats.org/officeDocument/2006/relationships/tags" Target="../tags/tag105.xml"/><Relationship Id="rId5" Type="http://schemas.openxmlformats.org/officeDocument/2006/relationships/image" Target="../media/image10.png"/><Relationship Id="rId4" Type="http://schemas.openxmlformats.org/officeDocument/2006/relationships/image" Target="../media/image6.emf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8.xml"/><Relationship Id="rId2" Type="http://schemas.openxmlformats.org/officeDocument/2006/relationships/slideLayout" Target="../slideLayouts/slideLayout35.xml"/><Relationship Id="rId1" Type="http://schemas.openxmlformats.org/officeDocument/2006/relationships/tags" Target="../tags/tag106.xml"/><Relationship Id="rId5" Type="http://schemas.openxmlformats.org/officeDocument/2006/relationships/image" Target="../media/image11.png"/><Relationship Id="rId4" Type="http://schemas.openxmlformats.org/officeDocument/2006/relationships/image" Target="../media/image6.emf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9.xml"/><Relationship Id="rId2" Type="http://schemas.openxmlformats.org/officeDocument/2006/relationships/slideLayout" Target="../slideLayouts/slideLayout35.xml"/><Relationship Id="rId1" Type="http://schemas.openxmlformats.org/officeDocument/2006/relationships/tags" Target="../tags/tag107.xml"/><Relationship Id="rId5" Type="http://schemas.openxmlformats.org/officeDocument/2006/relationships/image" Target="../media/image12.png"/><Relationship Id="rId4" Type="http://schemas.openxmlformats.org/officeDocument/2006/relationships/image" Target="../media/image6.emf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0.xml"/><Relationship Id="rId2" Type="http://schemas.openxmlformats.org/officeDocument/2006/relationships/slideLayout" Target="../slideLayouts/slideLayout35.xml"/><Relationship Id="rId1" Type="http://schemas.openxmlformats.org/officeDocument/2006/relationships/tags" Target="../tags/tag108.xml"/><Relationship Id="rId5" Type="http://schemas.openxmlformats.org/officeDocument/2006/relationships/image" Target="../media/image13.png"/><Relationship Id="rId4" Type="http://schemas.openxmlformats.org/officeDocument/2006/relationships/image" Target="../media/image6.emf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1.xml"/><Relationship Id="rId2" Type="http://schemas.openxmlformats.org/officeDocument/2006/relationships/slideLayout" Target="../slideLayouts/slideLayout35.xml"/><Relationship Id="rId1" Type="http://schemas.openxmlformats.org/officeDocument/2006/relationships/tags" Target="../tags/tag109.xml"/><Relationship Id="rId5" Type="http://schemas.openxmlformats.org/officeDocument/2006/relationships/image" Target="../media/image14.png"/><Relationship Id="rId4" Type="http://schemas.openxmlformats.org/officeDocument/2006/relationships/image" Target="../media/image6.emf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2.xml"/><Relationship Id="rId2" Type="http://schemas.openxmlformats.org/officeDocument/2006/relationships/slideLayout" Target="../slideLayouts/slideLayout35.xml"/><Relationship Id="rId1" Type="http://schemas.openxmlformats.org/officeDocument/2006/relationships/tags" Target="../tags/tag110.xml"/><Relationship Id="rId5" Type="http://schemas.openxmlformats.org/officeDocument/2006/relationships/image" Target="../media/image15.png"/><Relationship Id="rId4" Type="http://schemas.openxmlformats.org/officeDocument/2006/relationships/image" Target="../media/image6.emf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3.xml"/><Relationship Id="rId2" Type="http://schemas.openxmlformats.org/officeDocument/2006/relationships/slideLayout" Target="../slideLayouts/slideLayout35.xml"/><Relationship Id="rId1" Type="http://schemas.openxmlformats.org/officeDocument/2006/relationships/tags" Target="../tags/tag111.xml"/><Relationship Id="rId5" Type="http://schemas.openxmlformats.org/officeDocument/2006/relationships/image" Target="../media/image16.png"/><Relationship Id="rId4" Type="http://schemas.openxmlformats.org/officeDocument/2006/relationships/image" Target="../media/image6.emf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4.xml"/><Relationship Id="rId2" Type="http://schemas.openxmlformats.org/officeDocument/2006/relationships/slideLayout" Target="../slideLayouts/slideLayout35.xml"/><Relationship Id="rId1" Type="http://schemas.openxmlformats.org/officeDocument/2006/relationships/tags" Target="../tags/tag112.xml"/><Relationship Id="rId4" Type="http://schemas.openxmlformats.org/officeDocument/2006/relationships/image" Target="../media/image6.emf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5.xml"/><Relationship Id="rId2" Type="http://schemas.openxmlformats.org/officeDocument/2006/relationships/slideLayout" Target="../slideLayouts/slideLayout10.xml"/><Relationship Id="rId1" Type="http://schemas.openxmlformats.org/officeDocument/2006/relationships/tags" Target="../tags/tag113.xml"/><Relationship Id="rId5" Type="http://schemas.openxmlformats.org/officeDocument/2006/relationships/image" Target="../media/image4.emf"/><Relationship Id="rId4" Type="http://schemas.openxmlformats.org/officeDocument/2006/relationships/image" Target="../media/image5.e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53" name="Picture 29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-971339" y="-731854"/>
            <a:ext cx="6829678" cy="58753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38" name="Picture 14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6379029" y="654732"/>
            <a:ext cx="2131785" cy="47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043" name="Rectangle 19"/>
          <p:cNvSpPr>
            <a:spLocks noChangeArrowheads="1"/>
          </p:cNvSpPr>
          <p:nvPr/>
        </p:nvSpPr>
        <p:spPr bwMode="auto">
          <a:xfrm>
            <a:off x="4066853" y="2618304"/>
            <a:ext cx="4904753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algn="ctr" defTabSz="914400" fontAlgn="base">
              <a:spcBef>
                <a:spcPct val="0"/>
              </a:spcBef>
              <a:spcAft>
                <a:spcPct val="0"/>
              </a:spcAft>
            </a:pPr>
            <a:r>
              <a:rPr kumimoji="0" lang="zh-CN" altLang="en-US" sz="2000" b="1" i="0" u="none" strike="noStrike" cap="none" normalizeH="0" baseline="0" dirty="0" smtClean="0">
                <a:ln>
                  <a:noFill/>
                </a:ln>
                <a:solidFill>
                  <a:srgbClr val="BD0F24"/>
                </a:solidFill>
                <a:effectLst/>
                <a:latin typeface="+mj-ea"/>
                <a:ea typeface="+mj-ea"/>
                <a:cs typeface="宋体" pitchFamily="2" charset="-122"/>
              </a:rPr>
              <a:t>钢厂开工不及预期，炉料反弹形成压力</a:t>
            </a:r>
            <a:endParaRPr kumimoji="0" lang="zh-CN" sz="2000" b="1" i="0" u="none" strike="noStrike" cap="none" normalizeH="0" baseline="0" dirty="0">
              <a:ln>
                <a:noFill/>
              </a:ln>
              <a:solidFill>
                <a:srgbClr val="BD0F24"/>
              </a:solidFill>
              <a:effectLst/>
              <a:latin typeface="+mj-ea"/>
              <a:ea typeface="+mj-ea"/>
              <a:cs typeface="宋体" pitchFamily="2" charset="-122"/>
            </a:endParaRPr>
          </a:p>
        </p:txBody>
      </p:sp>
      <p:sp>
        <p:nvSpPr>
          <p:cNvPr id="1047" name="AutoShape 23"/>
          <p:cNvSpPr>
            <a:spLocks noChangeAspect="1" noChangeArrowheads="1" noTextEdit="1"/>
          </p:cNvSpPr>
          <p:nvPr/>
        </p:nvSpPr>
        <p:spPr bwMode="auto">
          <a:xfrm>
            <a:off x="3860800" y="2938463"/>
            <a:ext cx="4622800" cy="333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049" name="Rectangle 25"/>
          <p:cNvSpPr>
            <a:spLocks noChangeArrowheads="1"/>
          </p:cNvSpPr>
          <p:nvPr/>
        </p:nvSpPr>
        <p:spPr bwMode="auto">
          <a:xfrm>
            <a:off x="4339101" y="2935288"/>
            <a:ext cx="1519238" cy="39687"/>
          </a:xfrm>
          <a:prstGeom prst="rect">
            <a:avLst/>
          </a:prstGeom>
          <a:solidFill>
            <a:srgbClr val="E60012"/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050" name="Rectangle 26"/>
          <p:cNvSpPr>
            <a:spLocks noChangeArrowheads="1"/>
          </p:cNvSpPr>
          <p:nvPr/>
        </p:nvSpPr>
        <p:spPr bwMode="auto">
          <a:xfrm>
            <a:off x="5383212" y="2935288"/>
            <a:ext cx="3317875" cy="45719"/>
          </a:xfrm>
          <a:prstGeom prst="rect">
            <a:avLst/>
          </a:prstGeom>
          <a:solidFill>
            <a:srgbClr val="DAB866"/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9" name="Rectangle 19"/>
          <p:cNvSpPr>
            <a:spLocks noChangeArrowheads="1"/>
          </p:cNvSpPr>
          <p:nvPr/>
        </p:nvSpPr>
        <p:spPr bwMode="auto">
          <a:xfrm>
            <a:off x="4151653" y="4572780"/>
            <a:ext cx="4992347" cy="430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1400" dirty="0" smtClean="0">
                <a:solidFill>
                  <a:srgbClr val="7F7F7F"/>
                </a:solidFill>
              </a:rPr>
              <a:t>衡焱 投资咨询证号：</a:t>
            </a:r>
            <a:r>
              <a:rPr lang="en-US" altLang="zh-CN" sz="1400" dirty="0" smtClean="0">
                <a:solidFill>
                  <a:srgbClr val="7F7F7F"/>
                </a:solidFill>
              </a:rPr>
              <a:t>Z0016768 </a:t>
            </a:r>
            <a:r>
              <a:rPr lang="zh-CN" altLang="en-US" sz="1400" dirty="0" smtClean="0">
                <a:solidFill>
                  <a:srgbClr val="7F7F7F"/>
                </a:solidFill>
              </a:rPr>
              <a:t>从业资格证号：</a:t>
            </a:r>
            <a:r>
              <a:rPr lang="en-US" altLang="zh-CN" sz="1400" dirty="0">
                <a:solidFill>
                  <a:srgbClr val="7F7F7F"/>
                </a:solidFill>
              </a:rPr>
              <a:t>F03090081</a:t>
            </a:r>
          </a:p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1400" dirty="0" smtClean="0">
                <a:solidFill>
                  <a:srgbClr val="7F7F7F"/>
                </a:solidFill>
              </a:rPr>
              <a:t>钱龙 从业资格证号：</a:t>
            </a:r>
            <a:r>
              <a:rPr lang="en-US" altLang="zh-CN" sz="1400" dirty="0">
                <a:solidFill>
                  <a:srgbClr val="7F7F7F"/>
                </a:solidFill>
              </a:rPr>
              <a:t>F3077614</a:t>
            </a:r>
          </a:p>
        </p:txBody>
      </p:sp>
      <p:sp>
        <p:nvSpPr>
          <p:cNvPr id="10" name="Rectangle 19"/>
          <p:cNvSpPr>
            <a:spLocks noChangeArrowheads="1"/>
          </p:cNvSpPr>
          <p:nvPr/>
        </p:nvSpPr>
        <p:spPr bwMode="auto">
          <a:xfrm>
            <a:off x="6744230" y="3132230"/>
            <a:ext cx="1739370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600" b="1" dirty="0" smtClean="0">
                <a:solidFill>
                  <a:srgbClr val="7F7F7F"/>
                </a:solidFill>
                <a:latin typeface="+mj-ea"/>
                <a:ea typeface="字酷堂清楷体" pitchFamily="2" charset="-122"/>
                <a:cs typeface="宋体" pitchFamily="2" charset="-122"/>
              </a:rPr>
              <a:t>2021</a:t>
            </a:r>
            <a:r>
              <a:rPr lang="zh-CN" altLang="en-US" sz="1600" b="1" dirty="0" smtClean="0">
                <a:solidFill>
                  <a:srgbClr val="7F7F7F"/>
                </a:solidFill>
                <a:latin typeface="+mj-ea"/>
                <a:ea typeface="字酷堂清楷体" pitchFamily="2" charset="-122"/>
                <a:cs typeface="宋体" pitchFamily="2" charset="-122"/>
              </a:rPr>
              <a:t>年</a:t>
            </a:r>
            <a:r>
              <a:rPr lang="en-US" altLang="zh-CN" sz="1600" b="1" dirty="0" smtClean="0">
                <a:solidFill>
                  <a:srgbClr val="7F7F7F"/>
                </a:solidFill>
                <a:latin typeface="+mj-ea"/>
                <a:ea typeface="字酷堂清楷体" pitchFamily="2" charset="-122"/>
                <a:cs typeface="宋体" pitchFamily="2" charset="-122"/>
              </a:rPr>
              <a:t>12</a:t>
            </a:r>
            <a:r>
              <a:rPr lang="zh-CN" altLang="en-US" sz="1600" b="1" dirty="0" smtClean="0">
                <a:solidFill>
                  <a:srgbClr val="7F7F7F"/>
                </a:solidFill>
                <a:latin typeface="+mj-ea"/>
                <a:ea typeface="字酷堂清楷体" pitchFamily="2" charset="-122"/>
                <a:cs typeface="宋体" pitchFamily="2" charset="-122"/>
              </a:rPr>
              <a:t>月</a:t>
            </a:r>
            <a:r>
              <a:rPr lang="en-US" altLang="zh-CN" sz="1600" b="1" dirty="0" smtClean="0">
                <a:solidFill>
                  <a:srgbClr val="7F7F7F"/>
                </a:solidFill>
                <a:latin typeface="+mj-ea"/>
                <a:ea typeface="字酷堂清楷体" pitchFamily="2" charset="-122"/>
                <a:cs typeface="宋体" pitchFamily="2" charset="-122"/>
              </a:rPr>
              <a:t>17</a:t>
            </a:r>
            <a:r>
              <a:rPr lang="zh-CN" altLang="en-US" sz="1600" b="1" dirty="0" smtClean="0">
                <a:solidFill>
                  <a:srgbClr val="7F7F7F"/>
                </a:solidFill>
                <a:latin typeface="+mj-ea"/>
                <a:ea typeface="字酷堂清楷体" pitchFamily="2" charset="-122"/>
                <a:cs typeface="宋体" pitchFamily="2" charset="-122"/>
              </a:rPr>
              <a:t>日</a:t>
            </a:r>
            <a:endParaRPr lang="zh-CN" sz="1600" b="1" dirty="0">
              <a:solidFill>
                <a:srgbClr val="7F7F7F"/>
              </a:solidFill>
              <a:latin typeface="+mj-ea"/>
              <a:ea typeface="字酷堂清楷体" pitchFamily="2" charset="-122"/>
              <a:cs typeface="宋体" pitchFamily="2" charset="-122"/>
            </a:endParaRPr>
          </a:p>
        </p:txBody>
      </p:sp>
    </p:spTree>
    <p:custDataLst>
      <p:tags r:id="rId1"/>
    </p:custDataLst>
  </p:cSld>
  <p:clrMapOvr>
    <a:masterClrMapping/>
  </p:clrMapOvr>
  <p:transition advClick="0" advTm="2000"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171764" y="288178"/>
            <a:ext cx="1473016" cy="3269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104" name="Freeform 8"/>
          <p:cNvSpPr>
            <a:spLocks/>
          </p:cNvSpPr>
          <p:nvPr/>
        </p:nvSpPr>
        <p:spPr bwMode="auto">
          <a:xfrm>
            <a:off x="3175" y="331135"/>
            <a:ext cx="269875" cy="542925"/>
          </a:xfrm>
          <a:custGeom>
            <a:avLst/>
            <a:gdLst/>
            <a:ahLst/>
            <a:cxnLst>
              <a:cxn ang="0">
                <a:pos x="170" y="172"/>
              </a:cxn>
              <a:cxn ang="0">
                <a:pos x="0" y="342"/>
              </a:cxn>
              <a:cxn ang="0">
                <a:pos x="0" y="0"/>
              </a:cxn>
              <a:cxn ang="0">
                <a:pos x="170" y="172"/>
              </a:cxn>
            </a:cxnLst>
            <a:rect l="0" t="0" r="r" b="b"/>
            <a:pathLst>
              <a:path w="170" h="342">
                <a:moveTo>
                  <a:pt x="170" y="172"/>
                </a:moveTo>
                <a:lnTo>
                  <a:pt x="0" y="342"/>
                </a:lnTo>
                <a:lnTo>
                  <a:pt x="0" y="0"/>
                </a:lnTo>
                <a:lnTo>
                  <a:pt x="170" y="172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1" name="矩形 40"/>
          <p:cNvSpPr/>
          <p:nvPr/>
        </p:nvSpPr>
        <p:spPr>
          <a:xfrm>
            <a:off x="1796432" y="4984694"/>
            <a:ext cx="7347568" cy="158806"/>
          </a:xfrm>
          <a:prstGeom prst="rect">
            <a:avLst/>
          </a:prstGeom>
          <a:solidFill>
            <a:srgbClr val="DAB8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9" name="矩形 38"/>
          <p:cNvSpPr/>
          <p:nvPr/>
        </p:nvSpPr>
        <p:spPr>
          <a:xfrm>
            <a:off x="0" y="4984376"/>
            <a:ext cx="1873624" cy="159124"/>
          </a:xfrm>
          <a:prstGeom prst="rect">
            <a:avLst/>
          </a:prstGeom>
          <a:solidFill>
            <a:srgbClr val="E6001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4" name="Freeform 7"/>
          <p:cNvSpPr>
            <a:spLocks/>
          </p:cNvSpPr>
          <p:nvPr/>
        </p:nvSpPr>
        <p:spPr bwMode="auto">
          <a:xfrm>
            <a:off x="3175" y="-3175"/>
            <a:ext cx="269875" cy="269875"/>
          </a:xfrm>
          <a:custGeom>
            <a:avLst/>
            <a:gdLst/>
            <a:ahLst/>
            <a:cxnLst>
              <a:cxn ang="0">
                <a:pos x="0" y="170"/>
              </a:cxn>
              <a:cxn ang="0">
                <a:pos x="0" y="0"/>
              </a:cxn>
              <a:cxn ang="0">
                <a:pos x="170" y="0"/>
              </a:cxn>
              <a:cxn ang="0">
                <a:pos x="0" y="170"/>
              </a:cxn>
            </a:cxnLst>
            <a:rect l="0" t="0" r="r" b="b"/>
            <a:pathLst>
              <a:path w="170" h="170">
                <a:moveTo>
                  <a:pt x="0" y="170"/>
                </a:moveTo>
                <a:lnTo>
                  <a:pt x="0" y="0"/>
                </a:lnTo>
                <a:lnTo>
                  <a:pt x="170" y="0"/>
                </a:lnTo>
                <a:lnTo>
                  <a:pt x="0" y="170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6" name="Freeform 9"/>
          <p:cNvSpPr>
            <a:spLocks/>
          </p:cNvSpPr>
          <p:nvPr/>
        </p:nvSpPr>
        <p:spPr bwMode="auto">
          <a:xfrm>
            <a:off x="20170" y="14755"/>
            <a:ext cx="571500" cy="571500"/>
          </a:xfrm>
          <a:custGeom>
            <a:avLst/>
            <a:gdLst/>
            <a:ahLst/>
            <a:cxnLst>
              <a:cxn ang="0">
                <a:pos x="180" y="0"/>
              </a:cxn>
              <a:cxn ang="0">
                <a:pos x="360" y="180"/>
              </a:cxn>
              <a:cxn ang="0">
                <a:pos x="180" y="360"/>
              </a:cxn>
              <a:cxn ang="0">
                <a:pos x="0" y="180"/>
              </a:cxn>
              <a:cxn ang="0">
                <a:pos x="180" y="0"/>
              </a:cxn>
            </a:cxnLst>
            <a:rect l="0" t="0" r="r" b="b"/>
            <a:pathLst>
              <a:path w="360" h="360">
                <a:moveTo>
                  <a:pt x="180" y="0"/>
                </a:moveTo>
                <a:lnTo>
                  <a:pt x="360" y="180"/>
                </a:lnTo>
                <a:lnTo>
                  <a:pt x="180" y="360"/>
                </a:lnTo>
                <a:lnTo>
                  <a:pt x="0" y="180"/>
                </a:lnTo>
                <a:lnTo>
                  <a:pt x="180" y="0"/>
                </a:lnTo>
                <a:close/>
              </a:path>
            </a:pathLst>
          </a:custGeom>
          <a:solidFill>
            <a:srgbClr val="E60012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7" name="Rectangle 10"/>
          <p:cNvSpPr>
            <a:spLocks noChangeArrowheads="1"/>
          </p:cNvSpPr>
          <p:nvPr/>
        </p:nvSpPr>
        <p:spPr bwMode="auto">
          <a:xfrm>
            <a:off x="679449" y="232898"/>
            <a:ext cx="6314282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</a:pPr>
            <a:r>
              <a:rPr kumimoji="0" lang="zh-CN" altLang="en-US" sz="1600" b="0" i="0" u="none" strike="noStrike" cap="none" normalizeH="0" baseline="0" dirty="0">
                <a:ln>
                  <a:noFill/>
                </a:ln>
                <a:solidFill>
                  <a:schemeClr val="accent4"/>
                </a:solidFill>
                <a:effectLst/>
                <a:latin typeface="+mn-ea"/>
                <a:cs typeface="宋体" pitchFamily="2" charset="-122"/>
              </a:rPr>
              <a:t>一周价格观察（周五数据</a:t>
            </a:r>
            <a:r>
              <a:rPr lang="zh-CN" altLang="en-US" sz="1600" dirty="0">
                <a:solidFill>
                  <a:schemeClr val="accent4"/>
                </a:solidFill>
                <a:latin typeface="+mn-ea"/>
                <a:cs typeface="宋体" pitchFamily="2" charset="-122"/>
              </a:rPr>
              <a:t>）</a:t>
            </a:r>
            <a:endParaRPr kumimoji="0" lang="zh-CN" sz="1600" b="0" i="0" u="none" strike="noStrike" cap="none" normalizeH="0" baseline="0" dirty="0">
              <a:ln>
                <a:noFill/>
              </a:ln>
              <a:solidFill>
                <a:schemeClr val="accent4"/>
              </a:solidFill>
              <a:effectLst/>
              <a:latin typeface="+mn-ea"/>
              <a:cs typeface="宋体" pitchFamily="2" charset="-122"/>
            </a:endParaRPr>
          </a:p>
        </p:txBody>
      </p:sp>
      <p:sp>
        <p:nvSpPr>
          <p:cNvPr id="10" name="Rectangle 10">
            <a:extLst>
              <a:ext uri="{FF2B5EF4-FFF2-40B4-BE49-F238E27FC236}">
                <a16:creationId xmlns:a16="http://schemas.microsoft.com/office/drawing/2014/main" xmlns="" id="{41A5E9E9-6AC6-4FD5-A27D-2A1E9F3F6D7B}"/>
              </a:ext>
            </a:extLst>
          </p:cNvPr>
          <p:cNvSpPr>
            <a:spLocks noChangeArrowheads="1"/>
          </p:cNvSpPr>
          <p:nvPr/>
        </p:nvSpPr>
        <p:spPr bwMode="auto">
          <a:xfrm>
            <a:off x="723290" y="2051858"/>
            <a:ext cx="1935125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1600" dirty="0">
                <a:solidFill>
                  <a:schemeClr val="accent4"/>
                </a:solidFill>
                <a:latin typeface="+mn-ea"/>
              </a:rPr>
              <a:t>价格因子分析</a:t>
            </a:r>
          </a:p>
        </p:txBody>
      </p:sp>
      <p:sp>
        <p:nvSpPr>
          <p:cNvPr id="12" name="Rectangle 10">
            <a:extLst>
              <a:ext uri="{FF2B5EF4-FFF2-40B4-BE49-F238E27FC236}">
                <a16:creationId xmlns:a16="http://schemas.microsoft.com/office/drawing/2014/main" xmlns="" id="{2F80742E-7D29-4689-BD76-CCD46F50673C}"/>
              </a:ext>
            </a:extLst>
          </p:cNvPr>
          <p:cNvSpPr>
            <a:spLocks noChangeArrowheads="1"/>
          </p:cNvSpPr>
          <p:nvPr/>
        </p:nvSpPr>
        <p:spPr bwMode="auto">
          <a:xfrm>
            <a:off x="5973147" y="750949"/>
            <a:ext cx="2671633" cy="4924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1600" dirty="0" smtClean="0">
                <a:solidFill>
                  <a:srgbClr val="0070C0"/>
                </a:solidFill>
                <a:latin typeface="+mn-ea"/>
              </a:rPr>
              <a:t>预计下周市场</a:t>
            </a:r>
            <a:r>
              <a:rPr lang="zh-CN" altLang="en-US" sz="1600" dirty="0">
                <a:solidFill>
                  <a:srgbClr val="0070C0"/>
                </a:solidFill>
                <a:latin typeface="+mn-ea"/>
              </a:rPr>
              <a:t>强弱顺序</a:t>
            </a:r>
            <a:r>
              <a:rPr lang="zh-CN" altLang="en-US" sz="1600" dirty="0" smtClean="0">
                <a:solidFill>
                  <a:srgbClr val="0070C0"/>
                </a:solidFill>
                <a:latin typeface="+mn-ea"/>
              </a:rPr>
              <a:t>：螺纹、热卷、焦煤、焦炭、铁矿</a:t>
            </a:r>
            <a:endParaRPr lang="en-US" altLang="zh-CN" sz="1600" dirty="0">
              <a:solidFill>
                <a:srgbClr val="0070C0"/>
              </a:solidFill>
              <a:latin typeface="+mn-ea"/>
            </a:endParaRPr>
          </a:p>
        </p:txBody>
      </p:sp>
      <p:graphicFrame>
        <p:nvGraphicFramePr>
          <p:cNvPr id="4" name="表格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31913319"/>
              </p:ext>
            </p:extLst>
          </p:nvPr>
        </p:nvGraphicFramePr>
        <p:xfrm>
          <a:off x="138112" y="543554"/>
          <a:ext cx="5448299" cy="1363345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685401"/>
                <a:gridCol w="1396186"/>
                <a:gridCol w="1332723"/>
                <a:gridCol w="1015408"/>
                <a:gridCol w="1018581"/>
              </a:tblGrid>
              <a:tr h="180975"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100" u="none" strike="noStrike" dirty="0">
                          <a:effectLst/>
                        </a:rPr>
                        <a:t>品种</a:t>
                      </a:r>
                      <a:endParaRPr lang="zh-CN" alt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100" u="none" strike="noStrike" dirty="0">
                          <a:effectLst/>
                        </a:rPr>
                        <a:t>主力合约收盘（涨跌）</a:t>
                      </a:r>
                      <a:endParaRPr lang="zh-CN" alt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100" u="none" strike="noStrike">
                          <a:effectLst/>
                        </a:rPr>
                        <a:t>现货价格（涨跌）</a:t>
                      </a:r>
                      <a:endParaRPr lang="zh-CN" altLang="en-US" sz="11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100" u="none" strike="noStrike">
                          <a:effectLst/>
                        </a:rPr>
                        <a:t>基差</a:t>
                      </a:r>
                      <a:endParaRPr lang="zh-CN" altLang="en-US" sz="11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100" u="none" strike="noStrike" dirty="0">
                          <a:effectLst/>
                        </a:rPr>
                        <a:t>月差</a:t>
                      </a:r>
                      <a:endParaRPr lang="zh-CN" alt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9525" marR="9525" marT="9525" marB="0"/>
                </a:tc>
              </a:tr>
              <a:tr h="221615"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100" u="none" strike="noStrike" dirty="0">
                          <a:effectLst/>
                        </a:rPr>
                        <a:t>螺纹</a:t>
                      </a:r>
                      <a:endParaRPr lang="zh-CN" alt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zh-CN" sz="11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4505(-24</a:t>
                      </a:r>
                      <a:r>
                        <a:rPr lang="zh-CN" altLang="en-US" sz="11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）</a:t>
                      </a:r>
                    </a:p>
                  </a:txBody>
                  <a:tcPr marL="6350" marR="6350" marT="635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zh-CN" sz="11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4860</a:t>
                      </a:r>
                      <a:r>
                        <a:rPr lang="zh-CN" altLang="en-US" sz="11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（</a:t>
                      </a:r>
                      <a:r>
                        <a:rPr lang="en-US" altLang="zh-CN" sz="11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+10</a:t>
                      </a:r>
                      <a:r>
                        <a:rPr lang="zh-CN" altLang="en-US" sz="11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）</a:t>
                      </a:r>
                    </a:p>
                  </a:txBody>
                  <a:tcPr marL="6350" marR="6350" marT="635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zh-CN" sz="11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455</a:t>
                      </a:r>
                    </a:p>
                  </a:txBody>
                  <a:tcPr marL="6350" marR="6350" marT="635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zh-CN" sz="11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186</a:t>
                      </a:r>
                    </a:p>
                  </a:txBody>
                  <a:tcPr marL="6350" marR="6350" marT="6350" marB="0"/>
                </a:tc>
              </a:tr>
              <a:tr h="236220"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100" u="none" strike="noStrike" dirty="0">
                          <a:effectLst/>
                        </a:rPr>
                        <a:t>热卷</a:t>
                      </a:r>
                      <a:endParaRPr lang="zh-CN" alt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zh-CN" sz="11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4680(-39</a:t>
                      </a:r>
                      <a:r>
                        <a:rPr lang="zh-CN" altLang="en-US" sz="11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）</a:t>
                      </a:r>
                    </a:p>
                  </a:txBody>
                  <a:tcPr marL="6350" marR="6350" marT="635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zh-CN" sz="11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4930</a:t>
                      </a:r>
                      <a:r>
                        <a:rPr lang="zh-CN" altLang="en-US" sz="11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（</a:t>
                      </a:r>
                      <a:r>
                        <a:rPr lang="en-US" altLang="zh-CN" sz="11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  <a:r>
                        <a:rPr lang="zh-CN" altLang="en-US" sz="11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）</a:t>
                      </a:r>
                    </a:p>
                  </a:txBody>
                  <a:tcPr marL="6350" marR="6350" marT="635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zh-CN" sz="11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250</a:t>
                      </a:r>
                    </a:p>
                  </a:txBody>
                  <a:tcPr marL="6350" marR="6350" marT="635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zh-CN" sz="11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158</a:t>
                      </a:r>
                    </a:p>
                  </a:txBody>
                  <a:tcPr marL="6350" marR="6350" marT="6350" marB="0"/>
                </a:tc>
              </a:tr>
              <a:tr h="228600"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100" u="none" strike="noStrike">
                          <a:effectLst/>
                        </a:rPr>
                        <a:t>铁矿</a:t>
                      </a:r>
                      <a:endParaRPr lang="zh-CN" altLang="en-US" sz="11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zh-CN" sz="11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676.5(+3.5</a:t>
                      </a:r>
                      <a:r>
                        <a:rPr lang="zh-CN" altLang="en-US" sz="11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）</a:t>
                      </a:r>
                    </a:p>
                  </a:txBody>
                  <a:tcPr marL="6350" marR="6350" marT="635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zh-CN" sz="11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745</a:t>
                      </a:r>
                      <a:r>
                        <a:rPr lang="zh-CN" altLang="en-US" sz="11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（</a:t>
                      </a:r>
                      <a:r>
                        <a:rPr lang="en-US" altLang="zh-CN" sz="11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+10</a:t>
                      </a:r>
                      <a:r>
                        <a:rPr lang="zh-CN" altLang="en-US" sz="11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）</a:t>
                      </a:r>
                    </a:p>
                  </a:txBody>
                  <a:tcPr marL="6350" marR="6350" marT="635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zh-CN" sz="11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118.5</a:t>
                      </a:r>
                    </a:p>
                  </a:txBody>
                  <a:tcPr marL="6350" marR="6350" marT="635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zh-CN" sz="11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28.5</a:t>
                      </a:r>
                    </a:p>
                  </a:txBody>
                  <a:tcPr marL="6350" marR="6350" marT="6350" marB="0"/>
                </a:tc>
              </a:tr>
              <a:tr h="243205"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100" u="none" strike="noStrike">
                          <a:effectLst/>
                        </a:rPr>
                        <a:t>焦炭</a:t>
                      </a:r>
                      <a:endParaRPr lang="zh-CN" altLang="en-US" sz="11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zh-CN" sz="11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3051</a:t>
                      </a:r>
                      <a:r>
                        <a:rPr lang="zh-CN" altLang="en-US" sz="11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（</a:t>
                      </a:r>
                      <a:r>
                        <a:rPr lang="en-US" altLang="zh-CN" sz="11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-2</a:t>
                      </a:r>
                      <a:r>
                        <a:rPr lang="zh-CN" altLang="en-US" sz="11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）</a:t>
                      </a:r>
                    </a:p>
                  </a:txBody>
                  <a:tcPr marL="6350" marR="6350" marT="635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zh-CN" sz="11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3000</a:t>
                      </a:r>
                      <a:r>
                        <a:rPr lang="zh-CN" altLang="en-US" sz="11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（</a:t>
                      </a:r>
                      <a:r>
                        <a:rPr lang="en-US" altLang="zh-CN" sz="11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  <a:r>
                        <a:rPr lang="zh-CN" altLang="en-US" sz="11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）</a:t>
                      </a:r>
                    </a:p>
                  </a:txBody>
                  <a:tcPr marL="6350" marR="6350" marT="635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zh-CN" sz="11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-51</a:t>
                      </a:r>
                    </a:p>
                  </a:txBody>
                  <a:tcPr marL="6350" marR="6350" marT="635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zh-CN" sz="11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174.5</a:t>
                      </a:r>
                    </a:p>
                  </a:txBody>
                  <a:tcPr marL="6350" marR="6350" marT="6350" marB="0"/>
                </a:tc>
              </a:tr>
              <a:tr h="252730"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100" u="none" strike="noStrike">
                          <a:effectLst/>
                        </a:rPr>
                        <a:t>焦煤</a:t>
                      </a:r>
                      <a:endParaRPr lang="zh-CN" altLang="en-US" sz="11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zh-CN" sz="11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2168(+28.5</a:t>
                      </a:r>
                      <a:r>
                        <a:rPr lang="zh-CN" altLang="en-US" sz="11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）</a:t>
                      </a:r>
                    </a:p>
                  </a:txBody>
                  <a:tcPr marL="6350" marR="6350" marT="635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zh-CN" sz="11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2000</a:t>
                      </a:r>
                      <a:r>
                        <a:rPr lang="zh-CN" altLang="en-US" sz="11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（</a:t>
                      </a:r>
                      <a:r>
                        <a:rPr lang="en-US" altLang="zh-CN" sz="11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  <a:r>
                        <a:rPr lang="zh-CN" altLang="en-US" sz="11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）</a:t>
                      </a:r>
                    </a:p>
                  </a:txBody>
                  <a:tcPr marL="6350" marR="6350" marT="635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zh-CN" sz="11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-168</a:t>
                      </a:r>
                    </a:p>
                  </a:txBody>
                  <a:tcPr marL="6350" marR="6350" marT="635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zh-CN" sz="11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97</a:t>
                      </a:r>
                    </a:p>
                  </a:txBody>
                  <a:tcPr marL="6350" marR="6350" marT="6350" marB="0"/>
                </a:tc>
              </a:tr>
            </a:tbl>
          </a:graphicData>
        </a:graphic>
      </p:graphicFrame>
      <p:graphicFrame>
        <p:nvGraphicFramePr>
          <p:cNvPr id="13" name="表格 12">
            <a:extLst>
              <a:ext uri="{FF2B5EF4-FFF2-40B4-BE49-F238E27FC236}">
                <a16:creationId xmlns="" xmlns:a16="http://schemas.microsoft.com/office/drawing/2014/main" id="{8EEAACD0-355C-4267-8DCD-27F4728E6FE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53151140"/>
              </p:ext>
            </p:extLst>
          </p:nvPr>
        </p:nvGraphicFramePr>
        <p:xfrm>
          <a:off x="425666" y="2435698"/>
          <a:ext cx="8383286" cy="193621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498661">
                  <a:extLst>
                    <a:ext uri="{9D8B030D-6E8A-4147-A177-3AD203B41FA5}">
                      <a16:colId xmlns="" xmlns:a16="http://schemas.microsoft.com/office/drawing/2014/main" val="524358693"/>
                    </a:ext>
                  </a:extLst>
                </a:gridCol>
                <a:gridCol w="2379413">
                  <a:extLst>
                    <a:ext uri="{9D8B030D-6E8A-4147-A177-3AD203B41FA5}">
                      <a16:colId xmlns="" xmlns:a16="http://schemas.microsoft.com/office/drawing/2014/main" val="3457882351"/>
                    </a:ext>
                  </a:extLst>
                </a:gridCol>
                <a:gridCol w="1884468">
                  <a:extLst>
                    <a:ext uri="{9D8B030D-6E8A-4147-A177-3AD203B41FA5}">
                      <a16:colId xmlns="" xmlns:a16="http://schemas.microsoft.com/office/drawing/2014/main" val="100304361"/>
                    </a:ext>
                  </a:extLst>
                </a:gridCol>
                <a:gridCol w="1871718">
                  <a:extLst>
                    <a:ext uri="{9D8B030D-6E8A-4147-A177-3AD203B41FA5}">
                      <a16:colId xmlns="" xmlns:a16="http://schemas.microsoft.com/office/drawing/2014/main" val="1552490520"/>
                    </a:ext>
                  </a:extLst>
                </a:gridCol>
                <a:gridCol w="699173">
                  <a:extLst>
                    <a:ext uri="{9D8B030D-6E8A-4147-A177-3AD203B41FA5}">
                      <a16:colId xmlns="" xmlns:a16="http://schemas.microsoft.com/office/drawing/2014/main" val="2436840038"/>
                    </a:ext>
                  </a:extLst>
                </a:gridCol>
                <a:gridCol w="1049853">
                  <a:extLst>
                    <a:ext uri="{9D8B030D-6E8A-4147-A177-3AD203B41FA5}">
                      <a16:colId xmlns="" xmlns:a16="http://schemas.microsoft.com/office/drawing/2014/main" val="2586429031"/>
                    </a:ext>
                  </a:extLst>
                </a:gridCol>
              </a:tblGrid>
              <a:tr h="198877"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200" b="1" u="none" strike="noStrike" dirty="0">
                          <a:effectLst/>
                        </a:rPr>
                        <a:t>品种</a:t>
                      </a:r>
                      <a:endParaRPr lang="zh-CN" alt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200" b="1" u="none" strike="noStrike" dirty="0">
                          <a:effectLst/>
                        </a:rPr>
                        <a:t>供应</a:t>
                      </a:r>
                      <a:endParaRPr lang="zh-CN" alt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200" b="1" u="none" strike="noStrike" dirty="0">
                          <a:effectLst/>
                        </a:rPr>
                        <a:t>需求</a:t>
                      </a:r>
                      <a:endParaRPr lang="zh-CN" alt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200" b="1" u="none" strike="noStrike" dirty="0">
                          <a:effectLst/>
                        </a:rPr>
                        <a:t>库存</a:t>
                      </a:r>
                      <a:endParaRPr lang="zh-CN" alt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200" b="1" u="none" strike="noStrike" dirty="0">
                          <a:effectLst/>
                        </a:rPr>
                        <a:t>基差</a:t>
                      </a:r>
                      <a:endParaRPr lang="zh-CN" alt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200" b="1" u="none" strike="noStrike" dirty="0">
                          <a:effectLst/>
                        </a:rPr>
                        <a:t>价格水平</a:t>
                      </a:r>
                      <a:endParaRPr lang="zh-CN" alt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extLst>
                  <a:ext uri="{0D108BD9-81ED-4DB2-BD59-A6C34878D82A}">
                    <a16:rowId xmlns="" xmlns:a16="http://schemas.microsoft.com/office/drawing/2014/main" val="1767354896"/>
                  </a:ext>
                </a:extLst>
              </a:tr>
              <a:tr h="397753">
                <a:tc>
                  <a:txBody>
                    <a:bodyPr/>
                    <a:lstStyle/>
                    <a:p>
                      <a:pPr marL="0" algn="ctr" defTabSz="685800" rtl="0" eaLnBrk="1" fontAlgn="t" latinLnBrk="0" hangingPunct="1"/>
                      <a:r>
                        <a:rPr lang="zh-CN" altLang="en-US" sz="1000" b="1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螺纹</a:t>
                      </a: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algn="ctr" defTabSz="685800" rtl="0" eaLnBrk="1" fontAlgn="t" latinLnBrk="0" hangingPunct="1"/>
                      <a:r>
                        <a:rPr lang="zh-CN" altLang="en-US" sz="120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  <a:cs typeface="+mn-cs"/>
                        </a:rPr>
                        <a:t>供应小幅减少，环保</a:t>
                      </a:r>
                      <a:r>
                        <a:rPr lang="zh-CN" altLang="en-US" sz="120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  <a:cs typeface="+mn-cs"/>
                        </a:rPr>
                        <a:t>政策限制较严</a:t>
                      </a:r>
                      <a:endParaRPr lang="zh-CN" altLang="en-US" sz="1200" u="none" strike="noStrike" kern="1200" dirty="0">
                        <a:solidFill>
                          <a:schemeClr val="dk1"/>
                        </a:solidFill>
                        <a:effectLst/>
                        <a:latin typeface="楷体" panose="02010609060101010101" pitchFamily="49" charset="-122"/>
                        <a:ea typeface="楷体" panose="02010609060101010101" pitchFamily="49" charset="-122"/>
                        <a:cs typeface="+mn-cs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20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  <a:cs typeface="+mn-cs"/>
                        </a:rPr>
                        <a:t>需求回落</a:t>
                      </a:r>
                      <a:r>
                        <a:rPr lang="zh-CN" altLang="en-US" sz="120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  <a:cs typeface="+mn-cs"/>
                        </a:rPr>
                        <a:t>，</a:t>
                      </a:r>
                      <a:r>
                        <a:rPr lang="en-US" altLang="zh-CN" sz="120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  <a:cs typeface="+mn-cs"/>
                        </a:rPr>
                        <a:t>11</a:t>
                      </a:r>
                      <a:r>
                        <a:rPr lang="zh-CN" altLang="en-US" sz="120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  <a:cs typeface="+mn-cs"/>
                        </a:rPr>
                        <a:t>月地产数据同比依旧回落</a:t>
                      </a:r>
                      <a:endParaRPr lang="zh-CN" altLang="en-US" sz="1200" u="none" strike="noStrike" kern="1200" dirty="0">
                        <a:solidFill>
                          <a:schemeClr val="dk1"/>
                        </a:solidFill>
                        <a:effectLst/>
                        <a:latin typeface="楷体" panose="02010609060101010101" pitchFamily="49" charset="-122"/>
                        <a:ea typeface="楷体" panose="02010609060101010101" pitchFamily="49" charset="-122"/>
                        <a:cs typeface="+mn-cs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algn="ctr" defTabSz="685800" rtl="0" eaLnBrk="1" fontAlgn="t" latinLnBrk="0" hangingPunct="1"/>
                      <a:r>
                        <a:rPr lang="zh-CN" altLang="en-US" sz="120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  <a:cs typeface="+mn-cs"/>
                        </a:rPr>
                        <a:t>库存将进入低位</a:t>
                      </a:r>
                      <a:endParaRPr lang="zh-CN" altLang="en-US" sz="1200" u="none" strike="noStrike" kern="1200" dirty="0">
                        <a:solidFill>
                          <a:schemeClr val="dk1"/>
                        </a:solidFill>
                        <a:effectLst/>
                        <a:latin typeface="楷体" panose="02010609060101010101" pitchFamily="49" charset="-122"/>
                        <a:ea typeface="楷体" panose="02010609060101010101" pitchFamily="49" charset="-122"/>
                        <a:cs typeface="+mn-cs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200" b="0" i="0" u="none" strike="noStrike" dirty="0" smtClean="0">
                          <a:solidFill>
                            <a:schemeClr val="dk1"/>
                          </a:solidFill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贴水</a:t>
                      </a:r>
                      <a:endParaRPr lang="zh-CN" alt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楷体" panose="02010609060101010101" pitchFamily="49" charset="-122"/>
                        <a:ea typeface="楷体" panose="02010609060101010101" pitchFamily="49" charset="-122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200" b="0" i="0" u="none" strike="noStrike" dirty="0" smtClean="0">
                          <a:solidFill>
                            <a:schemeClr val="dk1"/>
                          </a:solidFill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正常</a:t>
                      </a:r>
                      <a:endParaRPr lang="zh-CN" alt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楷体" panose="02010609060101010101" pitchFamily="49" charset="-122"/>
                        <a:ea typeface="楷体" panose="02010609060101010101" pitchFamily="49" charset="-122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extLst>
                  <a:ext uri="{0D108BD9-81ED-4DB2-BD59-A6C34878D82A}">
                    <a16:rowId xmlns="" xmlns:a16="http://schemas.microsoft.com/office/drawing/2014/main" val="3296333891"/>
                  </a:ext>
                </a:extLst>
              </a:tr>
              <a:tr h="198877"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000" b="1" u="none" strike="noStrike" dirty="0">
                          <a:effectLst/>
                        </a:rPr>
                        <a:t>热卷</a:t>
                      </a:r>
                      <a:endParaRPr lang="zh-CN" altLang="en-US" sz="1000" b="1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algn="ctr" defTabSz="685800" rtl="0" eaLnBrk="1" fontAlgn="t" latinLnBrk="0" hangingPunct="1"/>
                      <a:r>
                        <a:rPr lang="zh-CN" altLang="en-US" sz="120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  <a:cs typeface="+mn-cs"/>
                        </a:rPr>
                        <a:t>产量低位反弹</a:t>
                      </a:r>
                      <a:endParaRPr lang="zh-CN" altLang="en-US" sz="1200" u="none" strike="noStrike" kern="1200" dirty="0">
                        <a:solidFill>
                          <a:schemeClr val="dk1"/>
                        </a:solidFill>
                        <a:effectLst/>
                        <a:latin typeface="楷体" panose="02010609060101010101" pitchFamily="49" charset="-122"/>
                        <a:ea typeface="楷体" panose="02010609060101010101" pitchFamily="49" charset="-122"/>
                        <a:cs typeface="+mn-cs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algn="ctr" defTabSz="685800" rtl="0" eaLnBrk="1" fontAlgn="t" latinLnBrk="0" hangingPunct="1"/>
                      <a:r>
                        <a:rPr lang="zh-CN" altLang="en-US" sz="120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  <a:cs typeface="+mn-cs"/>
                        </a:rPr>
                        <a:t>低位反弹，增长明显</a:t>
                      </a:r>
                      <a:endParaRPr lang="zh-CN" altLang="en-US" sz="1200" u="none" strike="noStrike" kern="1200" dirty="0">
                        <a:solidFill>
                          <a:schemeClr val="dk1"/>
                        </a:solidFill>
                        <a:effectLst/>
                        <a:latin typeface="楷体" panose="02010609060101010101" pitchFamily="49" charset="-122"/>
                        <a:ea typeface="楷体" panose="02010609060101010101" pitchFamily="49" charset="-122"/>
                        <a:cs typeface="+mn-cs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algn="ctr" defTabSz="685800" rtl="0" eaLnBrk="1" fontAlgn="t" latinLnBrk="0" hangingPunct="1"/>
                      <a:r>
                        <a:rPr lang="zh-CN" altLang="en-US" sz="120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  <a:cs typeface="+mn-cs"/>
                        </a:rPr>
                        <a:t>库存处于同期高位</a:t>
                      </a:r>
                      <a:endParaRPr lang="zh-CN" altLang="en-US" sz="1200" u="none" strike="noStrike" kern="1200" dirty="0">
                        <a:solidFill>
                          <a:schemeClr val="dk1"/>
                        </a:solidFill>
                        <a:effectLst/>
                        <a:latin typeface="楷体" panose="02010609060101010101" pitchFamily="49" charset="-122"/>
                        <a:ea typeface="楷体" panose="02010609060101010101" pitchFamily="49" charset="-122"/>
                        <a:cs typeface="+mn-cs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200" b="0" i="0" u="none" strike="noStrike" dirty="0" smtClean="0">
                          <a:solidFill>
                            <a:schemeClr val="dk1"/>
                          </a:solidFill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贴水</a:t>
                      </a:r>
                      <a:endParaRPr lang="zh-CN" alt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楷体" panose="02010609060101010101" pitchFamily="49" charset="-122"/>
                        <a:ea typeface="楷体" panose="02010609060101010101" pitchFamily="49" charset="-122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200" b="0" i="0" u="none" strike="noStrike" dirty="0" smtClean="0">
                          <a:solidFill>
                            <a:schemeClr val="dk1"/>
                          </a:solidFill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正常</a:t>
                      </a:r>
                      <a:endParaRPr lang="zh-CN" alt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楷体" panose="02010609060101010101" pitchFamily="49" charset="-122"/>
                        <a:ea typeface="楷体" panose="02010609060101010101" pitchFamily="49" charset="-122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extLst>
                  <a:ext uri="{0D108BD9-81ED-4DB2-BD59-A6C34878D82A}">
                    <a16:rowId xmlns="" xmlns:a16="http://schemas.microsoft.com/office/drawing/2014/main" val="2554616261"/>
                  </a:ext>
                </a:extLst>
              </a:tr>
              <a:tr h="397753"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000" b="1" u="none" strike="noStrike" dirty="0">
                          <a:effectLst/>
                        </a:rPr>
                        <a:t>铁矿</a:t>
                      </a:r>
                      <a:endParaRPr lang="zh-CN" altLang="en-US" sz="1000" b="1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zh-CN" altLang="en-US" sz="120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  <a:cs typeface="+mn-cs"/>
                        </a:rPr>
                        <a:t>澳巴发运大幅下滑，到港量降至同期低位</a:t>
                      </a:r>
                      <a:endParaRPr lang="zh-CN" altLang="en-US" sz="1200" u="none" strike="noStrike" kern="1200" dirty="0">
                        <a:solidFill>
                          <a:schemeClr val="dk1"/>
                        </a:solidFill>
                        <a:effectLst/>
                        <a:latin typeface="楷体" panose="02010609060101010101" pitchFamily="49" charset="-122"/>
                        <a:ea typeface="楷体" panose="02010609060101010101" pitchFamily="49" charset="-122"/>
                        <a:cs typeface="+mn-cs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ase" latinLnBrk="0" hangingPunct="1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zh-CN" altLang="en-US" sz="120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  <a:cs typeface="+mn-cs"/>
                        </a:rPr>
                        <a:t>成交量继续回升，但钢厂复产不及预期</a:t>
                      </a:r>
                      <a:endParaRPr lang="zh-CN" altLang="en-US" sz="1200" u="none" strike="noStrike" kern="1200" dirty="0">
                        <a:solidFill>
                          <a:schemeClr val="dk1"/>
                        </a:solidFill>
                        <a:effectLst/>
                        <a:latin typeface="楷体" panose="02010609060101010101" pitchFamily="49" charset="-122"/>
                        <a:ea typeface="楷体" panose="02010609060101010101" pitchFamily="49" charset="-122"/>
                        <a:cs typeface="+mn-cs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algn="ctr" defTabSz="685800" rtl="0" eaLnBrk="1" fontAlgn="t" latinLnBrk="0" hangingPunct="1"/>
                      <a:r>
                        <a:rPr lang="zh-CN" altLang="en-US" sz="12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  <a:cs typeface="+mn-cs"/>
                        </a:rPr>
                        <a:t>港库继续上升</a:t>
                      </a:r>
                      <a:endParaRPr lang="zh-CN" altLang="en-US" sz="1200" b="0" i="0" u="none" strike="noStrike" kern="1200" dirty="0">
                        <a:solidFill>
                          <a:schemeClr val="dk1"/>
                        </a:solidFill>
                        <a:effectLst/>
                        <a:latin typeface="楷体" panose="02010609060101010101" pitchFamily="49" charset="-122"/>
                        <a:ea typeface="楷体" panose="02010609060101010101" pitchFamily="49" charset="-122"/>
                        <a:cs typeface="+mn-cs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200" b="0" i="0" u="none" strike="noStrike" dirty="0" smtClean="0">
                          <a:solidFill>
                            <a:schemeClr val="dk1"/>
                          </a:solidFill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贴水</a:t>
                      </a:r>
                      <a:endParaRPr lang="zh-CN" alt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楷体" panose="02010609060101010101" pitchFamily="49" charset="-122"/>
                        <a:ea typeface="楷体" panose="02010609060101010101" pitchFamily="49" charset="-122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200" b="0" i="0" u="none" strike="noStrike" dirty="0" smtClean="0">
                          <a:solidFill>
                            <a:schemeClr val="dk1"/>
                          </a:solidFill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偏高</a:t>
                      </a:r>
                      <a:endParaRPr lang="zh-CN" alt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楷体" panose="02010609060101010101" pitchFamily="49" charset="-122"/>
                        <a:ea typeface="楷体" panose="02010609060101010101" pitchFamily="49" charset="-122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extLst>
                  <a:ext uri="{0D108BD9-81ED-4DB2-BD59-A6C34878D82A}">
                    <a16:rowId xmlns="" xmlns:a16="http://schemas.microsoft.com/office/drawing/2014/main" val="104059810"/>
                  </a:ext>
                </a:extLst>
              </a:tr>
              <a:tr h="342205"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000" b="1" u="none" strike="noStrike" dirty="0" smtClean="0">
                          <a:effectLst/>
                        </a:rPr>
                        <a:t>焦炭</a:t>
                      </a:r>
                      <a:endParaRPr lang="zh-CN" altLang="en-US" sz="1000" b="1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20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  <a:cs typeface="+mn-cs"/>
                        </a:rPr>
                        <a:t>开工保持低位</a:t>
                      </a:r>
                      <a:endParaRPr lang="zh-CN" altLang="en-US" sz="1200" u="none" strike="noStrike" kern="1200" dirty="0">
                        <a:solidFill>
                          <a:schemeClr val="dk1"/>
                        </a:solidFill>
                        <a:effectLst/>
                        <a:latin typeface="楷体" panose="02010609060101010101" pitchFamily="49" charset="-122"/>
                        <a:ea typeface="楷体" panose="02010609060101010101" pitchFamily="49" charset="-122"/>
                        <a:cs typeface="+mn-cs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20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  <a:cs typeface="+mn-cs"/>
                        </a:rPr>
                        <a:t>钢厂开工依旧较低，补库需求不佳</a:t>
                      </a:r>
                      <a:endParaRPr lang="en-US" altLang="zh-CN" sz="1200" u="none" strike="noStrike" kern="1200" dirty="0" smtClean="0">
                        <a:solidFill>
                          <a:schemeClr val="dk1"/>
                        </a:solidFill>
                        <a:effectLst/>
                        <a:latin typeface="楷体" panose="02010609060101010101" pitchFamily="49" charset="-122"/>
                        <a:ea typeface="楷体" panose="02010609060101010101" pitchFamily="49" charset="-122"/>
                        <a:cs typeface="+mn-cs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20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  <a:cs typeface="+mn-cs"/>
                        </a:rPr>
                        <a:t>焦化厂</a:t>
                      </a:r>
                      <a:r>
                        <a:rPr lang="zh-CN" altLang="en-US" sz="120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  <a:cs typeface="+mn-cs"/>
                        </a:rPr>
                        <a:t>库存小幅下滑，总库上升</a:t>
                      </a:r>
                      <a:endParaRPr lang="en-US" altLang="zh-CN" sz="1200" u="none" strike="noStrike" kern="1200" dirty="0" smtClean="0">
                        <a:solidFill>
                          <a:schemeClr val="dk1"/>
                        </a:solidFill>
                        <a:effectLst/>
                        <a:latin typeface="楷体" panose="02010609060101010101" pitchFamily="49" charset="-122"/>
                        <a:ea typeface="楷体" panose="02010609060101010101" pitchFamily="49" charset="-122"/>
                        <a:cs typeface="+mn-cs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algn="ctr" defTabSz="685800" rtl="0" eaLnBrk="1" fontAlgn="t" latinLnBrk="0" hangingPunct="1"/>
                      <a:r>
                        <a:rPr lang="zh-CN" altLang="en-US" sz="12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  <a:cs typeface="+mn-cs"/>
                        </a:rPr>
                        <a:t>升水</a:t>
                      </a:r>
                      <a:endParaRPr lang="zh-CN" altLang="en-US" sz="1200" b="0" i="0" u="none" strike="noStrike" kern="1200" dirty="0">
                        <a:solidFill>
                          <a:schemeClr val="dk1"/>
                        </a:solidFill>
                        <a:effectLst/>
                        <a:latin typeface="楷体" panose="02010609060101010101" pitchFamily="49" charset="-122"/>
                        <a:ea typeface="楷体" panose="02010609060101010101" pitchFamily="49" charset="-122"/>
                        <a:cs typeface="+mn-cs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algn="ctr" defTabSz="685800" rtl="0" eaLnBrk="1" fontAlgn="t" latinLnBrk="0" hangingPunct="1"/>
                      <a:r>
                        <a:rPr lang="zh-CN" altLang="en-US" sz="12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  <a:cs typeface="+mn-cs"/>
                        </a:rPr>
                        <a:t>偏高</a:t>
                      </a:r>
                      <a:endParaRPr lang="zh-CN" altLang="en-US" sz="1200" b="0" i="0" u="none" strike="noStrike" kern="1200" dirty="0">
                        <a:solidFill>
                          <a:schemeClr val="dk1"/>
                        </a:solidFill>
                        <a:effectLst/>
                        <a:latin typeface="楷体" panose="02010609060101010101" pitchFamily="49" charset="-122"/>
                        <a:ea typeface="楷体" panose="02010609060101010101" pitchFamily="49" charset="-122"/>
                        <a:cs typeface="+mn-cs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extLst>
                  <a:ext uri="{0D108BD9-81ED-4DB2-BD59-A6C34878D82A}">
                    <a16:rowId xmlns="" xmlns:a16="http://schemas.microsoft.com/office/drawing/2014/main" val="3497995253"/>
                  </a:ext>
                </a:extLst>
              </a:tr>
              <a:tr h="349706"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000" b="1" u="none" strike="noStrike" dirty="0">
                          <a:effectLst/>
                        </a:rPr>
                        <a:t>焦煤</a:t>
                      </a:r>
                      <a:endParaRPr lang="zh-CN" altLang="en-US" sz="1000" b="1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algn="ctr" defTabSz="685800" rtl="0" eaLnBrk="1" fontAlgn="t" latinLnBrk="0" hangingPunct="1"/>
                      <a:r>
                        <a:rPr lang="zh-CN" altLang="en-US" sz="12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  <a:cs typeface="+mn-cs"/>
                        </a:rPr>
                        <a:t>疫情影响蒙煤</a:t>
                      </a:r>
                      <a:r>
                        <a:rPr lang="zh-CN" altLang="en-US" sz="12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  <a:cs typeface="+mn-cs"/>
                        </a:rPr>
                        <a:t>通关，总体供应较低</a:t>
                      </a:r>
                      <a:endParaRPr lang="zh-CN" altLang="en-US" sz="1200" b="0" i="0" u="none" strike="noStrike" kern="1200" dirty="0">
                        <a:solidFill>
                          <a:schemeClr val="dk1"/>
                        </a:solidFill>
                        <a:effectLst/>
                        <a:latin typeface="楷体" panose="02010609060101010101" pitchFamily="49" charset="-122"/>
                        <a:ea typeface="楷体" panose="02010609060101010101" pitchFamily="49" charset="-122"/>
                        <a:cs typeface="+mn-cs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20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  <a:cs typeface="+mn-cs"/>
                        </a:rPr>
                        <a:t>焦化厂利润较低，开工动力不强</a:t>
                      </a:r>
                      <a:endParaRPr lang="en-US" altLang="zh-CN" sz="1200" u="none" strike="noStrike" kern="1200" dirty="0" smtClean="0">
                        <a:solidFill>
                          <a:schemeClr val="dk1"/>
                        </a:solidFill>
                        <a:effectLst/>
                        <a:latin typeface="楷体" panose="02010609060101010101" pitchFamily="49" charset="-122"/>
                        <a:ea typeface="楷体" panose="02010609060101010101" pitchFamily="49" charset="-122"/>
                        <a:cs typeface="+mn-cs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algn="ctr" defTabSz="685800" rtl="0" eaLnBrk="1" fontAlgn="t" latinLnBrk="0" hangingPunct="1"/>
                      <a:r>
                        <a:rPr lang="zh-CN" altLang="en-US" sz="120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  <a:cs typeface="+mn-cs"/>
                        </a:rPr>
                        <a:t>焦化厂库存小幅回升，煤矿库存达到高位</a:t>
                      </a:r>
                      <a:endParaRPr lang="zh-CN" altLang="en-US" sz="1200" u="none" strike="noStrike" kern="1200" dirty="0">
                        <a:solidFill>
                          <a:schemeClr val="dk1"/>
                        </a:solidFill>
                        <a:effectLst/>
                        <a:latin typeface="楷体" panose="02010609060101010101" pitchFamily="49" charset="-122"/>
                        <a:ea typeface="楷体" panose="02010609060101010101" pitchFamily="49" charset="-122"/>
                        <a:cs typeface="+mn-cs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algn="ctr" defTabSz="685800" rtl="0" eaLnBrk="1" fontAlgn="t" latinLnBrk="0" hangingPunct="1"/>
                      <a:r>
                        <a:rPr lang="zh-CN" altLang="en-US" sz="120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  <a:cs typeface="+mn-cs"/>
                        </a:rPr>
                        <a:t>升水</a:t>
                      </a:r>
                      <a:endParaRPr lang="zh-CN" altLang="en-US" sz="1200" u="none" strike="noStrike" kern="1200" dirty="0">
                        <a:solidFill>
                          <a:schemeClr val="dk1"/>
                        </a:solidFill>
                        <a:effectLst/>
                        <a:latin typeface="楷体" panose="02010609060101010101" pitchFamily="49" charset="-122"/>
                        <a:ea typeface="楷体" panose="02010609060101010101" pitchFamily="49" charset="-122"/>
                        <a:cs typeface="+mn-cs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200" b="0" i="0" u="none" strike="noStrike" dirty="0" smtClean="0">
                          <a:solidFill>
                            <a:schemeClr val="dk1"/>
                          </a:solidFill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偏高</a:t>
                      </a:r>
                      <a:endParaRPr lang="zh-CN" alt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楷体" panose="02010609060101010101" pitchFamily="49" charset="-122"/>
                        <a:ea typeface="楷体" panose="02010609060101010101" pitchFamily="49" charset="-122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extLst>
                  <a:ext uri="{0D108BD9-81ED-4DB2-BD59-A6C34878D82A}">
                    <a16:rowId xmlns="" xmlns:a16="http://schemas.microsoft.com/office/drawing/2014/main" val="2927490163"/>
                  </a:ext>
                </a:extLst>
              </a:tr>
            </a:tbl>
          </a:graphicData>
        </a:graphic>
      </p:graphicFrame>
    </p:spTree>
    <p:custDataLst>
      <p:tags r:id="rId1"/>
    </p:custDataLst>
    <p:extLst>
      <p:ext uri="{BB962C8B-B14F-4D97-AF65-F5344CB8AC3E}">
        <p14:creationId xmlns:p14="http://schemas.microsoft.com/office/powerpoint/2010/main" val="155523468"/>
      </p:ext>
    </p:extLst>
  </p:cSld>
  <p:clrMapOvr>
    <a:masterClrMapping/>
  </p:clrMapOvr>
  <p:transition advClick="0" advTm="2000"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171764" y="288178"/>
            <a:ext cx="1473016" cy="3269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104" name="Freeform 8"/>
          <p:cNvSpPr>
            <a:spLocks/>
          </p:cNvSpPr>
          <p:nvPr/>
        </p:nvSpPr>
        <p:spPr bwMode="auto">
          <a:xfrm>
            <a:off x="3175" y="331135"/>
            <a:ext cx="269875" cy="542925"/>
          </a:xfrm>
          <a:custGeom>
            <a:avLst/>
            <a:gdLst/>
            <a:ahLst/>
            <a:cxnLst>
              <a:cxn ang="0">
                <a:pos x="170" y="172"/>
              </a:cxn>
              <a:cxn ang="0">
                <a:pos x="0" y="342"/>
              </a:cxn>
              <a:cxn ang="0">
                <a:pos x="0" y="0"/>
              </a:cxn>
              <a:cxn ang="0">
                <a:pos x="170" y="172"/>
              </a:cxn>
            </a:cxnLst>
            <a:rect l="0" t="0" r="r" b="b"/>
            <a:pathLst>
              <a:path w="170" h="342">
                <a:moveTo>
                  <a:pt x="170" y="172"/>
                </a:moveTo>
                <a:lnTo>
                  <a:pt x="0" y="342"/>
                </a:lnTo>
                <a:lnTo>
                  <a:pt x="0" y="0"/>
                </a:lnTo>
                <a:lnTo>
                  <a:pt x="170" y="172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1" name="矩形 40"/>
          <p:cNvSpPr/>
          <p:nvPr/>
        </p:nvSpPr>
        <p:spPr>
          <a:xfrm>
            <a:off x="1796432" y="4984694"/>
            <a:ext cx="7347568" cy="158806"/>
          </a:xfrm>
          <a:prstGeom prst="rect">
            <a:avLst/>
          </a:prstGeom>
          <a:solidFill>
            <a:srgbClr val="DAB8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9" name="矩形 38"/>
          <p:cNvSpPr/>
          <p:nvPr/>
        </p:nvSpPr>
        <p:spPr>
          <a:xfrm>
            <a:off x="0" y="4984376"/>
            <a:ext cx="1873624" cy="159124"/>
          </a:xfrm>
          <a:prstGeom prst="rect">
            <a:avLst/>
          </a:prstGeom>
          <a:solidFill>
            <a:srgbClr val="E6001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4" name="Freeform 7"/>
          <p:cNvSpPr>
            <a:spLocks/>
          </p:cNvSpPr>
          <p:nvPr/>
        </p:nvSpPr>
        <p:spPr bwMode="auto">
          <a:xfrm>
            <a:off x="3175" y="-3175"/>
            <a:ext cx="269875" cy="269875"/>
          </a:xfrm>
          <a:custGeom>
            <a:avLst/>
            <a:gdLst/>
            <a:ahLst/>
            <a:cxnLst>
              <a:cxn ang="0">
                <a:pos x="0" y="170"/>
              </a:cxn>
              <a:cxn ang="0">
                <a:pos x="0" y="0"/>
              </a:cxn>
              <a:cxn ang="0">
                <a:pos x="170" y="0"/>
              </a:cxn>
              <a:cxn ang="0">
                <a:pos x="0" y="170"/>
              </a:cxn>
            </a:cxnLst>
            <a:rect l="0" t="0" r="r" b="b"/>
            <a:pathLst>
              <a:path w="170" h="170">
                <a:moveTo>
                  <a:pt x="0" y="170"/>
                </a:moveTo>
                <a:lnTo>
                  <a:pt x="0" y="0"/>
                </a:lnTo>
                <a:lnTo>
                  <a:pt x="170" y="0"/>
                </a:lnTo>
                <a:lnTo>
                  <a:pt x="0" y="170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6" name="Freeform 9"/>
          <p:cNvSpPr>
            <a:spLocks/>
          </p:cNvSpPr>
          <p:nvPr/>
        </p:nvSpPr>
        <p:spPr bwMode="auto">
          <a:xfrm>
            <a:off x="20170" y="14755"/>
            <a:ext cx="571500" cy="571500"/>
          </a:xfrm>
          <a:custGeom>
            <a:avLst/>
            <a:gdLst/>
            <a:ahLst/>
            <a:cxnLst>
              <a:cxn ang="0">
                <a:pos x="180" y="0"/>
              </a:cxn>
              <a:cxn ang="0">
                <a:pos x="360" y="180"/>
              </a:cxn>
              <a:cxn ang="0">
                <a:pos x="180" y="360"/>
              </a:cxn>
              <a:cxn ang="0">
                <a:pos x="0" y="180"/>
              </a:cxn>
              <a:cxn ang="0">
                <a:pos x="180" y="0"/>
              </a:cxn>
            </a:cxnLst>
            <a:rect l="0" t="0" r="r" b="b"/>
            <a:pathLst>
              <a:path w="360" h="360">
                <a:moveTo>
                  <a:pt x="180" y="0"/>
                </a:moveTo>
                <a:lnTo>
                  <a:pt x="360" y="180"/>
                </a:lnTo>
                <a:lnTo>
                  <a:pt x="180" y="360"/>
                </a:lnTo>
                <a:lnTo>
                  <a:pt x="0" y="180"/>
                </a:lnTo>
                <a:lnTo>
                  <a:pt x="180" y="0"/>
                </a:lnTo>
                <a:close/>
              </a:path>
            </a:pathLst>
          </a:custGeom>
          <a:solidFill>
            <a:srgbClr val="E60012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7" name="Rectangle 10"/>
          <p:cNvSpPr>
            <a:spLocks noChangeArrowheads="1"/>
          </p:cNvSpPr>
          <p:nvPr/>
        </p:nvSpPr>
        <p:spPr bwMode="auto">
          <a:xfrm>
            <a:off x="679449" y="232898"/>
            <a:ext cx="6314282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</a:pPr>
            <a:r>
              <a:rPr kumimoji="0" lang="zh-CN" altLang="en-US" sz="2400" b="0" i="0" u="none" strike="noStrike" cap="none" normalizeH="0" baseline="0" dirty="0">
                <a:ln>
                  <a:noFill/>
                </a:ln>
                <a:solidFill>
                  <a:schemeClr val="accent4"/>
                </a:solidFill>
                <a:effectLst/>
                <a:latin typeface="+mn-ea"/>
                <a:cs typeface="宋体" pitchFamily="2" charset="-122"/>
              </a:rPr>
              <a:t>逻辑及策略</a:t>
            </a:r>
            <a:endParaRPr kumimoji="0" lang="zh-CN" sz="2400" b="0" i="0" u="none" strike="noStrike" cap="none" normalizeH="0" baseline="0" dirty="0">
              <a:ln>
                <a:noFill/>
              </a:ln>
              <a:solidFill>
                <a:schemeClr val="accent4"/>
              </a:solidFill>
              <a:effectLst/>
              <a:latin typeface="+mn-ea"/>
              <a:cs typeface="宋体" pitchFamily="2" charset="-122"/>
            </a:endParaRPr>
          </a:p>
        </p:txBody>
      </p:sp>
      <p:sp>
        <p:nvSpPr>
          <p:cNvPr id="9" name="Rectangle 10">
            <a:extLst>
              <a:ext uri="{FF2B5EF4-FFF2-40B4-BE49-F238E27FC236}">
                <a16:creationId xmlns:a16="http://schemas.microsoft.com/office/drawing/2014/main" xmlns="" id="{0E799EB4-8872-42D6-B1D9-0E74BDE702C8}"/>
              </a:ext>
            </a:extLst>
          </p:cNvPr>
          <p:cNvSpPr>
            <a:spLocks noChangeArrowheads="1"/>
          </p:cNvSpPr>
          <p:nvPr/>
        </p:nvSpPr>
        <p:spPr bwMode="auto">
          <a:xfrm>
            <a:off x="679449" y="689394"/>
            <a:ext cx="6314282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</a:pPr>
            <a:endParaRPr kumimoji="0" lang="zh-CN" sz="2400" b="0" i="0" u="none" strike="noStrike" cap="none" normalizeH="0" baseline="0" dirty="0">
              <a:ln>
                <a:noFill/>
              </a:ln>
              <a:solidFill>
                <a:schemeClr val="accent4"/>
              </a:solidFill>
              <a:effectLst/>
              <a:latin typeface="+mn-ea"/>
              <a:cs typeface="宋体" pitchFamily="2" charset="-122"/>
            </a:endParaRPr>
          </a:p>
        </p:txBody>
      </p:sp>
      <p:graphicFrame>
        <p:nvGraphicFramePr>
          <p:cNvPr id="3" name="表格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25214191"/>
              </p:ext>
            </p:extLst>
          </p:nvPr>
        </p:nvGraphicFramePr>
        <p:xfrm>
          <a:off x="273050" y="935382"/>
          <a:ext cx="8767825" cy="3662447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8767825"/>
              </a:tblGrid>
              <a:tr h="3036043">
                <a:tc>
                  <a:txBody>
                    <a:bodyPr/>
                    <a:lstStyle/>
                    <a:p>
                      <a:pPr marL="0" algn="l" defTabSz="685800" rtl="0" eaLnBrk="1" fontAlgn="t" latinLnBrk="0" hangingPunct="1">
                        <a:lnSpc>
                          <a:spcPct val="100000"/>
                        </a:lnSpc>
                      </a:pPr>
                      <a:r>
                        <a:rPr lang="en-US" altLang="zh-CN" sz="1200" u="none" strike="noStrike" dirty="0" smtClean="0">
                          <a:effectLst/>
                        </a:rPr>
                        <a:t>      </a:t>
                      </a:r>
                      <a:r>
                        <a:rPr lang="en-US" altLang="zh-CN" sz="1200" u="none" strike="noStrike" baseline="0" dirty="0" smtClean="0">
                          <a:effectLst/>
                        </a:rPr>
                        <a:t> </a:t>
                      </a:r>
                      <a:r>
                        <a:rPr lang="zh-CN" altLang="en-US" sz="1200" u="none" strike="noStrike" baseline="0" dirty="0" smtClean="0">
                          <a:effectLst/>
                        </a:rPr>
                        <a:t>本周黑色</a:t>
                      </a:r>
                      <a:r>
                        <a:rPr lang="zh-CN" altLang="en-US" sz="1200" u="none" strike="noStrike" baseline="0" dirty="0" smtClean="0">
                          <a:effectLst/>
                        </a:rPr>
                        <a:t>市场偏强运行，整体延续反弹走势。具体来看，螺纹和焦炭走势最强，而铁矿反弹强度稍差，偏强震荡为主。</a:t>
                      </a:r>
                      <a:endParaRPr lang="en-US" altLang="zh-CN" sz="1200" u="none" strike="noStrike" baseline="0" dirty="0" smtClean="0">
                        <a:effectLst/>
                      </a:endParaRPr>
                    </a:p>
                    <a:p>
                      <a:pPr marL="0" algn="l" defTabSz="685800" rtl="0" eaLnBrk="1" fontAlgn="t" latinLnBrk="0" hangingPunct="1">
                        <a:lnSpc>
                          <a:spcPct val="100000"/>
                        </a:lnSpc>
                      </a:pPr>
                      <a:r>
                        <a:rPr lang="en-US" altLang="zh-CN" sz="1200" u="none" strike="noStrike" baseline="0" dirty="0" smtClean="0">
                          <a:effectLst/>
                        </a:rPr>
                        <a:t>       </a:t>
                      </a:r>
                      <a:r>
                        <a:rPr lang="zh-CN" altLang="en-US" sz="1200" u="none" strike="noStrike" dirty="0" smtClean="0">
                          <a:effectLst/>
                        </a:rPr>
                        <a:t>螺纹钢方面</a:t>
                      </a:r>
                      <a:r>
                        <a:rPr lang="zh-CN" altLang="en-US" sz="1200" u="none" strike="noStrike" dirty="0" smtClean="0">
                          <a:effectLst/>
                        </a:rPr>
                        <a:t>，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本周螺纹产量减少</a:t>
                      </a:r>
                      <a:r>
                        <a:rPr lang="en-US" altLang="zh-CN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1.24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万吨至</a:t>
                      </a:r>
                      <a:r>
                        <a:rPr lang="en-US" altLang="zh-CN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273.38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万吨，同比减少</a:t>
                      </a:r>
                      <a:r>
                        <a:rPr lang="en-US" altLang="zh-CN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75.57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万吨；社库环比减少</a:t>
                      </a:r>
                      <a:r>
                        <a:rPr lang="en-US" altLang="zh-CN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27.25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吨至</a:t>
                      </a:r>
                      <a:r>
                        <a:rPr lang="en-US" altLang="zh-CN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361.22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万吨，同比减少</a:t>
                      </a:r>
                      <a:r>
                        <a:rPr lang="en-US" altLang="zh-CN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11.18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万吨；厂库环比减少</a:t>
                      </a:r>
                      <a:r>
                        <a:rPr lang="en-US" altLang="zh-CN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12.93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万吨至</a:t>
                      </a:r>
                      <a:r>
                        <a:rPr lang="en-US" altLang="zh-CN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191.92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万吨，同比减少</a:t>
                      </a:r>
                      <a:r>
                        <a:rPr lang="en-US" altLang="zh-CN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47.59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万吨。本周螺纹表观消费量环比回落</a:t>
                      </a:r>
                      <a:r>
                        <a:rPr lang="en-US" altLang="zh-CN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10.07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万吨至</a:t>
                      </a:r>
                      <a:r>
                        <a:rPr lang="en-US" altLang="zh-CN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313.56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万吨，同比减少</a:t>
                      </a:r>
                      <a:r>
                        <a:rPr lang="en-US" altLang="zh-CN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64.26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万吨。总体来看螺纹钢的供需仍然维持供需双弱格局，供给端来看秋冬季环保政策仍然限制较大，钢厂复产不及预期，而需求端来看</a:t>
                      </a:r>
                      <a:r>
                        <a:rPr lang="en-US" altLang="zh-CN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月地产数据同比继续处于下降状态，不过边际降幅有所收窄，地产纠偏政策一定程度上让地产开工有所恢复，但年末需求处于淡季，而且在房住不炒的压制下地产热度也很难提升，因此这方面未来需求增量较为有限。上周末的中央经济会议释放维稳信号，预计明年将超前开展基建，可提前下发专项债</a:t>
                      </a:r>
                      <a:r>
                        <a:rPr lang="en-US" altLang="zh-CN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2.19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万亿，对明年的需求可以有所期待。综合来看今年后续行情依然以震荡为主，向上向下动力均有限。</a:t>
                      </a:r>
                      <a:endParaRPr lang="en-US" altLang="zh-CN" sz="1200" b="0" i="0" kern="1200" dirty="0" smtClean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algn="l" defTabSz="685800" rtl="0" eaLnBrk="1" fontAlgn="t" latinLnBrk="0" hangingPunct="1">
                        <a:lnSpc>
                          <a:spcPct val="100000"/>
                        </a:lnSpc>
                      </a:pPr>
                      <a:r>
                        <a:rPr lang="en-US" altLang="zh-CN" sz="1200" u="none" strike="noStrike" dirty="0" smtClean="0">
                          <a:effectLst/>
                        </a:rPr>
                        <a:t>       </a:t>
                      </a:r>
                      <a:r>
                        <a:rPr lang="zh-CN" altLang="en-US" sz="1200" u="none" strike="noStrike" dirty="0" smtClean="0">
                          <a:effectLst/>
                        </a:rPr>
                        <a:t>铁矿方面，</a:t>
                      </a:r>
                      <a:r>
                        <a:rPr lang="en-US" altLang="zh-CN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247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家钢厂的高炉开工率</a:t>
                      </a:r>
                      <a:r>
                        <a:rPr lang="en-US" altLang="zh-CN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68 %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，环比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下降</a:t>
                      </a:r>
                      <a:r>
                        <a:rPr lang="en-US" altLang="zh-CN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0.14%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，比去年同期下降</a:t>
                      </a:r>
                      <a:r>
                        <a:rPr lang="en-US" altLang="zh-CN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17.29%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；日均铁水产量</a:t>
                      </a:r>
                      <a:r>
                        <a:rPr lang="en-US" altLang="zh-CN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199.11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万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吨，环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比增加</a:t>
                      </a:r>
                      <a:r>
                        <a:rPr lang="en-US" altLang="zh-CN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0.41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万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吨，同比下降</a:t>
                      </a:r>
                      <a:r>
                        <a:rPr lang="en-US" altLang="zh-CN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44.92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万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吨。全国</a:t>
                      </a:r>
                      <a:r>
                        <a:rPr lang="en-US" altLang="zh-CN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45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个港口进口铁矿库存为</a:t>
                      </a:r>
                      <a:r>
                        <a:rPr lang="en-US" altLang="zh-CN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15696.3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万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吨，环比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增</a:t>
                      </a:r>
                      <a:r>
                        <a:rPr lang="en-US" altLang="zh-CN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211.39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吨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；日均疏港量</a:t>
                      </a:r>
                      <a:r>
                        <a:rPr lang="en-US" altLang="zh-CN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286.13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万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吨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增</a:t>
                      </a:r>
                      <a:r>
                        <a:rPr lang="en-US" altLang="zh-CN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6.41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万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吨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。本周港库继续累库，澳巴发货量下降但年底依旧有冲量可能。目前钢厂需求端复产不及预期，预计到明年</a:t>
                      </a:r>
                      <a:r>
                        <a:rPr lang="en-US" altLang="zh-CN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2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月之前钢厂都会维持低开工，如果接下来两周海外发运有冲量行为，那么船期到中国将会在一二月份，短期可能会出现一个供过于求的现象，当前的反弹行情基本进入中后期。明年</a:t>
                      </a:r>
                      <a:r>
                        <a:rPr lang="en-US" altLang="zh-CN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2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月后钢厂开始补库，可能会进入下一轮反弹行情。可以逢低少量做多。</a:t>
                      </a:r>
                      <a:endParaRPr lang="en-US" altLang="zh-CN" sz="1200" b="0" i="0" kern="1200" dirty="0" smtClean="0">
                        <a:solidFill>
                          <a:schemeClr val="dk1"/>
                        </a:solidFill>
                        <a:effectLst/>
                        <a:latin typeface="+mn-ea"/>
                        <a:ea typeface="+mn-ea"/>
                        <a:cs typeface="+mn-cs"/>
                      </a:endParaRPr>
                    </a:p>
                    <a:p>
                      <a:pPr marL="0" algn="l" defTabSz="685800" rtl="0" eaLnBrk="1" fontAlgn="t" latinLnBrk="0" hangingPunct="1">
                        <a:lnSpc>
                          <a:spcPct val="100000"/>
                        </a:lnSpc>
                      </a:pPr>
                      <a:r>
                        <a:rPr lang="en-US" altLang="zh-CN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       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煤焦方面，</a:t>
                      </a:r>
                      <a:r>
                        <a:rPr lang="en-US" altLang="zh-CN" sz="1200" b="0" i="0" kern="1200" dirty="0" err="1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Mysteel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统计全国</a:t>
                      </a:r>
                      <a:r>
                        <a:rPr lang="en-US" altLang="zh-CN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100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家独立焦企样本：产能利用率</a:t>
                      </a:r>
                      <a:r>
                        <a:rPr lang="en-US" altLang="zh-CN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62.15%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，周环比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增</a:t>
                      </a:r>
                      <a:r>
                        <a:rPr lang="en-US" altLang="zh-CN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0.57%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；</a:t>
                      </a:r>
                      <a:r>
                        <a:rPr lang="en-US" altLang="zh-CN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100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家焦化厂焦炭库存</a:t>
                      </a:r>
                      <a:r>
                        <a:rPr lang="en-US" altLang="zh-CN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44.2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万吨减</a:t>
                      </a:r>
                      <a:r>
                        <a:rPr lang="en-US" altLang="zh-CN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2.21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万吨；</a:t>
                      </a:r>
                      <a:r>
                        <a:rPr lang="en-US" altLang="zh-CN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110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家钢厂样本焦炭库存</a:t>
                      </a:r>
                      <a:r>
                        <a:rPr lang="en-US" altLang="zh-CN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427.43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万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吨，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增</a:t>
                      </a:r>
                      <a:r>
                        <a:rPr lang="en-US" altLang="zh-CN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10.9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万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吨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。目前山西省督查组入驻临汾，市区环保管控严格，另一方面焦煤先行提涨，而焦炭提涨依然处于博弈状态，焦化厂利润较薄，部分焦化厂依然处于亏损状态，因此开工始终维持低位。下游钢厂复产不及预期，焦炭仍是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供需两弱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格局。焦煤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方面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，三大口岸通关量相较上周下降</a:t>
                      </a:r>
                      <a:r>
                        <a:rPr lang="en-US" altLang="zh-CN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6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车，受疫情影响，各口岸通关量均在百车以下。昨日吕梁孝义地区发生盗采煤炭致人员被困案件，涉事煤矿主产动力煤，对焦煤暂无影响，但后期相关地区可能会开展煤矿安全调查，可能导致焦煤产能连带降低。不过目前煤矿库存处于高位，因此影响不大。目前焦化厂维持低开工，焦煤价格相对较贵，焦化厂补库动力不强，供需双弱。盘面维持震荡为主。</a:t>
                      </a:r>
                      <a:endParaRPr lang="zh-CN" altLang="en-US" sz="1200" b="0" i="0" kern="1200" dirty="0">
                        <a:solidFill>
                          <a:schemeClr val="dk1"/>
                        </a:solidFill>
                        <a:effectLst/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4847" marR="4847" marT="4847" marB="0"/>
                </a:tc>
              </a:tr>
            </a:tbl>
          </a:graphicData>
        </a:graphic>
      </p:graphicFrame>
    </p:spTree>
    <p:custDataLst>
      <p:tags r:id="rId1"/>
    </p:custDataLst>
    <p:extLst>
      <p:ext uri="{BB962C8B-B14F-4D97-AF65-F5344CB8AC3E}">
        <p14:creationId xmlns:p14="http://schemas.microsoft.com/office/powerpoint/2010/main" val="3272382500"/>
      </p:ext>
    </p:extLst>
  </p:cSld>
  <p:clrMapOvr>
    <a:masterClrMapping/>
  </p:clrMapOvr>
  <p:transition advClick="0" advTm="2000"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171764" y="288178"/>
            <a:ext cx="1473016" cy="3269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104" name="Freeform 8"/>
          <p:cNvSpPr>
            <a:spLocks/>
          </p:cNvSpPr>
          <p:nvPr/>
        </p:nvSpPr>
        <p:spPr bwMode="auto">
          <a:xfrm>
            <a:off x="3175" y="331135"/>
            <a:ext cx="269875" cy="542925"/>
          </a:xfrm>
          <a:custGeom>
            <a:avLst/>
            <a:gdLst/>
            <a:ahLst/>
            <a:cxnLst>
              <a:cxn ang="0">
                <a:pos x="170" y="172"/>
              </a:cxn>
              <a:cxn ang="0">
                <a:pos x="0" y="342"/>
              </a:cxn>
              <a:cxn ang="0">
                <a:pos x="0" y="0"/>
              </a:cxn>
              <a:cxn ang="0">
                <a:pos x="170" y="172"/>
              </a:cxn>
            </a:cxnLst>
            <a:rect l="0" t="0" r="r" b="b"/>
            <a:pathLst>
              <a:path w="170" h="342">
                <a:moveTo>
                  <a:pt x="170" y="172"/>
                </a:moveTo>
                <a:lnTo>
                  <a:pt x="0" y="342"/>
                </a:lnTo>
                <a:lnTo>
                  <a:pt x="0" y="0"/>
                </a:lnTo>
                <a:lnTo>
                  <a:pt x="170" y="172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1" name="矩形 40"/>
          <p:cNvSpPr/>
          <p:nvPr/>
        </p:nvSpPr>
        <p:spPr>
          <a:xfrm>
            <a:off x="1796432" y="4984694"/>
            <a:ext cx="7347568" cy="158806"/>
          </a:xfrm>
          <a:prstGeom prst="rect">
            <a:avLst/>
          </a:prstGeom>
          <a:solidFill>
            <a:srgbClr val="DAB8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9" name="矩形 38"/>
          <p:cNvSpPr/>
          <p:nvPr/>
        </p:nvSpPr>
        <p:spPr>
          <a:xfrm>
            <a:off x="0" y="4984376"/>
            <a:ext cx="1873624" cy="159124"/>
          </a:xfrm>
          <a:prstGeom prst="rect">
            <a:avLst/>
          </a:prstGeom>
          <a:solidFill>
            <a:srgbClr val="E6001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4" name="Freeform 7"/>
          <p:cNvSpPr>
            <a:spLocks/>
          </p:cNvSpPr>
          <p:nvPr/>
        </p:nvSpPr>
        <p:spPr bwMode="auto">
          <a:xfrm>
            <a:off x="3175" y="-3175"/>
            <a:ext cx="269875" cy="269875"/>
          </a:xfrm>
          <a:custGeom>
            <a:avLst/>
            <a:gdLst/>
            <a:ahLst/>
            <a:cxnLst>
              <a:cxn ang="0">
                <a:pos x="0" y="170"/>
              </a:cxn>
              <a:cxn ang="0">
                <a:pos x="0" y="0"/>
              </a:cxn>
              <a:cxn ang="0">
                <a:pos x="170" y="0"/>
              </a:cxn>
              <a:cxn ang="0">
                <a:pos x="0" y="170"/>
              </a:cxn>
            </a:cxnLst>
            <a:rect l="0" t="0" r="r" b="b"/>
            <a:pathLst>
              <a:path w="170" h="170">
                <a:moveTo>
                  <a:pt x="0" y="170"/>
                </a:moveTo>
                <a:lnTo>
                  <a:pt x="0" y="0"/>
                </a:lnTo>
                <a:lnTo>
                  <a:pt x="170" y="0"/>
                </a:lnTo>
                <a:lnTo>
                  <a:pt x="0" y="170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6" name="Freeform 9"/>
          <p:cNvSpPr>
            <a:spLocks/>
          </p:cNvSpPr>
          <p:nvPr/>
        </p:nvSpPr>
        <p:spPr bwMode="auto">
          <a:xfrm>
            <a:off x="20170" y="14755"/>
            <a:ext cx="571500" cy="571500"/>
          </a:xfrm>
          <a:custGeom>
            <a:avLst/>
            <a:gdLst/>
            <a:ahLst/>
            <a:cxnLst>
              <a:cxn ang="0">
                <a:pos x="180" y="0"/>
              </a:cxn>
              <a:cxn ang="0">
                <a:pos x="360" y="180"/>
              </a:cxn>
              <a:cxn ang="0">
                <a:pos x="180" y="360"/>
              </a:cxn>
              <a:cxn ang="0">
                <a:pos x="0" y="180"/>
              </a:cxn>
              <a:cxn ang="0">
                <a:pos x="180" y="0"/>
              </a:cxn>
            </a:cxnLst>
            <a:rect l="0" t="0" r="r" b="b"/>
            <a:pathLst>
              <a:path w="360" h="360">
                <a:moveTo>
                  <a:pt x="180" y="0"/>
                </a:moveTo>
                <a:lnTo>
                  <a:pt x="360" y="180"/>
                </a:lnTo>
                <a:lnTo>
                  <a:pt x="180" y="360"/>
                </a:lnTo>
                <a:lnTo>
                  <a:pt x="0" y="180"/>
                </a:lnTo>
                <a:lnTo>
                  <a:pt x="180" y="0"/>
                </a:lnTo>
                <a:close/>
              </a:path>
            </a:pathLst>
          </a:custGeom>
          <a:solidFill>
            <a:srgbClr val="E60012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7" name="Rectangle 10"/>
          <p:cNvSpPr>
            <a:spLocks noChangeArrowheads="1"/>
          </p:cNvSpPr>
          <p:nvPr/>
        </p:nvSpPr>
        <p:spPr bwMode="auto">
          <a:xfrm>
            <a:off x="679449" y="232898"/>
            <a:ext cx="6314282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1800" dirty="0">
                <a:solidFill>
                  <a:schemeClr val="accent4"/>
                </a:solidFill>
                <a:latin typeface="+mn-ea"/>
              </a:rPr>
              <a:t>螺纹供求</a:t>
            </a:r>
            <a:r>
              <a:rPr lang="zh-CN" altLang="en-US" sz="1800" dirty="0" smtClean="0">
                <a:solidFill>
                  <a:schemeClr val="accent4"/>
                </a:solidFill>
                <a:latin typeface="+mn-ea"/>
              </a:rPr>
              <a:t>：</a:t>
            </a:r>
            <a:r>
              <a:rPr lang="zh-CN" altLang="en-US" sz="1800" dirty="0" smtClean="0">
                <a:solidFill>
                  <a:schemeClr val="accent4"/>
                </a:solidFill>
                <a:latin typeface="+mn-ea"/>
              </a:rPr>
              <a:t>需求继续回落，产量仍未提升，库存低位</a:t>
            </a:r>
            <a:endParaRPr lang="zh-CN" altLang="en-US" sz="1800" dirty="0">
              <a:solidFill>
                <a:schemeClr val="accent4"/>
              </a:solidFill>
              <a:latin typeface="+mn-ea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170" y="732399"/>
            <a:ext cx="9095139" cy="372171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854909273"/>
      </p:ext>
    </p:extLst>
  </p:cSld>
  <p:clrMapOvr>
    <a:masterClrMapping/>
  </p:clrMapOvr>
  <p:transition advClick="0" advTm="2000"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171764" y="288178"/>
            <a:ext cx="1473016" cy="3269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104" name="Freeform 8"/>
          <p:cNvSpPr>
            <a:spLocks/>
          </p:cNvSpPr>
          <p:nvPr/>
        </p:nvSpPr>
        <p:spPr bwMode="auto">
          <a:xfrm>
            <a:off x="3175" y="331135"/>
            <a:ext cx="269875" cy="542925"/>
          </a:xfrm>
          <a:custGeom>
            <a:avLst/>
            <a:gdLst/>
            <a:ahLst/>
            <a:cxnLst>
              <a:cxn ang="0">
                <a:pos x="170" y="172"/>
              </a:cxn>
              <a:cxn ang="0">
                <a:pos x="0" y="342"/>
              </a:cxn>
              <a:cxn ang="0">
                <a:pos x="0" y="0"/>
              </a:cxn>
              <a:cxn ang="0">
                <a:pos x="170" y="172"/>
              </a:cxn>
            </a:cxnLst>
            <a:rect l="0" t="0" r="r" b="b"/>
            <a:pathLst>
              <a:path w="170" h="342">
                <a:moveTo>
                  <a:pt x="170" y="172"/>
                </a:moveTo>
                <a:lnTo>
                  <a:pt x="0" y="342"/>
                </a:lnTo>
                <a:lnTo>
                  <a:pt x="0" y="0"/>
                </a:lnTo>
                <a:lnTo>
                  <a:pt x="170" y="172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1" name="矩形 40"/>
          <p:cNvSpPr/>
          <p:nvPr/>
        </p:nvSpPr>
        <p:spPr>
          <a:xfrm>
            <a:off x="1796432" y="4984694"/>
            <a:ext cx="7347568" cy="158806"/>
          </a:xfrm>
          <a:prstGeom prst="rect">
            <a:avLst/>
          </a:prstGeom>
          <a:solidFill>
            <a:srgbClr val="DAB8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9" name="矩形 38"/>
          <p:cNvSpPr/>
          <p:nvPr/>
        </p:nvSpPr>
        <p:spPr>
          <a:xfrm>
            <a:off x="0" y="4984376"/>
            <a:ext cx="1873624" cy="159124"/>
          </a:xfrm>
          <a:prstGeom prst="rect">
            <a:avLst/>
          </a:prstGeom>
          <a:solidFill>
            <a:srgbClr val="E6001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4" name="Freeform 7"/>
          <p:cNvSpPr>
            <a:spLocks/>
          </p:cNvSpPr>
          <p:nvPr/>
        </p:nvSpPr>
        <p:spPr bwMode="auto">
          <a:xfrm>
            <a:off x="3175" y="-3175"/>
            <a:ext cx="269875" cy="269875"/>
          </a:xfrm>
          <a:custGeom>
            <a:avLst/>
            <a:gdLst/>
            <a:ahLst/>
            <a:cxnLst>
              <a:cxn ang="0">
                <a:pos x="0" y="170"/>
              </a:cxn>
              <a:cxn ang="0">
                <a:pos x="0" y="0"/>
              </a:cxn>
              <a:cxn ang="0">
                <a:pos x="170" y="0"/>
              </a:cxn>
              <a:cxn ang="0">
                <a:pos x="0" y="170"/>
              </a:cxn>
            </a:cxnLst>
            <a:rect l="0" t="0" r="r" b="b"/>
            <a:pathLst>
              <a:path w="170" h="170">
                <a:moveTo>
                  <a:pt x="0" y="170"/>
                </a:moveTo>
                <a:lnTo>
                  <a:pt x="0" y="0"/>
                </a:lnTo>
                <a:lnTo>
                  <a:pt x="170" y="0"/>
                </a:lnTo>
                <a:lnTo>
                  <a:pt x="0" y="170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6" name="Freeform 9"/>
          <p:cNvSpPr>
            <a:spLocks/>
          </p:cNvSpPr>
          <p:nvPr/>
        </p:nvSpPr>
        <p:spPr bwMode="auto">
          <a:xfrm>
            <a:off x="20170" y="14755"/>
            <a:ext cx="571500" cy="571500"/>
          </a:xfrm>
          <a:custGeom>
            <a:avLst/>
            <a:gdLst/>
            <a:ahLst/>
            <a:cxnLst>
              <a:cxn ang="0">
                <a:pos x="180" y="0"/>
              </a:cxn>
              <a:cxn ang="0">
                <a:pos x="360" y="180"/>
              </a:cxn>
              <a:cxn ang="0">
                <a:pos x="180" y="360"/>
              </a:cxn>
              <a:cxn ang="0">
                <a:pos x="0" y="180"/>
              </a:cxn>
              <a:cxn ang="0">
                <a:pos x="180" y="0"/>
              </a:cxn>
            </a:cxnLst>
            <a:rect l="0" t="0" r="r" b="b"/>
            <a:pathLst>
              <a:path w="360" h="360">
                <a:moveTo>
                  <a:pt x="180" y="0"/>
                </a:moveTo>
                <a:lnTo>
                  <a:pt x="360" y="180"/>
                </a:lnTo>
                <a:lnTo>
                  <a:pt x="180" y="360"/>
                </a:lnTo>
                <a:lnTo>
                  <a:pt x="0" y="180"/>
                </a:lnTo>
                <a:lnTo>
                  <a:pt x="180" y="0"/>
                </a:lnTo>
                <a:close/>
              </a:path>
            </a:pathLst>
          </a:custGeom>
          <a:solidFill>
            <a:srgbClr val="E60012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7" name="Rectangle 10"/>
          <p:cNvSpPr>
            <a:spLocks noChangeArrowheads="1"/>
          </p:cNvSpPr>
          <p:nvPr/>
        </p:nvSpPr>
        <p:spPr bwMode="auto">
          <a:xfrm>
            <a:off x="679449" y="232898"/>
            <a:ext cx="6314282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1800" dirty="0">
                <a:solidFill>
                  <a:schemeClr val="accent4"/>
                </a:solidFill>
                <a:latin typeface="+mn-ea"/>
              </a:rPr>
              <a:t>热卷</a:t>
            </a:r>
            <a:r>
              <a:rPr lang="zh-CN" altLang="en-US" sz="1800" dirty="0" smtClean="0">
                <a:solidFill>
                  <a:schemeClr val="accent4"/>
                </a:solidFill>
                <a:latin typeface="+mn-ea"/>
              </a:rPr>
              <a:t>供求</a:t>
            </a:r>
            <a:r>
              <a:rPr lang="zh-CN" altLang="en-US" sz="1800" dirty="0" smtClean="0">
                <a:solidFill>
                  <a:schemeClr val="accent4"/>
                </a:solidFill>
                <a:latin typeface="+mn-ea"/>
              </a:rPr>
              <a:t>：产量消费双反弹</a:t>
            </a:r>
            <a:endParaRPr lang="en-US" altLang="zh-CN" sz="1800" dirty="0" smtClean="0">
              <a:solidFill>
                <a:schemeClr val="accent4"/>
              </a:solidFill>
              <a:latin typeface="+mn-ea"/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258576"/>
            <a:ext cx="9144000" cy="32943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127663052"/>
      </p:ext>
    </p:extLst>
  </p:cSld>
  <p:clrMapOvr>
    <a:masterClrMapping/>
  </p:clrMapOvr>
  <p:transition advClick="0" advTm="2000"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171764" y="288178"/>
            <a:ext cx="1473016" cy="3269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104" name="Freeform 8"/>
          <p:cNvSpPr>
            <a:spLocks/>
          </p:cNvSpPr>
          <p:nvPr/>
        </p:nvSpPr>
        <p:spPr bwMode="auto">
          <a:xfrm>
            <a:off x="3175" y="331135"/>
            <a:ext cx="269875" cy="542925"/>
          </a:xfrm>
          <a:custGeom>
            <a:avLst/>
            <a:gdLst/>
            <a:ahLst/>
            <a:cxnLst>
              <a:cxn ang="0">
                <a:pos x="170" y="172"/>
              </a:cxn>
              <a:cxn ang="0">
                <a:pos x="0" y="342"/>
              </a:cxn>
              <a:cxn ang="0">
                <a:pos x="0" y="0"/>
              </a:cxn>
              <a:cxn ang="0">
                <a:pos x="170" y="172"/>
              </a:cxn>
            </a:cxnLst>
            <a:rect l="0" t="0" r="r" b="b"/>
            <a:pathLst>
              <a:path w="170" h="342">
                <a:moveTo>
                  <a:pt x="170" y="172"/>
                </a:moveTo>
                <a:lnTo>
                  <a:pt x="0" y="342"/>
                </a:lnTo>
                <a:lnTo>
                  <a:pt x="0" y="0"/>
                </a:lnTo>
                <a:lnTo>
                  <a:pt x="170" y="172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1" name="矩形 40"/>
          <p:cNvSpPr/>
          <p:nvPr/>
        </p:nvSpPr>
        <p:spPr>
          <a:xfrm>
            <a:off x="1796432" y="4984694"/>
            <a:ext cx="7347568" cy="158806"/>
          </a:xfrm>
          <a:prstGeom prst="rect">
            <a:avLst/>
          </a:prstGeom>
          <a:solidFill>
            <a:srgbClr val="DAB8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9" name="矩形 38"/>
          <p:cNvSpPr/>
          <p:nvPr/>
        </p:nvSpPr>
        <p:spPr>
          <a:xfrm>
            <a:off x="0" y="4984376"/>
            <a:ext cx="1873624" cy="159124"/>
          </a:xfrm>
          <a:prstGeom prst="rect">
            <a:avLst/>
          </a:prstGeom>
          <a:solidFill>
            <a:srgbClr val="E6001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4" name="Freeform 7"/>
          <p:cNvSpPr>
            <a:spLocks/>
          </p:cNvSpPr>
          <p:nvPr/>
        </p:nvSpPr>
        <p:spPr bwMode="auto">
          <a:xfrm>
            <a:off x="3175" y="-3175"/>
            <a:ext cx="269875" cy="269875"/>
          </a:xfrm>
          <a:custGeom>
            <a:avLst/>
            <a:gdLst/>
            <a:ahLst/>
            <a:cxnLst>
              <a:cxn ang="0">
                <a:pos x="0" y="170"/>
              </a:cxn>
              <a:cxn ang="0">
                <a:pos x="0" y="0"/>
              </a:cxn>
              <a:cxn ang="0">
                <a:pos x="170" y="0"/>
              </a:cxn>
              <a:cxn ang="0">
                <a:pos x="0" y="170"/>
              </a:cxn>
            </a:cxnLst>
            <a:rect l="0" t="0" r="r" b="b"/>
            <a:pathLst>
              <a:path w="170" h="170">
                <a:moveTo>
                  <a:pt x="0" y="170"/>
                </a:moveTo>
                <a:lnTo>
                  <a:pt x="0" y="0"/>
                </a:lnTo>
                <a:lnTo>
                  <a:pt x="170" y="0"/>
                </a:lnTo>
                <a:lnTo>
                  <a:pt x="0" y="170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6" name="Freeform 9"/>
          <p:cNvSpPr>
            <a:spLocks/>
          </p:cNvSpPr>
          <p:nvPr/>
        </p:nvSpPr>
        <p:spPr bwMode="auto">
          <a:xfrm>
            <a:off x="20170" y="14755"/>
            <a:ext cx="571500" cy="571500"/>
          </a:xfrm>
          <a:custGeom>
            <a:avLst/>
            <a:gdLst/>
            <a:ahLst/>
            <a:cxnLst>
              <a:cxn ang="0">
                <a:pos x="180" y="0"/>
              </a:cxn>
              <a:cxn ang="0">
                <a:pos x="360" y="180"/>
              </a:cxn>
              <a:cxn ang="0">
                <a:pos x="180" y="360"/>
              </a:cxn>
              <a:cxn ang="0">
                <a:pos x="0" y="180"/>
              </a:cxn>
              <a:cxn ang="0">
                <a:pos x="180" y="0"/>
              </a:cxn>
            </a:cxnLst>
            <a:rect l="0" t="0" r="r" b="b"/>
            <a:pathLst>
              <a:path w="360" h="360">
                <a:moveTo>
                  <a:pt x="180" y="0"/>
                </a:moveTo>
                <a:lnTo>
                  <a:pt x="360" y="180"/>
                </a:lnTo>
                <a:lnTo>
                  <a:pt x="180" y="360"/>
                </a:lnTo>
                <a:lnTo>
                  <a:pt x="0" y="180"/>
                </a:lnTo>
                <a:lnTo>
                  <a:pt x="180" y="0"/>
                </a:lnTo>
                <a:close/>
              </a:path>
            </a:pathLst>
          </a:custGeom>
          <a:solidFill>
            <a:srgbClr val="E60012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7" name="Rectangle 10"/>
          <p:cNvSpPr>
            <a:spLocks noChangeArrowheads="1"/>
          </p:cNvSpPr>
          <p:nvPr/>
        </p:nvSpPr>
        <p:spPr bwMode="auto">
          <a:xfrm>
            <a:off x="679449" y="232898"/>
            <a:ext cx="6314282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1800" dirty="0">
                <a:solidFill>
                  <a:schemeClr val="accent4"/>
                </a:solidFill>
                <a:latin typeface="+mn-ea"/>
              </a:rPr>
              <a:t>铁矿石供求</a:t>
            </a:r>
            <a:r>
              <a:rPr lang="zh-CN" altLang="en-US" sz="1800" dirty="0" smtClean="0">
                <a:solidFill>
                  <a:schemeClr val="accent4"/>
                </a:solidFill>
                <a:latin typeface="+mn-ea"/>
              </a:rPr>
              <a:t>： </a:t>
            </a:r>
            <a:r>
              <a:rPr lang="zh-CN" altLang="en-US" sz="1800" dirty="0">
                <a:solidFill>
                  <a:schemeClr val="accent4"/>
                </a:solidFill>
                <a:latin typeface="+mn-ea"/>
              </a:rPr>
              <a:t>发运</a:t>
            </a:r>
            <a:r>
              <a:rPr lang="zh-CN" altLang="en-US" sz="1800" dirty="0" smtClean="0">
                <a:solidFill>
                  <a:schemeClr val="accent4"/>
                </a:solidFill>
                <a:latin typeface="+mn-ea"/>
              </a:rPr>
              <a:t>回落，关注是否有年底冲量</a:t>
            </a:r>
            <a:endParaRPr lang="zh-CN" altLang="en-US" sz="1800" dirty="0">
              <a:solidFill>
                <a:schemeClr val="accent4"/>
              </a:solidFill>
              <a:latin typeface="+mn-ea"/>
            </a:endParaRPr>
          </a:p>
        </p:txBody>
      </p:sp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874060"/>
            <a:ext cx="9144000" cy="33641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48051736"/>
      </p:ext>
    </p:extLst>
  </p:cSld>
  <p:clrMapOvr>
    <a:masterClrMapping/>
  </p:clrMapOvr>
  <p:transition advClick="0" advTm="2000"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171764" y="288178"/>
            <a:ext cx="1473016" cy="3269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104" name="Freeform 8"/>
          <p:cNvSpPr>
            <a:spLocks/>
          </p:cNvSpPr>
          <p:nvPr/>
        </p:nvSpPr>
        <p:spPr bwMode="auto">
          <a:xfrm>
            <a:off x="3175" y="331135"/>
            <a:ext cx="269875" cy="542925"/>
          </a:xfrm>
          <a:custGeom>
            <a:avLst/>
            <a:gdLst/>
            <a:ahLst/>
            <a:cxnLst>
              <a:cxn ang="0">
                <a:pos x="170" y="172"/>
              </a:cxn>
              <a:cxn ang="0">
                <a:pos x="0" y="342"/>
              </a:cxn>
              <a:cxn ang="0">
                <a:pos x="0" y="0"/>
              </a:cxn>
              <a:cxn ang="0">
                <a:pos x="170" y="172"/>
              </a:cxn>
            </a:cxnLst>
            <a:rect l="0" t="0" r="r" b="b"/>
            <a:pathLst>
              <a:path w="170" h="342">
                <a:moveTo>
                  <a:pt x="170" y="172"/>
                </a:moveTo>
                <a:lnTo>
                  <a:pt x="0" y="342"/>
                </a:lnTo>
                <a:lnTo>
                  <a:pt x="0" y="0"/>
                </a:lnTo>
                <a:lnTo>
                  <a:pt x="170" y="172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1" name="矩形 40"/>
          <p:cNvSpPr/>
          <p:nvPr/>
        </p:nvSpPr>
        <p:spPr>
          <a:xfrm>
            <a:off x="1796432" y="4984694"/>
            <a:ext cx="7347568" cy="158806"/>
          </a:xfrm>
          <a:prstGeom prst="rect">
            <a:avLst/>
          </a:prstGeom>
          <a:solidFill>
            <a:srgbClr val="DAB8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9" name="矩形 38"/>
          <p:cNvSpPr/>
          <p:nvPr/>
        </p:nvSpPr>
        <p:spPr>
          <a:xfrm>
            <a:off x="0" y="4984376"/>
            <a:ext cx="1873624" cy="159124"/>
          </a:xfrm>
          <a:prstGeom prst="rect">
            <a:avLst/>
          </a:prstGeom>
          <a:solidFill>
            <a:srgbClr val="E6001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4" name="Freeform 7"/>
          <p:cNvSpPr>
            <a:spLocks/>
          </p:cNvSpPr>
          <p:nvPr/>
        </p:nvSpPr>
        <p:spPr bwMode="auto">
          <a:xfrm>
            <a:off x="3175" y="-3175"/>
            <a:ext cx="269875" cy="269875"/>
          </a:xfrm>
          <a:custGeom>
            <a:avLst/>
            <a:gdLst/>
            <a:ahLst/>
            <a:cxnLst>
              <a:cxn ang="0">
                <a:pos x="0" y="170"/>
              </a:cxn>
              <a:cxn ang="0">
                <a:pos x="0" y="0"/>
              </a:cxn>
              <a:cxn ang="0">
                <a:pos x="170" y="0"/>
              </a:cxn>
              <a:cxn ang="0">
                <a:pos x="0" y="170"/>
              </a:cxn>
            </a:cxnLst>
            <a:rect l="0" t="0" r="r" b="b"/>
            <a:pathLst>
              <a:path w="170" h="170">
                <a:moveTo>
                  <a:pt x="0" y="170"/>
                </a:moveTo>
                <a:lnTo>
                  <a:pt x="0" y="0"/>
                </a:lnTo>
                <a:lnTo>
                  <a:pt x="170" y="0"/>
                </a:lnTo>
                <a:lnTo>
                  <a:pt x="0" y="170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6" name="Freeform 9"/>
          <p:cNvSpPr>
            <a:spLocks/>
          </p:cNvSpPr>
          <p:nvPr/>
        </p:nvSpPr>
        <p:spPr bwMode="auto">
          <a:xfrm>
            <a:off x="20170" y="14755"/>
            <a:ext cx="571500" cy="571500"/>
          </a:xfrm>
          <a:custGeom>
            <a:avLst/>
            <a:gdLst/>
            <a:ahLst/>
            <a:cxnLst>
              <a:cxn ang="0">
                <a:pos x="180" y="0"/>
              </a:cxn>
              <a:cxn ang="0">
                <a:pos x="360" y="180"/>
              </a:cxn>
              <a:cxn ang="0">
                <a:pos x="180" y="360"/>
              </a:cxn>
              <a:cxn ang="0">
                <a:pos x="0" y="180"/>
              </a:cxn>
              <a:cxn ang="0">
                <a:pos x="180" y="0"/>
              </a:cxn>
            </a:cxnLst>
            <a:rect l="0" t="0" r="r" b="b"/>
            <a:pathLst>
              <a:path w="360" h="360">
                <a:moveTo>
                  <a:pt x="180" y="0"/>
                </a:moveTo>
                <a:lnTo>
                  <a:pt x="360" y="180"/>
                </a:lnTo>
                <a:lnTo>
                  <a:pt x="180" y="360"/>
                </a:lnTo>
                <a:lnTo>
                  <a:pt x="0" y="180"/>
                </a:lnTo>
                <a:lnTo>
                  <a:pt x="180" y="0"/>
                </a:lnTo>
                <a:close/>
              </a:path>
            </a:pathLst>
          </a:custGeom>
          <a:solidFill>
            <a:srgbClr val="E60012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7" name="Rectangle 10"/>
          <p:cNvSpPr>
            <a:spLocks noChangeArrowheads="1"/>
          </p:cNvSpPr>
          <p:nvPr/>
        </p:nvSpPr>
        <p:spPr bwMode="auto">
          <a:xfrm>
            <a:off x="679448" y="232898"/>
            <a:ext cx="8030999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1800" dirty="0">
                <a:solidFill>
                  <a:schemeClr val="accent4"/>
                </a:solidFill>
                <a:latin typeface="+mn-ea"/>
              </a:rPr>
              <a:t>铁矿</a:t>
            </a:r>
            <a:r>
              <a:rPr lang="zh-CN" altLang="en-US" sz="1800" dirty="0" smtClean="0">
                <a:solidFill>
                  <a:schemeClr val="accent4"/>
                </a:solidFill>
                <a:latin typeface="+mn-ea"/>
              </a:rPr>
              <a:t>供求</a:t>
            </a:r>
            <a:r>
              <a:rPr lang="zh-CN" altLang="en-US" sz="1800" dirty="0" smtClean="0">
                <a:solidFill>
                  <a:schemeClr val="accent4"/>
                </a:solidFill>
                <a:latin typeface="+mn-ea"/>
              </a:rPr>
              <a:t>：港口继续累库，到港量回落</a:t>
            </a:r>
            <a:endParaRPr lang="zh-CN" altLang="zh-CN" sz="1800" dirty="0">
              <a:solidFill>
                <a:schemeClr val="accent4"/>
              </a:solidFill>
              <a:latin typeface="+mn-ea"/>
              <a:cs typeface="宋体" pitchFamily="2" charset="-122"/>
            </a:endParaRPr>
          </a:p>
        </p:txBody>
      </p:sp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025654"/>
            <a:ext cx="9095139" cy="362254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050622046"/>
      </p:ext>
    </p:extLst>
  </p:cSld>
  <p:clrMapOvr>
    <a:masterClrMapping/>
  </p:clrMapOvr>
  <p:transition advClick="0" advTm="2000"/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171764" y="288178"/>
            <a:ext cx="1473016" cy="3269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104" name="Freeform 8"/>
          <p:cNvSpPr>
            <a:spLocks/>
          </p:cNvSpPr>
          <p:nvPr/>
        </p:nvSpPr>
        <p:spPr bwMode="auto">
          <a:xfrm>
            <a:off x="3175" y="331135"/>
            <a:ext cx="269875" cy="542925"/>
          </a:xfrm>
          <a:custGeom>
            <a:avLst/>
            <a:gdLst/>
            <a:ahLst/>
            <a:cxnLst>
              <a:cxn ang="0">
                <a:pos x="170" y="172"/>
              </a:cxn>
              <a:cxn ang="0">
                <a:pos x="0" y="342"/>
              </a:cxn>
              <a:cxn ang="0">
                <a:pos x="0" y="0"/>
              </a:cxn>
              <a:cxn ang="0">
                <a:pos x="170" y="172"/>
              </a:cxn>
            </a:cxnLst>
            <a:rect l="0" t="0" r="r" b="b"/>
            <a:pathLst>
              <a:path w="170" h="342">
                <a:moveTo>
                  <a:pt x="170" y="172"/>
                </a:moveTo>
                <a:lnTo>
                  <a:pt x="0" y="342"/>
                </a:lnTo>
                <a:lnTo>
                  <a:pt x="0" y="0"/>
                </a:lnTo>
                <a:lnTo>
                  <a:pt x="170" y="172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1" name="矩形 40"/>
          <p:cNvSpPr/>
          <p:nvPr/>
        </p:nvSpPr>
        <p:spPr>
          <a:xfrm>
            <a:off x="1796432" y="4984694"/>
            <a:ext cx="7347568" cy="158806"/>
          </a:xfrm>
          <a:prstGeom prst="rect">
            <a:avLst/>
          </a:prstGeom>
          <a:solidFill>
            <a:srgbClr val="DAB8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9" name="矩形 38"/>
          <p:cNvSpPr/>
          <p:nvPr/>
        </p:nvSpPr>
        <p:spPr>
          <a:xfrm>
            <a:off x="0" y="4984376"/>
            <a:ext cx="1873624" cy="159124"/>
          </a:xfrm>
          <a:prstGeom prst="rect">
            <a:avLst/>
          </a:prstGeom>
          <a:solidFill>
            <a:srgbClr val="E6001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4" name="Freeform 7"/>
          <p:cNvSpPr>
            <a:spLocks/>
          </p:cNvSpPr>
          <p:nvPr/>
        </p:nvSpPr>
        <p:spPr bwMode="auto">
          <a:xfrm>
            <a:off x="3175" y="-3175"/>
            <a:ext cx="269875" cy="269875"/>
          </a:xfrm>
          <a:custGeom>
            <a:avLst/>
            <a:gdLst/>
            <a:ahLst/>
            <a:cxnLst>
              <a:cxn ang="0">
                <a:pos x="0" y="170"/>
              </a:cxn>
              <a:cxn ang="0">
                <a:pos x="0" y="0"/>
              </a:cxn>
              <a:cxn ang="0">
                <a:pos x="170" y="0"/>
              </a:cxn>
              <a:cxn ang="0">
                <a:pos x="0" y="170"/>
              </a:cxn>
            </a:cxnLst>
            <a:rect l="0" t="0" r="r" b="b"/>
            <a:pathLst>
              <a:path w="170" h="170">
                <a:moveTo>
                  <a:pt x="0" y="170"/>
                </a:moveTo>
                <a:lnTo>
                  <a:pt x="0" y="0"/>
                </a:lnTo>
                <a:lnTo>
                  <a:pt x="170" y="0"/>
                </a:lnTo>
                <a:lnTo>
                  <a:pt x="0" y="170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6" name="Freeform 9"/>
          <p:cNvSpPr>
            <a:spLocks/>
          </p:cNvSpPr>
          <p:nvPr/>
        </p:nvSpPr>
        <p:spPr bwMode="auto">
          <a:xfrm>
            <a:off x="20170" y="14755"/>
            <a:ext cx="571500" cy="571500"/>
          </a:xfrm>
          <a:custGeom>
            <a:avLst/>
            <a:gdLst/>
            <a:ahLst/>
            <a:cxnLst>
              <a:cxn ang="0">
                <a:pos x="180" y="0"/>
              </a:cxn>
              <a:cxn ang="0">
                <a:pos x="360" y="180"/>
              </a:cxn>
              <a:cxn ang="0">
                <a:pos x="180" y="360"/>
              </a:cxn>
              <a:cxn ang="0">
                <a:pos x="0" y="180"/>
              </a:cxn>
              <a:cxn ang="0">
                <a:pos x="180" y="0"/>
              </a:cxn>
            </a:cxnLst>
            <a:rect l="0" t="0" r="r" b="b"/>
            <a:pathLst>
              <a:path w="360" h="360">
                <a:moveTo>
                  <a:pt x="180" y="0"/>
                </a:moveTo>
                <a:lnTo>
                  <a:pt x="360" y="180"/>
                </a:lnTo>
                <a:lnTo>
                  <a:pt x="180" y="360"/>
                </a:lnTo>
                <a:lnTo>
                  <a:pt x="0" y="180"/>
                </a:lnTo>
                <a:lnTo>
                  <a:pt x="180" y="0"/>
                </a:lnTo>
                <a:close/>
              </a:path>
            </a:pathLst>
          </a:custGeom>
          <a:solidFill>
            <a:srgbClr val="E60012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7" name="Rectangle 10"/>
          <p:cNvSpPr>
            <a:spLocks noChangeArrowheads="1"/>
          </p:cNvSpPr>
          <p:nvPr/>
        </p:nvSpPr>
        <p:spPr bwMode="auto">
          <a:xfrm>
            <a:off x="679449" y="232898"/>
            <a:ext cx="6314282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1800" dirty="0">
                <a:solidFill>
                  <a:schemeClr val="accent4"/>
                </a:solidFill>
                <a:latin typeface="+mn-ea"/>
                <a:cs typeface="宋体" pitchFamily="2" charset="-122"/>
              </a:rPr>
              <a:t>焦炭供求</a:t>
            </a:r>
            <a:r>
              <a:rPr lang="zh-CN" altLang="en-US" sz="1800" dirty="0" smtClean="0">
                <a:solidFill>
                  <a:schemeClr val="accent4"/>
                </a:solidFill>
                <a:latin typeface="+mn-ea"/>
                <a:cs typeface="宋体" pitchFamily="2" charset="-122"/>
              </a:rPr>
              <a:t>：总库继续回升，钢厂小幅备货</a:t>
            </a:r>
            <a:endParaRPr lang="zh-CN" altLang="zh-CN" sz="1800" dirty="0">
              <a:solidFill>
                <a:schemeClr val="accent4"/>
              </a:solidFill>
              <a:latin typeface="+mn-ea"/>
              <a:cs typeface="宋体" pitchFamily="2" charset="-122"/>
            </a:endParaRPr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874060"/>
            <a:ext cx="9144000" cy="35612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220977053"/>
      </p:ext>
    </p:extLst>
  </p:cSld>
  <p:clrMapOvr>
    <a:masterClrMapping/>
  </p:clrMapOvr>
  <p:transition advClick="0" advTm="2000"/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171764" y="288178"/>
            <a:ext cx="1473016" cy="3269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104" name="Freeform 8"/>
          <p:cNvSpPr>
            <a:spLocks/>
          </p:cNvSpPr>
          <p:nvPr/>
        </p:nvSpPr>
        <p:spPr bwMode="auto">
          <a:xfrm>
            <a:off x="3175" y="331135"/>
            <a:ext cx="269875" cy="542925"/>
          </a:xfrm>
          <a:custGeom>
            <a:avLst/>
            <a:gdLst/>
            <a:ahLst/>
            <a:cxnLst>
              <a:cxn ang="0">
                <a:pos x="170" y="172"/>
              </a:cxn>
              <a:cxn ang="0">
                <a:pos x="0" y="342"/>
              </a:cxn>
              <a:cxn ang="0">
                <a:pos x="0" y="0"/>
              </a:cxn>
              <a:cxn ang="0">
                <a:pos x="170" y="172"/>
              </a:cxn>
            </a:cxnLst>
            <a:rect l="0" t="0" r="r" b="b"/>
            <a:pathLst>
              <a:path w="170" h="342">
                <a:moveTo>
                  <a:pt x="170" y="172"/>
                </a:moveTo>
                <a:lnTo>
                  <a:pt x="0" y="342"/>
                </a:lnTo>
                <a:lnTo>
                  <a:pt x="0" y="0"/>
                </a:lnTo>
                <a:lnTo>
                  <a:pt x="170" y="172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1" name="矩形 40"/>
          <p:cNvSpPr/>
          <p:nvPr/>
        </p:nvSpPr>
        <p:spPr>
          <a:xfrm>
            <a:off x="1796432" y="4984694"/>
            <a:ext cx="7347568" cy="158806"/>
          </a:xfrm>
          <a:prstGeom prst="rect">
            <a:avLst/>
          </a:prstGeom>
          <a:solidFill>
            <a:srgbClr val="DAB8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9" name="矩形 38"/>
          <p:cNvSpPr/>
          <p:nvPr/>
        </p:nvSpPr>
        <p:spPr>
          <a:xfrm>
            <a:off x="0" y="4984376"/>
            <a:ext cx="1873624" cy="159124"/>
          </a:xfrm>
          <a:prstGeom prst="rect">
            <a:avLst/>
          </a:prstGeom>
          <a:solidFill>
            <a:srgbClr val="E6001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4" name="Freeform 7"/>
          <p:cNvSpPr>
            <a:spLocks/>
          </p:cNvSpPr>
          <p:nvPr/>
        </p:nvSpPr>
        <p:spPr bwMode="auto">
          <a:xfrm>
            <a:off x="3175" y="-3175"/>
            <a:ext cx="269875" cy="269875"/>
          </a:xfrm>
          <a:custGeom>
            <a:avLst/>
            <a:gdLst/>
            <a:ahLst/>
            <a:cxnLst>
              <a:cxn ang="0">
                <a:pos x="0" y="170"/>
              </a:cxn>
              <a:cxn ang="0">
                <a:pos x="0" y="0"/>
              </a:cxn>
              <a:cxn ang="0">
                <a:pos x="170" y="0"/>
              </a:cxn>
              <a:cxn ang="0">
                <a:pos x="0" y="170"/>
              </a:cxn>
            </a:cxnLst>
            <a:rect l="0" t="0" r="r" b="b"/>
            <a:pathLst>
              <a:path w="170" h="170">
                <a:moveTo>
                  <a:pt x="0" y="170"/>
                </a:moveTo>
                <a:lnTo>
                  <a:pt x="0" y="0"/>
                </a:lnTo>
                <a:lnTo>
                  <a:pt x="170" y="0"/>
                </a:lnTo>
                <a:lnTo>
                  <a:pt x="0" y="170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6" name="Freeform 9"/>
          <p:cNvSpPr>
            <a:spLocks/>
          </p:cNvSpPr>
          <p:nvPr/>
        </p:nvSpPr>
        <p:spPr bwMode="auto">
          <a:xfrm>
            <a:off x="20170" y="14755"/>
            <a:ext cx="571500" cy="571500"/>
          </a:xfrm>
          <a:custGeom>
            <a:avLst/>
            <a:gdLst/>
            <a:ahLst/>
            <a:cxnLst>
              <a:cxn ang="0">
                <a:pos x="180" y="0"/>
              </a:cxn>
              <a:cxn ang="0">
                <a:pos x="360" y="180"/>
              </a:cxn>
              <a:cxn ang="0">
                <a:pos x="180" y="360"/>
              </a:cxn>
              <a:cxn ang="0">
                <a:pos x="0" y="180"/>
              </a:cxn>
              <a:cxn ang="0">
                <a:pos x="180" y="0"/>
              </a:cxn>
            </a:cxnLst>
            <a:rect l="0" t="0" r="r" b="b"/>
            <a:pathLst>
              <a:path w="360" h="360">
                <a:moveTo>
                  <a:pt x="180" y="0"/>
                </a:moveTo>
                <a:lnTo>
                  <a:pt x="360" y="180"/>
                </a:lnTo>
                <a:lnTo>
                  <a:pt x="180" y="360"/>
                </a:lnTo>
                <a:lnTo>
                  <a:pt x="0" y="180"/>
                </a:lnTo>
                <a:lnTo>
                  <a:pt x="180" y="0"/>
                </a:lnTo>
                <a:close/>
              </a:path>
            </a:pathLst>
          </a:custGeom>
          <a:solidFill>
            <a:srgbClr val="E60012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7" name="Rectangle 10"/>
          <p:cNvSpPr>
            <a:spLocks noChangeArrowheads="1"/>
          </p:cNvSpPr>
          <p:nvPr/>
        </p:nvSpPr>
        <p:spPr bwMode="auto">
          <a:xfrm>
            <a:off x="679449" y="232898"/>
            <a:ext cx="6314282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</a:pPr>
            <a:r>
              <a:rPr kumimoji="0" lang="zh-CN" altLang="en-US" sz="1800" b="0" i="0" u="none" strike="noStrike" cap="none" normalizeH="0" baseline="0" dirty="0">
                <a:ln>
                  <a:noFill/>
                </a:ln>
                <a:solidFill>
                  <a:schemeClr val="accent4"/>
                </a:solidFill>
                <a:effectLst/>
                <a:latin typeface="+mn-ea"/>
                <a:cs typeface="宋体" pitchFamily="2" charset="-122"/>
              </a:rPr>
              <a:t>焦煤供求</a:t>
            </a:r>
            <a:r>
              <a:rPr kumimoji="0" lang="zh-CN" altLang="en-US" sz="1800" b="0" i="0" u="none" strike="noStrike" cap="none" normalizeH="0" baseline="0" dirty="0" smtClean="0">
                <a:ln>
                  <a:noFill/>
                </a:ln>
                <a:solidFill>
                  <a:schemeClr val="accent4"/>
                </a:solidFill>
                <a:effectLst/>
                <a:latin typeface="+mn-ea"/>
                <a:cs typeface="宋体" pitchFamily="2" charset="-122"/>
              </a:rPr>
              <a:t>：煤矿库存升至极高位，焦化厂补库意愿不强</a:t>
            </a:r>
            <a:endParaRPr kumimoji="0" lang="zh-CN" sz="1800" b="0" i="0" u="none" strike="noStrike" cap="none" normalizeH="0" baseline="0" dirty="0">
              <a:ln>
                <a:noFill/>
              </a:ln>
              <a:solidFill>
                <a:schemeClr val="accent4"/>
              </a:solidFill>
              <a:effectLst/>
              <a:latin typeface="+mn-ea"/>
              <a:cs typeface="宋体" pitchFamily="2" charset="-122"/>
            </a:endParaRPr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170" y="1005141"/>
            <a:ext cx="9126206" cy="34736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210631852"/>
      </p:ext>
    </p:extLst>
  </p:cSld>
  <p:clrMapOvr>
    <a:masterClrMapping/>
  </p:clrMapOvr>
  <p:transition advClick="0" advTm="2000"/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171764" y="288178"/>
            <a:ext cx="1473016" cy="3269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104" name="Freeform 8"/>
          <p:cNvSpPr>
            <a:spLocks/>
          </p:cNvSpPr>
          <p:nvPr/>
        </p:nvSpPr>
        <p:spPr bwMode="auto">
          <a:xfrm>
            <a:off x="3175" y="331135"/>
            <a:ext cx="269875" cy="542925"/>
          </a:xfrm>
          <a:custGeom>
            <a:avLst/>
            <a:gdLst/>
            <a:ahLst/>
            <a:cxnLst>
              <a:cxn ang="0">
                <a:pos x="170" y="172"/>
              </a:cxn>
              <a:cxn ang="0">
                <a:pos x="0" y="342"/>
              </a:cxn>
              <a:cxn ang="0">
                <a:pos x="0" y="0"/>
              </a:cxn>
              <a:cxn ang="0">
                <a:pos x="170" y="172"/>
              </a:cxn>
            </a:cxnLst>
            <a:rect l="0" t="0" r="r" b="b"/>
            <a:pathLst>
              <a:path w="170" h="342">
                <a:moveTo>
                  <a:pt x="170" y="172"/>
                </a:moveTo>
                <a:lnTo>
                  <a:pt x="0" y="342"/>
                </a:lnTo>
                <a:lnTo>
                  <a:pt x="0" y="0"/>
                </a:lnTo>
                <a:lnTo>
                  <a:pt x="170" y="172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1" name="矩形 40"/>
          <p:cNvSpPr/>
          <p:nvPr/>
        </p:nvSpPr>
        <p:spPr>
          <a:xfrm>
            <a:off x="1796432" y="4984694"/>
            <a:ext cx="7347568" cy="158806"/>
          </a:xfrm>
          <a:prstGeom prst="rect">
            <a:avLst/>
          </a:prstGeom>
          <a:solidFill>
            <a:srgbClr val="DAB8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9" name="矩形 38"/>
          <p:cNvSpPr/>
          <p:nvPr/>
        </p:nvSpPr>
        <p:spPr>
          <a:xfrm>
            <a:off x="0" y="4984376"/>
            <a:ext cx="1873624" cy="159124"/>
          </a:xfrm>
          <a:prstGeom prst="rect">
            <a:avLst/>
          </a:prstGeom>
          <a:solidFill>
            <a:srgbClr val="E6001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4" name="Freeform 7"/>
          <p:cNvSpPr>
            <a:spLocks/>
          </p:cNvSpPr>
          <p:nvPr/>
        </p:nvSpPr>
        <p:spPr bwMode="auto">
          <a:xfrm>
            <a:off x="3175" y="-3175"/>
            <a:ext cx="269875" cy="269875"/>
          </a:xfrm>
          <a:custGeom>
            <a:avLst/>
            <a:gdLst/>
            <a:ahLst/>
            <a:cxnLst>
              <a:cxn ang="0">
                <a:pos x="0" y="170"/>
              </a:cxn>
              <a:cxn ang="0">
                <a:pos x="0" y="0"/>
              </a:cxn>
              <a:cxn ang="0">
                <a:pos x="170" y="0"/>
              </a:cxn>
              <a:cxn ang="0">
                <a:pos x="0" y="170"/>
              </a:cxn>
            </a:cxnLst>
            <a:rect l="0" t="0" r="r" b="b"/>
            <a:pathLst>
              <a:path w="170" h="170">
                <a:moveTo>
                  <a:pt x="0" y="170"/>
                </a:moveTo>
                <a:lnTo>
                  <a:pt x="0" y="0"/>
                </a:lnTo>
                <a:lnTo>
                  <a:pt x="170" y="0"/>
                </a:lnTo>
                <a:lnTo>
                  <a:pt x="0" y="170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6" name="Freeform 9"/>
          <p:cNvSpPr>
            <a:spLocks/>
          </p:cNvSpPr>
          <p:nvPr/>
        </p:nvSpPr>
        <p:spPr bwMode="auto">
          <a:xfrm>
            <a:off x="20170" y="14755"/>
            <a:ext cx="571500" cy="571500"/>
          </a:xfrm>
          <a:custGeom>
            <a:avLst/>
            <a:gdLst/>
            <a:ahLst/>
            <a:cxnLst>
              <a:cxn ang="0">
                <a:pos x="180" y="0"/>
              </a:cxn>
              <a:cxn ang="0">
                <a:pos x="360" y="180"/>
              </a:cxn>
              <a:cxn ang="0">
                <a:pos x="180" y="360"/>
              </a:cxn>
              <a:cxn ang="0">
                <a:pos x="0" y="180"/>
              </a:cxn>
              <a:cxn ang="0">
                <a:pos x="180" y="0"/>
              </a:cxn>
            </a:cxnLst>
            <a:rect l="0" t="0" r="r" b="b"/>
            <a:pathLst>
              <a:path w="360" h="360">
                <a:moveTo>
                  <a:pt x="180" y="0"/>
                </a:moveTo>
                <a:lnTo>
                  <a:pt x="360" y="180"/>
                </a:lnTo>
                <a:lnTo>
                  <a:pt x="180" y="360"/>
                </a:lnTo>
                <a:lnTo>
                  <a:pt x="0" y="180"/>
                </a:lnTo>
                <a:lnTo>
                  <a:pt x="180" y="0"/>
                </a:lnTo>
                <a:close/>
              </a:path>
            </a:pathLst>
          </a:custGeom>
          <a:solidFill>
            <a:srgbClr val="E60012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7" name="Rectangle 10"/>
          <p:cNvSpPr>
            <a:spLocks noChangeArrowheads="1"/>
          </p:cNvSpPr>
          <p:nvPr/>
        </p:nvSpPr>
        <p:spPr bwMode="auto">
          <a:xfrm>
            <a:off x="679448" y="232898"/>
            <a:ext cx="8220186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</a:pPr>
            <a:r>
              <a:rPr kumimoji="0" lang="zh-CN" altLang="en-US" sz="1800" b="0" i="0" u="none" strike="noStrike" cap="none" normalizeH="0" baseline="0" dirty="0" smtClean="0">
                <a:ln>
                  <a:noFill/>
                </a:ln>
                <a:solidFill>
                  <a:schemeClr val="accent4"/>
                </a:solidFill>
                <a:effectLst/>
                <a:latin typeface="+mn-ea"/>
                <a:cs typeface="宋体" pitchFamily="2" charset="-122"/>
              </a:rPr>
              <a:t>钢材价差</a:t>
            </a:r>
            <a:r>
              <a:rPr lang="zh-CN" altLang="en-US" sz="1800" dirty="0" smtClean="0">
                <a:solidFill>
                  <a:schemeClr val="accent4"/>
                </a:solidFill>
                <a:latin typeface="+mn-ea"/>
                <a:cs typeface="宋体" pitchFamily="2" charset="-122"/>
              </a:rPr>
              <a:t>：价差总体低位震荡</a:t>
            </a:r>
            <a:endParaRPr kumimoji="0" lang="zh-CN" sz="1800" b="0" i="0" u="none" strike="noStrike" cap="none" normalizeH="0" baseline="0" dirty="0">
              <a:ln>
                <a:noFill/>
              </a:ln>
              <a:solidFill>
                <a:schemeClr val="accent4"/>
              </a:solidFill>
              <a:effectLst/>
              <a:latin typeface="+mn-ea"/>
              <a:cs typeface="宋体" pitchFamily="2" charset="-122"/>
            </a:endParaRPr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170" y="1529122"/>
            <a:ext cx="9123830" cy="21030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743300628"/>
      </p:ext>
    </p:extLst>
  </p:cSld>
  <p:clrMapOvr>
    <a:masterClrMapping/>
  </p:clrMapOvr>
  <p:transition advClick="0" advTm="2000"/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171764" y="288178"/>
            <a:ext cx="1473016" cy="3269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104" name="Freeform 8"/>
          <p:cNvSpPr>
            <a:spLocks/>
          </p:cNvSpPr>
          <p:nvPr/>
        </p:nvSpPr>
        <p:spPr bwMode="auto">
          <a:xfrm>
            <a:off x="3175" y="331135"/>
            <a:ext cx="269875" cy="542925"/>
          </a:xfrm>
          <a:custGeom>
            <a:avLst/>
            <a:gdLst/>
            <a:ahLst/>
            <a:cxnLst>
              <a:cxn ang="0">
                <a:pos x="170" y="172"/>
              </a:cxn>
              <a:cxn ang="0">
                <a:pos x="0" y="342"/>
              </a:cxn>
              <a:cxn ang="0">
                <a:pos x="0" y="0"/>
              </a:cxn>
              <a:cxn ang="0">
                <a:pos x="170" y="172"/>
              </a:cxn>
            </a:cxnLst>
            <a:rect l="0" t="0" r="r" b="b"/>
            <a:pathLst>
              <a:path w="170" h="342">
                <a:moveTo>
                  <a:pt x="170" y="172"/>
                </a:moveTo>
                <a:lnTo>
                  <a:pt x="0" y="342"/>
                </a:lnTo>
                <a:lnTo>
                  <a:pt x="0" y="0"/>
                </a:lnTo>
                <a:lnTo>
                  <a:pt x="170" y="172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1" name="矩形 40"/>
          <p:cNvSpPr/>
          <p:nvPr/>
        </p:nvSpPr>
        <p:spPr>
          <a:xfrm>
            <a:off x="1796432" y="4984694"/>
            <a:ext cx="7347568" cy="158806"/>
          </a:xfrm>
          <a:prstGeom prst="rect">
            <a:avLst/>
          </a:prstGeom>
          <a:solidFill>
            <a:srgbClr val="DAB8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9" name="矩形 38"/>
          <p:cNvSpPr/>
          <p:nvPr/>
        </p:nvSpPr>
        <p:spPr>
          <a:xfrm>
            <a:off x="0" y="4984376"/>
            <a:ext cx="1873624" cy="159124"/>
          </a:xfrm>
          <a:prstGeom prst="rect">
            <a:avLst/>
          </a:prstGeom>
          <a:solidFill>
            <a:srgbClr val="E6001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4" name="Freeform 7"/>
          <p:cNvSpPr>
            <a:spLocks/>
          </p:cNvSpPr>
          <p:nvPr/>
        </p:nvSpPr>
        <p:spPr bwMode="auto">
          <a:xfrm>
            <a:off x="3175" y="-3175"/>
            <a:ext cx="269875" cy="269875"/>
          </a:xfrm>
          <a:custGeom>
            <a:avLst/>
            <a:gdLst/>
            <a:ahLst/>
            <a:cxnLst>
              <a:cxn ang="0">
                <a:pos x="0" y="170"/>
              </a:cxn>
              <a:cxn ang="0">
                <a:pos x="0" y="0"/>
              </a:cxn>
              <a:cxn ang="0">
                <a:pos x="170" y="0"/>
              </a:cxn>
              <a:cxn ang="0">
                <a:pos x="0" y="170"/>
              </a:cxn>
            </a:cxnLst>
            <a:rect l="0" t="0" r="r" b="b"/>
            <a:pathLst>
              <a:path w="170" h="170">
                <a:moveTo>
                  <a:pt x="0" y="170"/>
                </a:moveTo>
                <a:lnTo>
                  <a:pt x="0" y="0"/>
                </a:lnTo>
                <a:lnTo>
                  <a:pt x="170" y="0"/>
                </a:lnTo>
                <a:lnTo>
                  <a:pt x="0" y="170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6" name="Freeform 9"/>
          <p:cNvSpPr>
            <a:spLocks/>
          </p:cNvSpPr>
          <p:nvPr/>
        </p:nvSpPr>
        <p:spPr bwMode="auto">
          <a:xfrm>
            <a:off x="20170" y="14755"/>
            <a:ext cx="571500" cy="571500"/>
          </a:xfrm>
          <a:custGeom>
            <a:avLst/>
            <a:gdLst/>
            <a:ahLst/>
            <a:cxnLst>
              <a:cxn ang="0">
                <a:pos x="180" y="0"/>
              </a:cxn>
              <a:cxn ang="0">
                <a:pos x="360" y="180"/>
              </a:cxn>
              <a:cxn ang="0">
                <a:pos x="180" y="360"/>
              </a:cxn>
              <a:cxn ang="0">
                <a:pos x="0" y="180"/>
              </a:cxn>
              <a:cxn ang="0">
                <a:pos x="180" y="0"/>
              </a:cxn>
            </a:cxnLst>
            <a:rect l="0" t="0" r="r" b="b"/>
            <a:pathLst>
              <a:path w="360" h="360">
                <a:moveTo>
                  <a:pt x="180" y="0"/>
                </a:moveTo>
                <a:lnTo>
                  <a:pt x="360" y="180"/>
                </a:lnTo>
                <a:lnTo>
                  <a:pt x="180" y="360"/>
                </a:lnTo>
                <a:lnTo>
                  <a:pt x="0" y="180"/>
                </a:lnTo>
                <a:lnTo>
                  <a:pt x="180" y="0"/>
                </a:lnTo>
                <a:close/>
              </a:path>
            </a:pathLst>
          </a:custGeom>
          <a:solidFill>
            <a:srgbClr val="E60012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7" name="Rectangle 10"/>
          <p:cNvSpPr>
            <a:spLocks noChangeArrowheads="1"/>
          </p:cNvSpPr>
          <p:nvPr/>
        </p:nvSpPr>
        <p:spPr bwMode="auto">
          <a:xfrm>
            <a:off x="679448" y="81543"/>
            <a:ext cx="6492316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</a:pPr>
            <a:r>
              <a:rPr kumimoji="0" lang="zh-CN" altLang="en-US" sz="1800" b="0" i="0" u="none" strike="noStrike" cap="none" normalizeH="0" baseline="0" dirty="0" smtClean="0">
                <a:ln>
                  <a:noFill/>
                </a:ln>
                <a:solidFill>
                  <a:schemeClr val="accent4"/>
                </a:solidFill>
                <a:effectLst/>
                <a:latin typeface="+mn-ea"/>
                <a:cs typeface="宋体" pitchFamily="2" charset="-122"/>
              </a:rPr>
              <a:t>现货利润： 高炉利润维持高位，电炉</a:t>
            </a:r>
            <a:r>
              <a:rPr kumimoji="0" lang="zh-CN" altLang="en-US" sz="1800" b="0" i="0" u="none" strike="noStrike" cap="none" normalizeH="0" baseline="0" dirty="0" smtClean="0">
                <a:ln>
                  <a:noFill/>
                </a:ln>
                <a:solidFill>
                  <a:schemeClr val="accent4"/>
                </a:solidFill>
                <a:effectLst/>
                <a:latin typeface="+mn-ea"/>
                <a:cs typeface="宋体" pitchFamily="2" charset="-122"/>
              </a:rPr>
              <a:t>利润持续回落</a:t>
            </a:r>
            <a:endParaRPr kumimoji="0" lang="zh-CN" sz="1800" b="0" i="0" u="none" strike="noStrike" cap="none" normalizeH="0" baseline="0" dirty="0">
              <a:ln>
                <a:noFill/>
              </a:ln>
              <a:solidFill>
                <a:schemeClr val="accent4"/>
              </a:solidFill>
              <a:effectLst/>
              <a:latin typeface="+mn-ea"/>
              <a:cs typeface="宋体" pitchFamily="2" charset="-122"/>
            </a:endParaRPr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6812" y="664679"/>
            <a:ext cx="7172327" cy="43196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703331869"/>
      </p:ext>
    </p:extLst>
  </p:cSld>
  <p:clrMapOvr>
    <a:masterClrMapping/>
  </p:clrMapOvr>
  <p:transition advClick="0" advTm="2000"/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171764" y="288178"/>
            <a:ext cx="1473016" cy="3269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104" name="Freeform 8"/>
          <p:cNvSpPr>
            <a:spLocks/>
          </p:cNvSpPr>
          <p:nvPr/>
        </p:nvSpPr>
        <p:spPr bwMode="auto">
          <a:xfrm>
            <a:off x="3175" y="331135"/>
            <a:ext cx="269875" cy="542925"/>
          </a:xfrm>
          <a:custGeom>
            <a:avLst/>
            <a:gdLst/>
            <a:ahLst/>
            <a:cxnLst>
              <a:cxn ang="0">
                <a:pos x="170" y="172"/>
              </a:cxn>
              <a:cxn ang="0">
                <a:pos x="0" y="342"/>
              </a:cxn>
              <a:cxn ang="0">
                <a:pos x="0" y="0"/>
              </a:cxn>
              <a:cxn ang="0">
                <a:pos x="170" y="172"/>
              </a:cxn>
            </a:cxnLst>
            <a:rect l="0" t="0" r="r" b="b"/>
            <a:pathLst>
              <a:path w="170" h="342">
                <a:moveTo>
                  <a:pt x="170" y="172"/>
                </a:moveTo>
                <a:lnTo>
                  <a:pt x="0" y="342"/>
                </a:lnTo>
                <a:lnTo>
                  <a:pt x="0" y="0"/>
                </a:lnTo>
                <a:lnTo>
                  <a:pt x="170" y="172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1" name="矩形 40"/>
          <p:cNvSpPr/>
          <p:nvPr/>
        </p:nvSpPr>
        <p:spPr>
          <a:xfrm>
            <a:off x="1796432" y="4984694"/>
            <a:ext cx="7347568" cy="158806"/>
          </a:xfrm>
          <a:prstGeom prst="rect">
            <a:avLst/>
          </a:prstGeom>
          <a:solidFill>
            <a:srgbClr val="DAB8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9" name="矩形 38"/>
          <p:cNvSpPr/>
          <p:nvPr/>
        </p:nvSpPr>
        <p:spPr>
          <a:xfrm>
            <a:off x="0" y="4984376"/>
            <a:ext cx="1873624" cy="159124"/>
          </a:xfrm>
          <a:prstGeom prst="rect">
            <a:avLst/>
          </a:prstGeom>
          <a:solidFill>
            <a:srgbClr val="E6001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4" name="Freeform 7"/>
          <p:cNvSpPr>
            <a:spLocks/>
          </p:cNvSpPr>
          <p:nvPr/>
        </p:nvSpPr>
        <p:spPr bwMode="auto">
          <a:xfrm>
            <a:off x="3175" y="-3175"/>
            <a:ext cx="269875" cy="269875"/>
          </a:xfrm>
          <a:custGeom>
            <a:avLst/>
            <a:gdLst/>
            <a:ahLst/>
            <a:cxnLst>
              <a:cxn ang="0">
                <a:pos x="0" y="170"/>
              </a:cxn>
              <a:cxn ang="0">
                <a:pos x="0" y="0"/>
              </a:cxn>
              <a:cxn ang="0">
                <a:pos x="170" y="0"/>
              </a:cxn>
              <a:cxn ang="0">
                <a:pos x="0" y="170"/>
              </a:cxn>
            </a:cxnLst>
            <a:rect l="0" t="0" r="r" b="b"/>
            <a:pathLst>
              <a:path w="170" h="170">
                <a:moveTo>
                  <a:pt x="0" y="170"/>
                </a:moveTo>
                <a:lnTo>
                  <a:pt x="0" y="0"/>
                </a:lnTo>
                <a:lnTo>
                  <a:pt x="170" y="0"/>
                </a:lnTo>
                <a:lnTo>
                  <a:pt x="0" y="170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6" name="Freeform 9"/>
          <p:cNvSpPr>
            <a:spLocks/>
          </p:cNvSpPr>
          <p:nvPr/>
        </p:nvSpPr>
        <p:spPr bwMode="auto">
          <a:xfrm>
            <a:off x="20170" y="14755"/>
            <a:ext cx="571500" cy="571500"/>
          </a:xfrm>
          <a:custGeom>
            <a:avLst/>
            <a:gdLst/>
            <a:ahLst/>
            <a:cxnLst>
              <a:cxn ang="0">
                <a:pos x="180" y="0"/>
              </a:cxn>
              <a:cxn ang="0">
                <a:pos x="360" y="180"/>
              </a:cxn>
              <a:cxn ang="0">
                <a:pos x="180" y="360"/>
              </a:cxn>
              <a:cxn ang="0">
                <a:pos x="0" y="180"/>
              </a:cxn>
              <a:cxn ang="0">
                <a:pos x="180" y="0"/>
              </a:cxn>
            </a:cxnLst>
            <a:rect l="0" t="0" r="r" b="b"/>
            <a:pathLst>
              <a:path w="360" h="360">
                <a:moveTo>
                  <a:pt x="180" y="0"/>
                </a:moveTo>
                <a:lnTo>
                  <a:pt x="360" y="180"/>
                </a:lnTo>
                <a:lnTo>
                  <a:pt x="180" y="360"/>
                </a:lnTo>
                <a:lnTo>
                  <a:pt x="0" y="180"/>
                </a:lnTo>
                <a:lnTo>
                  <a:pt x="180" y="0"/>
                </a:lnTo>
                <a:close/>
              </a:path>
            </a:pathLst>
          </a:custGeom>
          <a:solidFill>
            <a:srgbClr val="E60012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7" name="Rectangle 10"/>
          <p:cNvSpPr>
            <a:spLocks noChangeArrowheads="1"/>
          </p:cNvSpPr>
          <p:nvPr/>
        </p:nvSpPr>
        <p:spPr bwMode="auto">
          <a:xfrm>
            <a:off x="679449" y="232898"/>
            <a:ext cx="6314282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1800" dirty="0" smtClean="0">
                <a:solidFill>
                  <a:schemeClr val="accent4"/>
                </a:solidFill>
                <a:latin typeface="+mn-ea"/>
                <a:cs typeface="宋体" pitchFamily="2" charset="-122"/>
              </a:rPr>
              <a:t>月差</a:t>
            </a:r>
            <a:r>
              <a:rPr lang="zh-CN" altLang="en-US" sz="1800" dirty="0" smtClean="0">
                <a:solidFill>
                  <a:schemeClr val="accent4"/>
                </a:solidFill>
                <a:latin typeface="+mn-ea"/>
                <a:cs typeface="宋体" pitchFamily="2" charset="-122"/>
              </a:rPr>
              <a:t>：月差总体维持震荡，铁矿焦炭月差略微上升</a:t>
            </a:r>
            <a:endParaRPr kumimoji="0" lang="zh-CN" sz="1800" b="0" i="0" u="none" strike="noStrike" cap="none" normalizeH="0" baseline="0" dirty="0">
              <a:ln>
                <a:noFill/>
              </a:ln>
              <a:solidFill>
                <a:schemeClr val="accent4"/>
              </a:solidFill>
              <a:effectLst/>
              <a:latin typeface="+mn-ea"/>
              <a:cs typeface="宋体" pitchFamily="2" charset="-122"/>
            </a:endParaRPr>
          </a:p>
        </p:txBody>
      </p:sp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9768" y="691891"/>
            <a:ext cx="7693802" cy="4208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741896632"/>
      </p:ext>
    </p:extLst>
  </p:cSld>
  <p:clrMapOvr>
    <a:masterClrMapping/>
  </p:clrMapOvr>
  <p:transition advClick="0" advTm="2000"/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171764" y="288178"/>
            <a:ext cx="1473016" cy="3269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104" name="Freeform 8"/>
          <p:cNvSpPr>
            <a:spLocks/>
          </p:cNvSpPr>
          <p:nvPr/>
        </p:nvSpPr>
        <p:spPr bwMode="auto">
          <a:xfrm>
            <a:off x="3175" y="331135"/>
            <a:ext cx="269875" cy="542925"/>
          </a:xfrm>
          <a:custGeom>
            <a:avLst/>
            <a:gdLst/>
            <a:ahLst/>
            <a:cxnLst>
              <a:cxn ang="0">
                <a:pos x="170" y="172"/>
              </a:cxn>
              <a:cxn ang="0">
                <a:pos x="0" y="342"/>
              </a:cxn>
              <a:cxn ang="0">
                <a:pos x="0" y="0"/>
              </a:cxn>
              <a:cxn ang="0">
                <a:pos x="170" y="172"/>
              </a:cxn>
            </a:cxnLst>
            <a:rect l="0" t="0" r="r" b="b"/>
            <a:pathLst>
              <a:path w="170" h="342">
                <a:moveTo>
                  <a:pt x="170" y="172"/>
                </a:moveTo>
                <a:lnTo>
                  <a:pt x="0" y="342"/>
                </a:lnTo>
                <a:lnTo>
                  <a:pt x="0" y="0"/>
                </a:lnTo>
                <a:lnTo>
                  <a:pt x="170" y="172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1" name="矩形 40"/>
          <p:cNvSpPr/>
          <p:nvPr/>
        </p:nvSpPr>
        <p:spPr>
          <a:xfrm>
            <a:off x="1796432" y="4984694"/>
            <a:ext cx="7347568" cy="158806"/>
          </a:xfrm>
          <a:prstGeom prst="rect">
            <a:avLst/>
          </a:prstGeom>
          <a:solidFill>
            <a:srgbClr val="DAB8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9" name="矩形 38"/>
          <p:cNvSpPr/>
          <p:nvPr/>
        </p:nvSpPr>
        <p:spPr>
          <a:xfrm>
            <a:off x="0" y="4984376"/>
            <a:ext cx="1873624" cy="159124"/>
          </a:xfrm>
          <a:prstGeom prst="rect">
            <a:avLst/>
          </a:prstGeom>
          <a:solidFill>
            <a:srgbClr val="E6001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4" name="Freeform 7"/>
          <p:cNvSpPr>
            <a:spLocks/>
          </p:cNvSpPr>
          <p:nvPr/>
        </p:nvSpPr>
        <p:spPr bwMode="auto">
          <a:xfrm>
            <a:off x="3175" y="-3175"/>
            <a:ext cx="269875" cy="269875"/>
          </a:xfrm>
          <a:custGeom>
            <a:avLst/>
            <a:gdLst/>
            <a:ahLst/>
            <a:cxnLst>
              <a:cxn ang="0">
                <a:pos x="0" y="170"/>
              </a:cxn>
              <a:cxn ang="0">
                <a:pos x="0" y="0"/>
              </a:cxn>
              <a:cxn ang="0">
                <a:pos x="170" y="0"/>
              </a:cxn>
              <a:cxn ang="0">
                <a:pos x="0" y="170"/>
              </a:cxn>
            </a:cxnLst>
            <a:rect l="0" t="0" r="r" b="b"/>
            <a:pathLst>
              <a:path w="170" h="170">
                <a:moveTo>
                  <a:pt x="0" y="170"/>
                </a:moveTo>
                <a:lnTo>
                  <a:pt x="0" y="0"/>
                </a:lnTo>
                <a:lnTo>
                  <a:pt x="170" y="0"/>
                </a:lnTo>
                <a:lnTo>
                  <a:pt x="0" y="170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6" name="Freeform 9"/>
          <p:cNvSpPr>
            <a:spLocks/>
          </p:cNvSpPr>
          <p:nvPr/>
        </p:nvSpPr>
        <p:spPr bwMode="auto">
          <a:xfrm>
            <a:off x="20170" y="14755"/>
            <a:ext cx="571500" cy="571500"/>
          </a:xfrm>
          <a:custGeom>
            <a:avLst/>
            <a:gdLst/>
            <a:ahLst/>
            <a:cxnLst>
              <a:cxn ang="0">
                <a:pos x="180" y="0"/>
              </a:cxn>
              <a:cxn ang="0">
                <a:pos x="360" y="180"/>
              </a:cxn>
              <a:cxn ang="0">
                <a:pos x="180" y="360"/>
              </a:cxn>
              <a:cxn ang="0">
                <a:pos x="0" y="180"/>
              </a:cxn>
              <a:cxn ang="0">
                <a:pos x="180" y="0"/>
              </a:cxn>
            </a:cxnLst>
            <a:rect l="0" t="0" r="r" b="b"/>
            <a:pathLst>
              <a:path w="360" h="360">
                <a:moveTo>
                  <a:pt x="180" y="0"/>
                </a:moveTo>
                <a:lnTo>
                  <a:pt x="360" y="180"/>
                </a:lnTo>
                <a:lnTo>
                  <a:pt x="180" y="360"/>
                </a:lnTo>
                <a:lnTo>
                  <a:pt x="0" y="180"/>
                </a:lnTo>
                <a:lnTo>
                  <a:pt x="180" y="0"/>
                </a:lnTo>
                <a:close/>
              </a:path>
            </a:pathLst>
          </a:custGeom>
          <a:solidFill>
            <a:srgbClr val="E60012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7" name="Rectangle 10"/>
          <p:cNvSpPr>
            <a:spLocks noChangeArrowheads="1"/>
          </p:cNvSpPr>
          <p:nvPr/>
        </p:nvSpPr>
        <p:spPr bwMode="auto">
          <a:xfrm>
            <a:off x="679449" y="232898"/>
            <a:ext cx="6314282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1800" dirty="0" smtClean="0">
                <a:solidFill>
                  <a:schemeClr val="accent4"/>
                </a:solidFill>
                <a:latin typeface="+mn-ea"/>
                <a:cs typeface="宋体" pitchFamily="2" charset="-122"/>
              </a:rPr>
              <a:t>基差</a:t>
            </a:r>
            <a:r>
              <a:rPr lang="zh-CN" altLang="en-US" sz="1800" dirty="0" smtClean="0">
                <a:solidFill>
                  <a:schemeClr val="accent4"/>
                </a:solidFill>
                <a:latin typeface="+mn-ea"/>
                <a:cs typeface="宋体" pitchFamily="2" charset="-122"/>
              </a:rPr>
              <a:t>：各品种基差均有回落趋势</a:t>
            </a:r>
            <a:endParaRPr kumimoji="0" lang="zh-CN" sz="1800" b="0" i="0" u="none" strike="noStrike" cap="none" normalizeH="0" baseline="0" dirty="0">
              <a:ln>
                <a:noFill/>
              </a:ln>
              <a:solidFill>
                <a:schemeClr val="accent4"/>
              </a:solidFill>
              <a:effectLst/>
              <a:latin typeface="+mn-ea"/>
              <a:cs typeface="宋体" pitchFamily="2" charset="-122"/>
            </a:endParaRPr>
          </a:p>
        </p:txBody>
      </p:sp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9000" y="615110"/>
            <a:ext cx="7366000" cy="4375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723073632"/>
      </p:ext>
    </p:extLst>
  </p:cSld>
  <p:clrMapOvr>
    <a:masterClrMapping/>
  </p:clrMapOvr>
  <p:transition advClick="0" advTm="2000"/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171764" y="288178"/>
            <a:ext cx="1473016" cy="3269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104" name="Freeform 8"/>
          <p:cNvSpPr>
            <a:spLocks/>
          </p:cNvSpPr>
          <p:nvPr/>
        </p:nvSpPr>
        <p:spPr bwMode="auto">
          <a:xfrm>
            <a:off x="3175" y="331135"/>
            <a:ext cx="269875" cy="542925"/>
          </a:xfrm>
          <a:custGeom>
            <a:avLst/>
            <a:gdLst/>
            <a:ahLst/>
            <a:cxnLst>
              <a:cxn ang="0">
                <a:pos x="170" y="172"/>
              </a:cxn>
              <a:cxn ang="0">
                <a:pos x="0" y="342"/>
              </a:cxn>
              <a:cxn ang="0">
                <a:pos x="0" y="0"/>
              </a:cxn>
              <a:cxn ang="0">
                <a:pos x="170" y="172"/>
              </a:cxn>
            </a:cxnLst>
            <a:rect l="0" t="0" r="r" b="b"/>
            <a:pathLst>
              <a:path w="170" h="342">
                <a:moveTo>
                  <a:pt x="170" y="172"/>
                </a:moveTo>
                <a:lnTo>
                  <a:pt x="0" y="342"/>
                </a:lnTo>
                <a:lnTo>
                  <a:pt x="0" y="0"/>
                </a:lnTo>
                <a:lnTo>
                  <a:pt x="170" y="172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1" name="矩形 40"/>
          <p:cNvSpPr/>
          <p:nvPr/>
        </p:nvSpPr>
        <p:spPr>
          <a:xfrm>
            <a:off x="1796432" y="4984694"/>
            <a:ext cx="7347568" cy="158806"/>
          </a:xfrm>
          <a:prstGeom prst="rect">
            <a:avLst/>
          </a:prstGeom>
          <a:solidFill>
            <a:srgbClr val="DAB8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9" name="矩形 38"/>
          <p:cNvSpPr/>
          <p:nvPr/>
        </p:nvSpPr>
        <p:spPr>
          <a:xfrm>
            <a:off x="0" y="4984376"/>
            <a:ext cx="1873624" cy="159124"/>
          </a:xfrm>
          <a:prstGeom prst="rect">
            <a:avLst/>
          </a:prstGeom>
          <a:solidFill>
            <a:srgbClr val="E6001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4" name="Freeform 7"/>
          <p:cNvSpPr>
            <a:spLocks/>
          </p:cNvSpPr>
          <p:nvPr/>
        </p:nvSpPr>
        <p:spPr bwMode="auto">
          <a:xfrm>
            <a:off x="3175" y="-3175"/>
            <a:ext cx="269875" cy="269875"/>
          </a:xfrm>
          <a:custGeom>
            <a:avLst/>
            <a:gdLst/>
            <a:ahLst/>
            <a:cxnLst>
              <a:cxn ang="0">
                <a:pos x="0" y="170"/>
              </a:cxn>
              <a:cxn ang="0">
                <a:pos x="0" y="0"/>
              </a:cxn>
              <a:cxn ang="0">
                <a:pos x="170" y="0"/>
              </a:cxn>
              <a:cxn ang="0">
                <a:pos x="0" y="170"/>
              </a:cxn>
            </a:cxnLst>
            <a:rect l="0" t="0" r="r" b="b"/>
            <a:pathLst>
              <a:path w="170" h="170">
                <a:moveTo>
                  <a:pt x="0" y="170"/>
                </a:moveTo>
                <a:lnTo>
                  <a:pt x="0" y="0"/>
                </a:lnTo>
                <a:lnTo>
                  <a:pt x="170" y="0"/>
                </a:lnTo>
                <a:lnTo>
                  <a:pt x="0" y="170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6" name="Freeform 9"/>
          <p:cNvSpPr>
            <a:spLocks/>
          </p:cNvSpPr>
          <p:nvPr/>
        </p:nvSpPr>
        <p:spPr bwMode="auto">
          <a:xfrm>
            <a:off x="20170" y="14755"/>
            <a:ext cx="571500" cy="571500"/>
          </a:xfrm>
          <a:custGeom>
            <a:avLst/>
            <a:gdLst/>
            <a:ahLst/>
            <a:cxnLst>
              <a:cxn ang="0">
                <a:pos x="180" y="0"/>
              </a:cxn>
              <a:cxn ang="0">
                <a:pos x="360" y="180"/>
              </a:cxn>
              <a:cxn ang="0">
                <a:pos x="180" y="360"/>
              </a:cxn>
              <a:cxn ang="0">
                <a:pos x="0" y="180"/>
              </a:cxn>
              <a:cxn ang="0">
                <a:pos x="180" y="0"/>
              </a:cxn>
            </a:cxnLst>
            <a:rect l="0" t="0" r="r" b="b"/>
            <a:pathLst>
              <a:path w="360" h="360">
                <a:moveTo>
                  <a:pt x="180" y="0"/>
                </a:moveTo>
                <a:lnTo>
                  <a:pt x="360" y="180"/>
                </a:lnTo>
                <a:lnTo>
                  <a:pt x="180" y="360"/>
                </a:lnTo>
                <a:lnTo>
                  <a:pt x="0" y="180"/>
                </a:lnTo>
                <a:lnTo>
                  <a:pt x="180" y="0"/>
                </a:lnTo>
                <a:close/>
              </a:path>
            </a:pathLst>
          </a:custGeom>
          <a:solidFill>
            <a:srgbClr val="E60012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7" name="Rectangle 10"/>
          <p:cNvSpPr>
            <a:spLocks noChangeArrowheads="1"/>
          </p:cNvSpPr>
          <p:nvPr/>
        </p:nvSpPr>
        <p:spPr bwMode="auto">
          <a:xfrm>
            <a:off x="679449" y="232898"/>
            <a:ext cx="6314282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1800" dirty="0" smtClean="0">
                <a:solidFill>
                  <a:schemeClr val="accent4"/>
                </a:solidFill>
                <a:latin typeface="+mn-ea"/>
                <a:cs typeface="宋体" pitchFamily="2" charset="-122"/>
              </a:rPr>
              <a:t>免责声明</a:t>
            </a:r>
            <a:endParaRPr kumimoji="0" lang="zh-CN" sz="1800" b="0" i="0" u="none" strike="noStrike" cap="none" normalizeH="0" baseline="0" dirty="0">
              <a:ln>
                <a:noFill/>
              </a:ln>
              <a:solidFill>
                <a:schemeClr val="accent4"/>
              </a:solidFill>
              <a:effectLst/>
              <a:latin typeface="+mn-ea"/>
              <a:cs typeface="宋体" pitchFamily="2" charset="-122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539676" y="1855847"/>
            <a:ext cx="8382049" cy="7155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 smtClean="0">
                <a:solidFill>
                  <a:srgbClr val="B24950"/>
                </a:solidFill>
              </a:rPr>
              <a:t>       本</a:t>
            </a:r>
            <a:r>
              <a:rPr lang="zh-CN" altLang="en-US" dirty="0">
                <a:solidFill>
                  <a:srgbClr val="B24950"/>
                </a:solidFill>
              </a:rPr>
              <a:t>报告的信息均来源于公开资料，我公司对这些信息的准确性和完整性不作任何保证，也不保证所包含的信息和建议不会发生任何变更。我们已力求报告内容的客观、公正，但文中的观点、结论和建议仅供参考，报告中的信息或意见并不构成所述品种的操作依据，投资者据此做出的任何投资决策与本公司和作者无关。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789037272"/>
      </p:ext>
    </p:extLst>
  </p:cSld>
  <p:clrMapOvr>
    <a:masterClrMapping/>
  </p:clrMapOvr>
  <p:transition advClick="0" advTm="2000"/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379029" y="654732"/>
            <a:ext cx="2131785" cy="47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4" name="Rectangle 19"/>
          <p:cNvSpPr>
            <a:spLocks noChangeArrowheads="1"/>
          </p:cNvSpPr>
          <p:nvPr/>
        </p:nvSpPr>
        <p:spPr bwMode="auto">
          <a:xfrm>
            <a:off x="4062694" y="2151753"/>
            <a:ext cx="4454751" cy="5539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zh-CN" altLang="en-US" sz="3600" b="1" i="0" u="none" strike="noStrike" cap="none" normalizeH="0" baseline="0" dirty="0">
                <a:ln>
                  <a:noFill/>
                </a:ln>
                <a:solidFill>
                  <a:srgbClr val="DAB866"/>
                </a:solidFill>
                <a:effectLst/>
                <a:latin typeface="字酷堂清楷体" pitchFamily="2" charset="-122"/>
                <a:ea typeface="字酷堂清楷体" pitchFamily="2" charset="-122"/>
                <a:cs typeface="宋体" pitchFamily="2" charset="-122"/>
              </a:rPr>
              <a:t>谢谢大家的观看</a:t>
            </a:r>
            <a:endParaRPr kumimoji="0" lang="zh-CN" sz="3600" b="1" i="0" u="none" strike="noStrike" cap="none" normalizeH="0" baseline="0" dirty="0">
              <a:ln>
                <a:noFill/>
              </a:ln>
              <a:solidFill>
                <a:srgbClr val="DAB866"/>
              </a:solidFill>
              <a:effectLst/>
              <a:latin typeface="字酷堂清楷体" pitchFamily="2" charset="-122"/>
              <a:ea typeface="字酷堂清楷体" pitchFamily="2" charset="-122"/>
              <a:cs typeface="宋体" pitchFamily="2" charset="-122"/>
            </a:endParaRPr>
          </a:p>
        </p:txBody>
      </p:sp>
      <p:sp>
        <p:nvSpPr>
          <p:cNvPr id="15" name="AutoShape 23"/>
          <p:cNvSpPr>
            <a:spLocks noChangeAspect="1" noChangeArrowheads="1" noTextEdit="1"/>
          </p:cNvSpPr>
          <p:nvPr/>
        </p:nvSpPr>
        <p:spPr bwMode="auto">
          <a:xfrm>
            <a:off x="3860800" y="2938463"/>
            <a:ext cx="4622800" cy="333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7" name="Rectangle 26"/>
          <p:cNvSpPr>
            <a:spLocks noChangeArrowheads="1"/>
          </p:cNvSpPr>
          <p:nvPr/>
        </p:nvSpPr>
        <p:spPr bwMode="auto">
          <a:xfrm>
            <a:off x="5383213" y="2935288"/>
            <a:ext cx="3103563" cy="39687"/>
          </a:xfrm>
          <a:prstGeom prst="rect">
            <a:avLst/>
          </a:prstGeom>
          <a:solidFill>
            <a:srgbClr val="E60012"/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9" name="TextBox 18"/>
          <p:cNvSpPr txBox="1"/>
          <p:nvPr/>
        </p:nvSpPr>
        <p:spPr>
          <a:xfrm>
            <a:off x="6004290" y="3131617"/>
            <a:ext cx="2621820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zh-CN">
                <a:solidFill>
                  <a:srgbClr val="DAB866"/>
                </a:solidFill>
                <a:latin typeface="+mj-ea"/>
                <a:ea typeface="+mj-ea"/>
              </a:rPr>
              <a:t>Thanks </a:t>
            </a:r>
            <a:r>
              <a:rPr lang="en-US" altLang="zh-CN" dirty="0">
                <a:solidFill>
                  <a:srgbClr val="DAB866"/>
                </a:solidFill>
                <a:latin typeface="+mj-ea"/>
                <a:ea typeface="+mj-ea"/>
              </a:rPr>
              <a:t>for watching.</a:t>
            </a:r>
            <a:endParaRPr lang="zh-CN" altLang="en-US" dirty="0">
              <a:solidFill>
                <a:srgbClr val="DAB866"/>
              </a:solidFill>
              <a:latin typeface="+mj-ea"/>
              <a:ea typeface="+mj-ea"/>
            </a:endParaRPr>
          </a:p>
        </p:txBody>
      </p:sp>
      <p:sp>
        <p:nvSpPr>
          <p:cNvPr id="16" name="Rectangle 25"/>
          <p:cNvSpPr>
            <a:spLocks noChangeArrowheads="1"/>
          </p:cNvSpPr>
          <p:nvPr/>
        </p:nvSpPr>
        <p:spPr bwMode="auto">
          <a:xfrm>
            <a:off x="5188761" y="2935288"/>
            <a:ext cx="1519238" cy="39687"/>
          </a:xfrm>
          <a:prstGeom prst="rect">
            <a:avLst/>
          </a:prstGeom>
          <a:solidFill>
            <a:srgbClr val="DAB866"/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pic>
        <p:nvPicPr>
          <p:cNvPr id="9" name="Picture 29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-946768" y="-720128"/>
            <a:ext cx="6829678" cy="58753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custDataLst>
      <p:tags r:id="rId1"/>
    </p:custDataLst>
  </p:cSld>
  <p:clrMapOvr>
    <a:masterClrMapping/>
  </p:clrMapOvr>
  <p:transition advClick="0" advTm="2000"/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PRESENTATION_TITLE" val="41"/>
  <p:tag name="KSO_WM_DOC_GUID" val="{7a1a8f17-5f6a-4cf3-b137-35de2aef6f57}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AG_VERSION" val="1.0"/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BEAUTIFY_FLAG" val="#wm#"/>
  <p:tag name="KSO_WM_TEMPLATE_CATEGORY" val="custom"/>
  <p:tag name="KSO_WM_TEMPLATE_INDEX" val="20184557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AG_VERSION" val="1.0"/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BEAUTIFY_FLAG" val="#wm#"/>
  <p:tag name="KSO_WM_TEMPLATE_CATEGORY" val="custom"/>
  <p:tag name="KSO_WM_TEMPLATE_INDEX" val="20184557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AG_VERSION" val="1.0"/>
  <p:tag name="KSO_WM_BEAUTIFY_FLAG" val="#wm#"/>
  <p:tag name="KSO_WM_COMBINE_RELATE_SLIDE_ID" val="background20180947_1"/>
  <p:tag name="KSO_WM_TEMPLATE_CATEGORY" val="custom"/>
  <p:tag name="KSO_WM_TEMPLATE_INDEX" val="20184557"/>
  <p:tag name="KSO_WM_TEMPLATE_SUBCATEGORY" val="0"/>
  <p:tag name="KSO_WM_TEMPLATE_THUMBS_INDEX" val="1、7、11、14、18、19、22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LARGE_SHAPE" val="1"/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LARGE_SHAPE" val="1"/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LARGE_SHAPE" val="1"/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custom"/>
  <p:tag name="KSO_WM_TEMPLATE_INDEX" val="20184557"/>
</p:tagLst>
</file>

<file path=ppt/tags/tag1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custom"/>
  <p:tag name="KSO_WM_TEMPLATE_INDEX" val="20184557"/>
</p:tagLst>
</file>

<file path=ppt/tags/tag1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custom"/>
  <p:tag name="KSO_WM_TEMPLATE_INDEX" val="20184557"/>
</p:tagLst>
</file>

<file path=ppt/tags/tag1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custom"/>
  <p:tag name="KSO_WM_TEMPLATE_INDEX" val="20184557"/>
</p:tagLst>
</file>

<file path=ppt/tags/tag1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custom"/>
  <p:tag name="KSO_WM_TEMPLATE_INDEX" val="20184557"/>
</p:tagLst>
</file>

<file path=ppt/tags/tag1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custom"/>
  <p:tag name="KSO_WM_TEMPLATE_INDEX" val="20184557"/>
</p:tagLst>
</file>

<file path=ppt/tags/tag1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custom"/>
  <p:tag name="KSO_WM_TEMPLATE_INDEX" val="20184557"/>
</p:tagLst>
</file>

<file path=ppt/tags/tag1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custom"/>
  <p:tag name="KSO_WM_TEMPLATE_INDEX" val="20184557"/>
</p:tagLst>
</file>

<file path=ppt/tags/tag1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custom"/>
  <p:tag name="KSO_WM_TEMPLATE_INDEX" val="20184557"/>
</p:tagLst>
</file>

<file path=ppt/tags/tag1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custom"/>
  <p:tag name="KSO_WM_TEMPLATE_INDEX" val="20184557"/>
</p:tagLst>
</file>

<file path=ppt/tags/tag1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custom"/>
  <p:tag name="KSO_WM_TEMPLATE_INDEX" val="20184557"/>
</p:tagLst>
</file>

<file path=ppt/tags/tag1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custom"/>
  <p:tag name="KSO_WM_TEMPLATE_INDEX" val="20184557"/>
</p:tagLst>
</file>

<file path=ppt/tags/tag1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custom"/>
  <p:tag name="KSO_WM_TEMPLATE_INDEX" val="20184557"/>
</p:tagLst>
</file>

<file path=ppt/tags/tag1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custom"/>
  <p:tag name="KSO_WM_TEMPLATE_INDEX" val="20184557"/>
</p:tagLst>
</file>

<file path=ppt/tags/tag1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custom"/>
  <p:tag name="KSO_WM_TEMPLATE_INDEX" val="20184557"/>
</p:tagLst>
</file>

<file path=ppt/theme/theme1.xml><?xml version="1.0" encoding="utf-8"?>
<a:theme xmlns:a="http://schemas.openxmlformats.org/drawingml/2006/main" name="2_Office 主题​​">
  <a:themeElements>
    <a:clrScheme name="自定义 97">
      <a:dk1>
        <a:srgbClr val="080808"/>
      </a:dk1>
      <a:lt1>
        <a:srgbClr val="FFFFFF"/>
      </a:lt1>
      <a:dk2>
        <a:srgbClr val="080808"/>
      </a:dk2>
      <a:lt2>
        <a:srgbClr val="FFFFFF"/>
      </a:lt2>
      <a:accent1>
        <a:srgbClr val="087AB4"/>
      </a:accent1>
      <a:accent2>
        <a:srgbClr val="454545"/>
      </a:accent2>
      <a:accent3>
        <a:srgbClr val="087AB4"/>
      </a:accent3>
      <a:accent4>
        <a:srgbClr val="454545"/>
      </a:accent4>
      <a:accent5>
        <a:srgbClr val="087AB4"/>
      </a:accent5>
      <a:accent6>
        <a:srgbClr val="454545"/>
      </a:accent6>
      <a:hlink>
        <a:srgbClr val="8064A1"/>
      </a:hlink>
      <a:folHlink>
        <a:srgbClr val="9BBB58"/>
      </a:folHlink>
    </a:clrScheme>
    <a:fontScheme name="自定义 1">
      <a:majorFont>
        <a:latin typeface="Calibri"/>
        <a:ea typeface="微软雅黑"/>
        <a:cs typeface=""/>
      </a:majorFont>
      <a:minorFont>
        <a:latin typeface="Calibri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rgbClr val="3A3A3A"/>
        </a:solidFill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Office 主题​​">
  <a:themeElements>
    <a:clrScheme name="自定义 103">
      <a:dk1>
        <a:srgbClr val="2B4D8A"/>
      </a:dk1>
      <a:lt1>
        <a:srgbClr val="FFFFFF"/>
      </a:lt1>
      <a:dk2>
        <a:srgbClr val="8FAADC"/>
      </a:dk2>
      <a:lt2>
        <a:srgbClr val="FFFFFF"/>
      </a:lt2>
      <a:accent1>
        <a:srgbClr val="2F5597"/>
      </a:accent1>
      <a:accent2>
        <a:srgbClr val="5B9BD5"/>
      </a:accent2>
      <a:accent3>
        <a:srgbClr val="4472C4"/>
      </a:accent3>
      <a:accent4>
        <a:srgbClr val="000000"/>
      </a:accent4>
      <a:accent5>
        <a:srgbClr val="2F5597"/>
      </a:accent5>
      <a:accent6>
        <a:srgbClr val="FFFFFF"/>
      </a:accent6>
      <a:hlink>
        <a:srgbClr val="0563C1"/>
      </a:hlink>
      <a:folHlink>
        <a:srgbClr val="954F72"/>
      </a:folHlink>
    </a:clrScheme>
    <a:fontScheme name="自定义 7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14658</TotalTime>
  <Words>1184</Words>
  <Application>Microsoft Office PowerPoint</Application>
  <PresentationFormat>全屏显示(16:9)</PresentationFormat>
  <Paragraphs>107</Paragraphs>
  <Slides>15</Slides>
  <Notes>15</Notes>
  <HiddenSlides>0</HiddenSlides>
  <MMClips>0</MMClips>
  <ScaleCrop>false</ScaleCrop>
  <HeadingPairs>
    <vt:vector size="4" baseType="variant">
      <vt:variant>
        <vt:lpstr>主题</vt:lpstr>
      </vt:variant>
      <vt:variant>
        <vt:i4>2</vt:i4>
      </vt:variant>
      <vt:variant>
        <vt:lpstr>幻灯片标题</vt:lpstr>
      </vt:variant>
      <vt:variant>
        <vt:i4>15</vt:i4>
      </vt:variant>
    </vt:vector>
  </HeadingPairs>
  <TitlesOfParts>
    <vt:vector size="17" baseType="lpstr">
      <vt:lpstr>2_Office 主题​​</vt:lpstr>
      <vt:lpstr>1_Office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41</dc:title>
  <dc:creator>Administrator</dc:creator>
  <cp:lastModifiedBy>Windows 用户</cp:lastModifiedBy>
  <cp:revision>871</cp:revision>
  <dcterms:created xsi:type="dcterms:W3CDTF">2017-05-02T06:39:00Z</dcterms:created>
  <dcterms:modified xsi:type="dcterms:W3CDTF">2021-12-17T09:06:59Z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2052-11.1.0.8527</vt:lpwstr>
  </property>
</Properties>
</file>