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heme/theme3.xml" ContentType="application/vnd.openxmlformats-officedocument.theme+xml"/>
  <Override PartName="/ppt/tags/tag99.xml" ContentType="application/vnd.openxmlformats-officedocument.presentationml.tags+xml"/>
  <Override PartName="/ppt/notesSlides/notesSlide1.xml" ContentType="application/vnd.openxmlformats-officedocument.presentationml.notesSlide+xml"/>
  <Override PartName="/ppt/tags/tag100.xml" ContentType="application/vnd.openxmlformats-officedocument.presentationml.tags+xml"/>
  <Override PartName="/ppt/notesSlides/notesSlide2.xml" ContentType="application/vnd.openxmlformats-officedocument.presentationml.notesSlide+xml"/>
  <Override PartName="/ppt/tags/tag101.xml" ContentType="application/vnd.openxmlformats-officedocument.presentationml.tags+xml"/>
  <Override PartName="/ppt/notesSlides/notesSlide3.xml" ContentType="application/vnd.openxmlformats-officedocument.presentationml.notesSlide+xml"/>
  <Override PartName="/ppt/tags/tag102.xml" ContentType="application/vnd.openxmlformats-officedocument.presentationml.tags+xml"/>
  <Override PartName="/ppt/notesSlides/notesSlide4.xml" ContentType="application/vnd.openxmlformats-officedocument.presentationml.notesSlide+xml"/>
  <Override PartName="/ppt/tags/tag103.xml" ContentType="application/vnd.openxmlformats-officedocument.presentationml.tags+xml"/>
  <Override PartName="/ppt/notesSlides/notesSlide5.xml" ContentType="application/vnd.openxmlformats-officedocument.presentationml.notesSlide+xml"/>
  <Override PartName="/ppt/tags/tag104.xml" ContentType="application/vnd.openxmlformats-officedocument.presentationml.tags+xml"/>
  <Override PartName="/ppt/notesSlides/notesSlide6.xml" ContentType="application/vnd.openxmlformats-officedocument.presentationml.notesSlide+xml"/>
  <Override PartName="/ppt/tags/tag105.xml" ContentType="application/vnd.openxmlformats-officedocument.presentationml.tags+xml"/>
  <Override PartName="/ppt/notesSlides/notesSlide7.xml" ContentType="application/vnd.openxmlformats-officedocument.presentationml.notesSlide+xml"/>
  <Override PartName="/ppt/tags/tag106.xml" ContentType="application/vnd.openxmlformats-officedocument.presentationml.tags+xml"/>
  <Override PartName="/ppt/notesSlides/notesSlide8.xml" ContentType="application/vnd.openxmlformats-officedocument.presentationml.notesSlide+xml"/>
  <Override PartName="/ppt/tags/tag107.xml" ContentType="application/vnd.openxmlformats-officedocument.presentationml.tags+xml"/>
  <Override PartName="/ppt/notesSlides/notesSlide9.xml" ContentType="application/vnd.openxmlformats-officedocument.presentationml.notesSlide+xml"/>
  <Override PartName="/ppt/tags/tag108.xml" ContentType="application/vnd.openxmlformats-officedocument.presentationml.tags+xml"/>
  <Override PartName="/ppt/notesSlides/notesSlide10.xml" ContentType="application/vnd.openxmlformats-officedocument.presentationml.notesSlide+xml"/>
  <Override PartName="/ppt/tags/tag109.xml" ContentType="application/vnd.openxmlformats-officedocument.presentationml.tags+xml"/>
  <Override PartName="/ppt/notesSlides/notesSlide11.xml" ContentType="application/vnd.openxmlformats-officedocument.presentationml.notesSlide+xml"/>
  <Override PartName="/ppt/tags/tag110.xml" ContentType="application/vnd.openxmlformats-officedocument.presentationml.tags+xml"/>
  <Override PartName="/ppt/notesSlides/notesSlide12.xml" ContentType="application/vnd.openxmlformats-officedocument.presentationml.notesSlide+xml"/>
  <Override PartName="/ppt/tags/tag111.xml" ContentType="application/vnd.openxmlformats-officedocument.presentationml.tags+xml"/>
  <Override PartName="/ppt/notesSlides/notesSlide13.xml" ContentType="application/vnd.openxmlformats-officedocument.presentationml.notesSlide+xml"/>
  <Override PartName="/ppt/tags/tag112.xml" ContentType="application/vnd.openxmlformats-officedocument.presentationml.tags+xml"/>
  <Override PartName="/ppt/notesSlides/notesSlide14.xml" ContentType="application/vnd.openxmlformats-officedocument.presentationml.notesSlide+xml"/>
  <Override PartName="/ppt/tags/tag113.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52" r:id="rId2"/>
  </p:sldMasterIdLst>
  <p:notesMasterIdLst>
    <p:notesMasterId r:id="rId18"/>
  </p:notesMasterIdLst>
  <p:sldIdLst>
    <p:sldId id="541" r:id="rId3"/>
    <p:sldId id="612" r:id="rId4"/>
    <p:sldId id="619" r:id="rId5"/>
    <p:sldId id="622" r:id="rId6"/>
    <p:sldId id="623" r:id="rId7"/>
    <p:sldId id="616" r:id="rId8"/>
    <p:sldId id="615" r:id="rId9"/>
    <p:sldId id="614" r:id="rId10"/>
    <p:sldId id="613" r:id="rId11"/>
    <p:sldId id="626" r:id="rId12"/>
    <p:sldId id="627" r:id="rId13"/>
    <p:sldId id="624" r:id="rId14"/>
    <p:sldId id="625" r:id="rId15"/>
    <p:sldId id="628" r:id="rId16"/>
    <p:sldId id="552" r:id="rId17"/>
  </p:sldIdLst>
  <p:sldSz cx="9144000" cy="5143500" type="screen16x9"/>
  <p:notesSz cx="6858000" cy="9144000"/>
  <p:custDataLst>
    <p:tags r:id="rId1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563">
          <p15:clr>
            <a:srgbClr val="A4A3A4"/>
          </p15:clr>
        </p15:guide>
        <p15:guide id="2" pos="286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4950"/>
    <a:srgbClr val="7F7F7F"/>
    <a:srgbClr val="5B6474"/>
    <a:srgbClr val="BD0F24"/>
    <a:srgbClr val="DAB866"/>
    <a:srgbClr val="323D51"/>
    <a:srgbClr val="E60012"/>
    <a:srgbClr val="394355"/>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99" autoAdjust="0"/>
    <p:restoredTop sz="81115" autoAdjust="0"/>
  </p:normalViewPr>
  <p:slideViewPr>
    <p:cSldViewPr snapToGrid="0" showGuides="1">
      <p:cViewPr varScale="1">
        <p:scale>
          <a:sx n="88" d="100"/>
          <a:sy n="88" d="100"/>
        </p:scale>
        <p:origin x="-632" y="-52"/>
      </p:cViewPr>
      <p:guideLst>
        <p:guide orient="horz" pos="1563"/>
        <p:guide pos="2862"/>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4A3340-C542-46E3-BB6B-1E3F28D53E89}" type="datetimeFigureOut">
              <a:rPr lang="zh-CN" altLang="en-US" smtClean="0"/>
              <a:pPr/>
              <a:t>2021/12/24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EAA4AF-B0AE-42C7-9AD8-C74E868F5800}" type="slidenum">
              <a:rPr lang="zh-CN" altLang="en-US" smtClean="0"/>
              <a:pPr/>
              <a:t>‹#›</a:t>
            </a:fld>
            <a:endParaRPr lang="zh-CN" altLang="en-US"/>
          </a:p>
        </p:txBody>
      </p:sp>
    </p:spTree>
    <p:extLst>
      <p:ext uri="{BB962C8B-B14F-4D97-AF65-F5344CB8AC3E}">
        <p14:creationId xmlns:p14="http://schemas.microsoft.com/office/powerpoint/2010/main" val="187134571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3EAA4AF-B0AE-42C7-9AD8-C74E868F5800}" type="slidenum">
              <a:rPr lang="zh-CN" altLang="en-US" smtClean="0"/>
              <a:pPr/>
              <a:t>1</a:t>
            </a:fld>
            <a:endParaRPr lang="zh-CN" altLang="en-US"/>
          </a:p>
        </p:txBody>
      </p:sp>
    </p:spTree>
    <p:extLst>
      <p:ext uri="{BB962C8B-B14F-4D97-AF65-F5344CB8AC3E}">
        <p14:creationId xmlns:p14="http://schemas.microsoft.com/office/powerpoint/2010/main" val="1819633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2</a:t>
            </a:fld>
            <a:endParaRPr lang="zh-CN" altLang="en-US"/>
          </a:p>
        </p:txBody>
      </p:sp>
    </p:spTree>
    <p:extLst>
      <p:ext uri="{BB962C8B-B14F-4D97-AF65-F5344CB8AC3E}">
        <p14:creationId xmlns:p14="http://schemas.microsoft.com/office/powerpoint/2010/main" val="3551181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3</a:t>
            </a:fld>
            <a:endParaRPr lang="zh-CN" altLang="en-US"/>
          </a:p>
        </p:txBody>
      </p:sp>
    </p:spTree>
    <p:extLst>
      <p:ext uri="{BB962C8B-B14F-4D97-AF65-F5344CB8AC3E}">
        <p14:creationId xmlns:p14="http://schemas.microsoft.com/office/powerpoint/2010/main" val="150739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4</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5</a:t>
            </a:fld>
            <a:endParaRPr lang="zh-CN" altLang="en-US"/>
          </a:p>
        </p:txBody>
      </p:sp>
    </p:spTree>
    <p:extLst>
      <p:ext uri="{BB962C8B-B14F-4D97-AF65-F5344CB8AC3E}">
        <p14:creationId xmlns:p14="http://schemas.microsoft.com/office/powerpoint/2010/main" val="2750857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6</a:t>
            </a:fld>
            <a:endParaRPr lang="zh-CN" altLang="en-US"/>
          </a:p>
        </p:txBody>
      </p:sp>
    </p:spTree>
    <p:extLst>
      <p:ext uri="{BB962C8B-B14F-4D97-AF65-F5344CB8AC3E}">
        <p14:creationId xmlns:p14="http://schemas.microsoft.com/office/powerpoint/2010/main" val="3523643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7</a:t>
            </a:fld>
            <a:endParaRPr lang="zh-CN" altLang="en-US"/>
          </a:p>
        </p:txBody>
      </p:sp>
    </p:spTree>
    <p:extLst>
      <p:ext uri="{BB962C8B-B14F-4D97-AF65-F5344CB8AC3E}">
        <p14:creationId xmlns:p14="http://schemas.microsoft.com/office/powerpoint/2010/main" val="3959342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8</a:t>
            </a:fld>
            <a:endParaRPr lang="zh-CN" altLang="en-US"/>
          </a:p>
        </p:txBody>
      </p:sp>
    </p:spTree>
    <p:extLst>
      <p:ext uri="{BB962C8B-B14F-4D97-AF65-F5344CB8AC3E}">
        <p14:creationId xmlns:p14="http://schemas.microsoft.com/office/powerpoint/2010/main" val="1324836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9</a:t>
            </a:fld>
            <a:endParaRPr lang="zh-CN" altLang="en-US"/>
          </a:p>
        </p:txBody>
      </p:sp>
    </p:spTree>
    <p:extLst>
      <p:ext uri="{BB962C8B-B14F-4D97-AF65-F5344CB8AC3E}">
        <p14:creationId xmlns:p14="http://schemas.microsoft.com/office/powerpoint/2010/main" val="4199997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10</a:t>
            </a:fld>
            <a:endParaRPr lang="zh-CN" altLang="en-US"/>
          </a:p>
        </p:txBody>
      </p:sp>
    </p:spTree>
    <p:extLst>
      <p:ext uri="{BB962C8B-B14F-4D97-AF65-F5344CB8AC3E}">
        <p14:creationId xmlns:p14="http://schemas.microsoft.com/office/powerpoint/2010/main" val="3815892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11</a:t>
            </a:fld>
            <a:endParaRPr lang="zh-CN" altLang="en-US"/>
          </a:p>
        </p:txBody>
      </p:sp>
    </p:spTree>
    <p:extLst>
      <p:ext uri="{BB962C8B-B14F-4D97-AF65-F5344CB8AC3E}">
        <p14:creationId xmlns:p14="http://schemas.microsoft.com/office/powerpoint/2010/main" val="1999852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12</a:t>
            </a:fld>
            <a:endParaRPr lang="zh-CN" altLang="en-US"/>
          </a:p>
        </p:txBody>
      </p:sp>
    </p:spTree>
    <p:extLst>
      <p:ext uri="{BB962C8B-B14F-4D97-AF65-F5344CB8AC3E}">
        <p14:creationId xmlns:p14="http://schemas.microsoft.com/office/powerpoint/2010/main" val="904023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13</a:t>
            </a:fld>
            <a:endParaRPr lang="zh-CN" altLang="en-US"/>
          </a:p>
        </p:txBody>
      </p:sp>
    </p:spTree>
    <p:extLst>
      <p:ext uri="{BB962C8B-B14F-4D97-AF65-F5344CB8AC3E}">
        <p14:creationId xmlns:p14="http://schemas.microsoft.com/office/powerpoint/2010/main" val="3368661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14</a:t>
            </a:fld>
            <a:endParaRPr lang="zh-CN" altLang="en-US"/>
          </a:p>
        </p:txBody>
      </p:sp>
    </p:spTree>
    <p:extLst>
      <p:ext uri="{BB962C8B-B14F-4D97-AF65-F5344CB8AC3E}">
        <p14:creationId xmlns:p14="http://schemas.microsoft.com/office/powerpoint/2010/main" val="1973954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EAA4AF-B0AE-42C7-9AD8-C74E868F5800}" type="slidenum">
              <a:rPr lang="zh-CN" altLang="en-US" smtClean="0"/>
              <a:pPr/>
              <a:t>15</a:t>
            </a:fld>
            <a:endParaRPr lang="zh-CN" altLang="en-US"/>
          </a:p>
        </p:txBody>
      </p:sp>
    </p:spTree>
    <p:extLst>
      <p:ext uri="{BB962C8B-B14F-4D97-AF65-F5344CB8AC3E}">
        <p14:creationId xmlns:p14="http://schemas.microsoft.com/office/powerpoint/2010/main" val="2529291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15.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image" Target="../media/image1.jpe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slideMaster" Target="../slideMasters/slideMaster2.xml"/><Relationship Id="rId5" Type="http://schemas.openxmlformats.org/officeDocument/2006/relationships/tags" Target="../tags/tag1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 Type="http://schemas.openxmlformats.org/officeDocument/2006/relationships/tags" Target="../tags/tag26.xml"/><Relationship Id="rId21" Type="http://schemas.openxmlformats.org/officeDocument/2006/relationships/tags" Target="../tags/tag44.xml"/><Relationship Id="rId7" Type="http://schemas.openxmlformats.org/officeDocument/2006/relationships/tags" Target="../tags/tag30.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2" Type="http://schemas.openxmlformats.org/officeDocument/2006/relationships/tags" Target="../tags/tag25.xml"/><Relationship Id="rId16" Type="http://schemas.openxmlformats.org/officeDocument/2006/relationships/tags" Target="../tags/tag39.xml"/><Relationship Id="rId20" Type="http://schemas.openxmlformats.org/officeDocument/2006/relationships/tags" Target="../tags/tag43.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image" Target="../media/image2.png"/><Relationship Id="rId10" Type="http://schemas.openxmlformats.org/officeDocument/2006/relationships/tags" Target="../tags/tag33.xml"/><Relationship Id="rId19" Type="http://schemas.openxmlformats.org/officeDocument/2006/relationships/tags" Target="../tags/tag42.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52.xml"/><Relationship Id="rId7" Type="http://schemas.openxmlformats.org/officeDocument/2006/relationships/tags" Target="../tags/tag56.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64.xml"/><Relationship Id="rId3" Type="http://schemas.openxmlformats.org/officeDocument/2006/relationships/tags" Target="../tags/tag59.xml"/><Relationship Id="rId7" Type="http://schemas.openxmlformats.org/officeDocument/2006/relationships/tags" Target="../tags/tag63.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5" Type="http://schemas.openxmlformats.org/officeDocument/2006/relationships/tags" Target="../tags/tag61.xml"/><Relationship Id="rId10" Type="http://schemas.openxmlformats.org/officeDocument/2006/relationships/slideMaster" Target="../slideMasters/slideMaster2.xml"/><Relationship Id="rId4" Type="http://schemas.openxmlformats.org/officeDocument/2006/relationships/tags" Target="../tags/tag60.xml"/><Relationship Id="rId9" Type="http://schemas.openxmlformats.org/officeDocument/2006/relationships/tags" Target="../tags/tag6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slideMaster" Target="../slideMasters/slideMaster2.xml"/><Relationship Id="rId4" Type="http://schemas.openxmlformats.org/officeDocument/2006/relationships/tags" Target="../tags/tag69.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4"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75.xml"/><Relationship Id="rId7" Type="http://schemas.openxmlformats.org/officeDocument/2006/relationships/tags" Target="../tags/tag79.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slideMaster" Target="../slideMasters/slideMaster2.xml"/><Relationship Id="rId5" Type="http://schemas.openxmlformats.org/officeDocument/2006/relationships/tags" Target="../tags/tag84.xml"/><Relationship Id="rId4" Type="http://schemas.openxmlformats.org/officeDocument/2006/relationships/tags" Target="../tags/tag83.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5" Type="http://schemas.openxmlformats.org/officeDocument/2006/relationships/slideMaster" Target="../slideMasters/slideMaster2.xml"/><Relationship Id="rId4" Type="http://schemas.openxmlformats.org/officeDocument/2006/relationships/tags" Target="../tags/tag88.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96.xml"/><Relationship Id="rId3" Type="http://schemas.openxmlformats.org/officeDocument/2006/relationships/tags" Target="../tags/tag91.xml"/><Relationship Id="rId7" Type="http://schemas.openxmlformats.org/officeDocument/2006/relationships/tags" Target="../tags/tag95.xml"/><Relationship Id="rId12" Type="http://schemas.openxmlformats.org/officeDocument/2006/relationships/image" Target="../media/image3.jpeg"/><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tags" Target="../tags/tag94.xml"/><Relationship Id="rId11" Type="http://schemas.openxmlformats.org/officeDocument/2006/relationships/slideMaster" Target="../slideMasters/slideMaster2.xml"/><Relationship Id="rId5" Type="http://schemas.openxmlformats.org/officeDocument/2006/relationships/tags" Target="../tags/tag93.xml"/><Relationship Id="rId10" Type="http://schemas.openxmlformats.org/officeDocument/2006/relationships/tags" Target="../tags/tag98.xml"/><Relationship Id="rId4" Type="http://schemas.openxmlformats.org/officeDocument/2006/relationships/tags" Target="../tags/tag92.xml"/><Relationship Id="rId9" Type="http://schemas.openxmlformats.org/officeDocument/2006/relationships/tags" Target="../tags/tag9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4_Title Slide 1">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rotWithShape="1">
          <a:blip r:embed="rId12" cstate="email"/>
          <a:srcRect b="-18163"/>
          <a:stretch>
            <a:fillRect/>
          </a:stretch>
        </p:blipFill>
        <p:spPr>
          <a:xfrm>
            <a:off x="0" y="0"/>
            <a:ext cx="9144000" cy="5132087"/>
          </a:xfrm>
          <a:prstGeom prst="rect">
            <a:avLst/>
          </a:prstGeom>
        </p:spPr>
      </p:pic>
      <p:sp>
        <p:nvSpPr>
          <p:cNvPr id="8" name="矩形 7"/>
          <p:cNvSpPr/>
          <p:nvPr>
            <p:custDataLst>
              <p:tags r:id="rId2"/>
            </p:custDataLst>
          </p:nvPr>
        </p:nvSpPr>
        <p:spPr>
          <a:xfrm>
            <a:off x="0" y="4227934"/>
            <a:ext cx="9144000" cy="915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9" name="等腰三角形 8"/>
          <p:cNvSpPr/>
          <p:nvPr>
            <p:custDataLst>
              <p:tags r:id="rId3"/>
            </p:custDataLst>
          </p:nvPr>
        </p:nvSpPr>
        <p:spPr>
          <a:xfrm rot="5400000" flipV="1">
            <a:off x="3140309" y="-860192"/>
            <a:ext cx="2863384" cy="9144000"/>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0" name="直角三角形 9"/>
          <p:cNvSpPr/>
          <p:nvPr>
            <p:custDataLst>
              <p:tags r:id="rId4"/>
            </p:custDataLst>
          </p:nvPr>
        </p:nvSpPr>
        <p:spPr>
          <a:xfrm>
            <a:off x="0" y="2715766"/>
            <a:ext cx="9144000" cy="2427734"/>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1" name="直角三角形 10"/>
          <p:cNvSpPr/>
          <p:nvPr>
            <p:custDataLst>
              <p:tags r:id="rId5"/>
            </p:custDataLst>
          </p:nvPr>
        </p:nvSpPr>
        <p:spPr>
          <a:xfrm flipH="1">
            <a:off x="0" y="2283718"/>
            <a:ext cx="9144000" cy="2859782"/>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4" name="日期占位符 3"/>
          <p:cNvSpPr>
            <a:spLocks noGrp="1"/>
          </p:cNvSpPr>
          <p:nvPr>
            <p:ph type="dt" sz="half" idx="10"/>
            <p:custDataLst>
              <p:tags r:id="rId6"/>
            </p:custDataLst>
          </p:nvPr>
        </p:nvSpPr>
        <p:spPr>
          <a:xfrm>
            <a:off x="744082" y="95675"/>
            <a:ext cx="2057400" cy="273844"/>
          </a:xfrm>
        </p:spPr>
        <p:txBody>
          <a:bodyPr/>
          <a:lstStyle/>
          <a:p>
            <a:fld id="{760FBDFE-C587-4B4C-A407-44438C67B59E}" type="datetimeFigureOut">
              <a:rPr lang="zh-CN" altLang="en-US" smtClean="0"/>
              <a:pPr/>
              <a:t>2021/12/24</a:t>
            </a:fld>
            <a:endParaRPr lang="zh-CN" altLang="en-US"/>
          </a:p>
        </p:txBody>
      </p:sp>
      <p:sp>
        <p:nvSpPr>
          <p:cNvPr id="5" name="页脚占位符 4"/>
          <p:cNvSpPr>
            <a:spLocks noGrp="1"/>
          </p:cNvSpPr>
          <p:nvPr>
            <p:ph type="ftr" sz="quarter" idx="11"/>
            <p:custDataLst>
              <p:tags r:id="rId7"/>
            </p:custDataLst>
          </p:nvPr>
        </p:nvSpPr>
        <p:spPr>
          <a:xfrm>
            <a:off x="3144382" y="95675"/>
            <a:ext cx="3086100" cy="273844"/>
          </a:xfrm>
        </p:spPr>
        <p:txBody>
          <a:bodyPr/>
          <a:lstStyle/>
          <a:p>
            <a:endParaRPr lang="zh-CN" altLang="en-US"/>
          </a:p>
        </p:txBody>
      </p:sp>
      <p:sp>
        <p:nvSpPr>
          <p:cNvPr id="6" name="灯片编号占位符 5"/>
          <p:cNvSpPr>
            <a:spLocks noGrp="1"/>
          </p:cNvSpPr>
          <p:nvPr>
            <p:ph type="sldNum" sz="quarter" idx="12"/>
            <p:custDataLst>
              <p:tags r:id="rId8"/>
            </p:custDataLst>
          </p:nvPr>
        </p:nvSpPr>
        <p:spPr>
          <a:xfrm>
            <a:off x="6573382" y="95675"/>
            <a:ext cx="2057400" cy="273844"/>
          </a:xfrm>
        </p:spPr>
        <p:txBody>
          <a:bodyPr/>
          <a:lstStyle/>
          <a:p>
            <a:fld id="{49AE70B2-8BF9-45C0-BB95-33D1B9D3A854}" type="slidenum">
              <a:rPr lang="zh-CN" altLang="en-US" smtClean="0"/>
              <a:pPr/>
              <a:t>‹#›</a:t>
            </a:fld>
            <a:endParaRPr lang="zh-CN" altLang="en-US"/>
          </a:p>
        </p:txBody>
      </p:sp>
      <p:sp>
        <p:nvSpPr>
          <p:cNvPr id="2" name="标题 1"/>
          <p:cNvSpPr>
            <a:spLocks noGrp="1"/>
          </p:cNvSpPr>
          <p:nvPr>
            <p:ph type="ctrTitle" hasCustomPrompt="1"/>
            <p:custDataLst>
              <p:tags r:id="rId9"/>
            </p:custDataLst>
          </p:nvPr>
        </p:nvSpPr>
        <p:spPr>
          <a:xfrm>
            <a:off x="4171950" y="3779043"/>
            <a:ext cx="4914900" cy="790186"/>
          </a:xfrm>
          <a:noFill/>
        </p:spPr>
        <p:txBody>
          <a:bodyPr anchor="b">
            <a:normAutofit/>
          </a:bodyPr>
          <a:lstStyle>
            <a:lvl1pPr algn="r">
              <a:defRPr sz="3600" b="1">
                <a:solidFill>
                  <a:schemeClr val="tx1"/>
                </a:solidFill>
              </a:defRPr>
            </a:lvl1pPr>
          </a:lstStyle>
          <a:p>
            <a:r>
              <a:rPr lang="zh-CN" altLang="en-US" dirty="0"/>
              <a:t>单击此处编辑标题</a:t>
            </a:r>
          </a:p>
        </p:txBody>
      </p:sp>
      <p:sp>
        <p:nvSpPr>
          <p:cNvPr id="3" name="副标题 2"/>
          <p:cNvSpPr>
            <a:spLocks noGrp="1"/>
          </p:cNvSpPr>
          <p:nvPr>
            <p:ph type="subTitle" idx="1" hasCustomPrompt="1"/>
            <p:custDataLst>
              <p:tags r:id="rId10"/>
            </p:custDataLst>
          </p:nvPr>
        </p:nvSpPr>
        <p:spPr>
          <a:xfrm>
            <a:off x="4171950" y="4623278"/>
            <a:ext cx="4914900" cy="378000"/>
          </a:xfrm>
          <a:noFill/>
        </p:spPr>
        <p:txBody>
          <a:bodyPr>
            <a:normAutofit/>
          </a:bodyPr>
          <a:lstStyle>
            <a:lvl1pPr marL="0" indent="0" algn="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8650" y="273844"/>
            <a:ext cx="7886700" cy="994172"/>
          </a:xfrm>
        </p:spPr>
        <p:txBody>
          <a:bodyPr/>
          <a:lstStyle/>
          <a:p>
            <a:r>
              <a:rPr lang="zh-CN" altLang="en-US" dirty="0"/>
              <a:t>单击此处编辑母版标题样式</a:t>
            </a:r>
          </a:p>
        </p:txBody>
      </p:sp>
      <p:sp>
        <p:nvSpPr>
          <p:cNvPr id="3" name="内容占位符 2"/>
          <p:cNvSpPr>
            <a:spLocks noGrp="1"/>
          </p:cNvSpPr>
          <p:nvPr>
            <p:ph idx="1"/>
            <p:custDataLst>
              <p:tags r:id="rId2"/>
            </p:custDataLst>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2021/12/24</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
        <p:nvSpPr>
          <p:cNvPr id="7" name="矩形 6"/>
          <p:cNvSpPr/>
          <p:nvPr>
            <p:custDataLst>
              <p:tags r:id="rId6"/>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7" name="矩形 6"/>
          <p:cNvSpPr/>
          <p:nvPr>
            <p:custDataLst>
              <p:tags r:id="rId1"/>
            </p:custDataLst>
          </p:nvPr>
        </p:nvSpPr>
        <p:spPr>
          <a:xfrm>
            <a:off x="1676" y="143"/>
            <a:ext cx="9144000" cy="5143500"/>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8" name="任意多边形 3"/>
          <p:cNvSpPr/>
          <p:nvPr>
            <p:custDataLst>
              <p:tags r:id="rId2"/>
            </p:custDataLst>
          </p:nvPr>
        </p:nvSpPr>
        <p:spPr>
          <a:xfrm>
            <a:off x="-15240" y="2895600"/>
            <a:ext cx="4030980" cy="2141220"/>
          </a:xfrm>
          <a:custGeom>
            <a:avLst/>
            <a:gdLst>
              <a:gd name="connsiteX0" fmla="*/ 10160 w 5374640"/>
              <a:gd name="connsiteY0" fmla="*/ 2072640 h 2854960"/>
              <a:gd name="connsiteX1" fmla="*/ 5232400 w 5374640"/>
              <a:gd name="connsiteY1" fmla="*/ 0 h 2854960"/>
              <a:gd name="connsiteX2" fmla="*/ 5374640 w 5374640"/>
              <a:gd name="connsiteY2" fmla="*/ 0 h 2854960"/>
              <a:gd name="connsiteX3" fmla="*/ 0 w 5374640"/>
              <a:gd name="connsiteY3" fmla="*/ 2854960 h 2854960"/>
              <a:gd name="connsiteX4" fmla="*/ 10160 w 5374640"/>
              <a:gd name="connsiteY4" fmla="*/ 2072640 h 2854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4640" h="2854960">
                <a:moveTo>
                  <a:pt x="10160" y="2072640"/>
                </a:moveTo>
                <a:lnTo>
                  <a:pt x="5232400" y="0"/>
                </a:lnTo>
                <a:lnTo>
                  <a:pt x="5374640" y="0"/>
                </a:lnTo>
                <a:lnTo>
                  <a:pt x="0" y="2854960"/>
                </a:lnTo>
                <a:lnTo>
                  <a:pt x="10160" y="207264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9" name="任意多边形 5"/>
          <p:cNvSpPr/>
          <p:nvPr>
            <p:custDataLst>
              <p:tags r:id="rId3"/>
            </p:custDataLst>
          </p:nvPr>
        </p:nvSpPr>
        <p:spPr>
          <a:xfrm>
            <a:off x="3452813" y="2914650"/>
            <a:ext cx="1090613" cy="2228850"/>
          </a:xfrm>
          <a:custGeom>
            <a:avLst/>
            <a:gdLst>
              <a:gd name="connsiteX0" fmla="*/ 1358900 w 1454150"/>
              <a:gd name="connsiteY0" fmla="*/ 0 h 2971800"/>
              <a:gd name="connsiteX1" fmla="*/ 1454150 w 1454150"/>
              <a:gd name="connsiteY1" fmla="*/ 0 h 2971800"/>
              <a:gd name="connsiteX2" fmla="*/ 736600 w 1454150"/>
              <a:gd name="connsiteY2" fmla="*/ 2965450 h 2971800"/>
              <a:gd name="connsiteX3" fmla="*/ 0 w 1454150"/>
              <a:gd name="connsiteY3" fmla="*/ 2971800 h 2971800"/>
              <a:gd name="connsiteX4" fmla="*/ 1358900 w 145415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150" h="2971800">
                <a:moveTo>
                  <a:pt x="1358900" y="0"/>
                </a:moveTo>
                <a:lnTo>
                  <a:pt x="1454150" y="0"/>
                </a:lnTo>
                <a:lnTo>
                  <a:pt x="736600" y="2965450"/>
                </a:lnTo>
                <a:lnTo>
                  <a:pt x="0" y="2971800"/>
                </a:lnTo>
                <a:lnTo>
                  <a:pt x="135890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0" name="任意多边形 15"/>
          <p:cNvSpPr/>
          <p:nvPr>
            <p:custDataLst>
              <p:tags r:id="rId4"/>
            </p:custDataLst>
          </p:nvPr>
        </p:nvSpPr>
        <p:spPr>
          <a:xfrm>
            <a:off x="4976813" y="3152775"/>
            <a:ext cx="1490663" cy="1990725"/>
          </a:xfrm>
          <a:custGeom>
            <a:avLst/>
            <a:gdLst>
              <a:gd name="connsiteX0" fmla="*/ 0 w 1987550"/>
              <a:gd name="connsiteY0" fmla="*/ 0 h 2654300"/>
              <a:gd name="connsiteX1" fmla="*/ 1987550 w 1987550"/>
              <a:gd name="connsiteY1" fmla="*/ 2647950 h 2654300"/>
              <a:gd name="connsiteX2" fmla="*/ 1803400 w 1987550"/>
              <a:gd name="connsiteY2" fmla="*/ 2654300 h 2654300"/>
              <a:gd name="connsiteX3" fmla="*/ 1428266 w 1987550"/>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1987550" h="2654300">
                <a:moveTo>
                  <a:pt x="0" y="0"/>
                </a:moveTo>
                <a:lnTo>
                  <a:pt x="1987550" y="2647950"/>
                </a:lnTo>
                <a:lnTo>
                  <a:pt x="1803400" y="2654300"/>
                </a:lnTo>
                <a:lnTo>
                  <a:pt x="1428266" y="26543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1" name="任意多边形 11"/>
          <p:cNvSpPr/>
          <p:nvPr>
            <p:custDataLst>
              <p:tags r:id="rId5"/>
            </p:custDataLst>
          </p:nvPr>
        </p:nvSpPr>
        <p:spPr>
          <a:xfrm>
            <a:off x="1514475" y="2781300"/>
            <a:ext cx="2886075" cy="2381250"/>
          </a:xfrm>
          <a:custGeom>
            <a:avLst/>
            <a:gdLst>
              <a:gd name="connsiteX0" fmla="*/ 3111500 w 3111500"/>
              <a:gd name="connsiteY0" fmla="*/ 0 h 2933700"/>
              <a:gd name="connsiteX1" fmla="*/ 25400 w 3111500"/>
              <a:gd name="connsiteY1" fmla="*/ 2603500 h 2933700"/>
              <a:gd name="connsiteX2" fmla="*/ 0 w 3111500"/>
              <a:gd name="connsiteY2" fmla="*/ 2933700 h 2933700"/>
              <a:gd name="connsiteX3" fmla="*/ 3111500 w 3111500"/>
              <a:gd name="connsiteY3" fmla="*/ 0 h 2933700"/>
              <a:gd name="connsiteX0-1" fmla="*/ 3111500 w 3111500"/>
              <a:gd name="connsiteY0-2" fmla="*/ 0 h 2933700"/>
              <a:gd name="connsiteX1-3" fmla="*/ 19050 w 3111500"/>
              <a:gd name="connsiteY1-4" fmla="*/ 2622550 h 2933700"/>
              <a:gd name="connsiteX2-5" fmla="*/ 0 w 3111500"/>
              <a:gd name="connsiteY2-6" fmla="*/ 2933700 h 2933700"/>
              <a:gd name="connsiteX3-7" fmla="*/ 3111500 w 3111500"/>
              <a:gd name="connsiteY3-8" fmla="*/ 0 h 2933700"/>
              <a:gd name="connsiteX0-9" fmla="*/ 3848100 w 3848100"/>
              <a:gd name="connsiteY0-10" fmla="*/ 0 h 3162300"/>
              <a:gd name="connsiteX1-11" fmla="*/ 0 w 3848100"/>
              <a:gd name="connsiteY1-12" fmla="*/ 3162300 h 3162300"/>
              <a:gd name="connsiteX2-13" fmla="*/ 736600 w 3848100"/>
              <a:gd name="connsiteY2-14" fmla="*/ 2933700 h 3162300"/>
              <a:gd name="connsiteX3-15" fmla="*/ 3848100 w 3848100"/>
              <a:gd name="connsiteY3-16" fmla="*/ 0 h 3162300"/>
              <a:gd name="connsiteX0-17" fmla="*/ 3848100 w 3848100"/>
              <a:gd name="connsiteY0-18" fmla="*/ 0 h 3175000"/>
              <a:gd name="connsiteX1-19" fmla="*/ 0 w 3848100"/>
              <a:gd name="connsiteY1-20" fmla="*/ 3162300 h 3175000"/>
              <a:gd name="connsiteX2-21" fmla="*/ 463550 w 3848100"/>
              <a:gd name="connsiteY2-22" fmla="*/ 3175000 h 3175000"/>
              <a:gd name="connsiteX3-23" fmla="*/ 3848100 w 3848100"/>
              <a:gd name="connsiteY3-24" fmla="*/ 0 h 3175000"/>
            </a:gdLst>
            <a:ahLst/>
            <a:cxnLst>
              <a:cxn ang="0">
                <a:pos x="connsiteX0-1" y="connsiteY0-2"/>
              </a:cxn>
              <a:cxn ang="0">
                <a:pos x="connsiteX1-3" y="connsiteY1-4"/>
              </a:cxn>
              <a:cxn ang="0">
                <a:pos x="connsiteX2-5" y="connsiteY2-6"/>
              </a:cxn>
              <a:cxn ang="0">
                <a:pos x="connsiteX3-7" y="connsiteY3-8"/>
              </a:cxn>
            </a:cxnLst>
            <a:rect l="l" t="t" r="r" b="b"/>
            <a:pathLst>
              <a:path w="3848100" h="3175000">
                <a:moveTo>
                  <a:pt x="3848100" y="0"/>
                </a:moveTo>
                <a:lnTo>
                  <a:pt x="0" y="3162300"/>
                </a:lnTo>
                <a:lnTo>
                  <a:pt x="463550" y="3175000"/>
                </a:lnTo>
                <a:lnTo>
                  <a:pt x="384810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2" name="任意多边形 13"/>
          <p:cNvSpPr/>
          <p:nvPr>
            <p:custDataLst>
              <p:tags r:id="rId6"/>
            </p:custDataLst>
          </p:nvPr>
        </p:nvSpPr>
        <p:spPr>
          <a:xfrm>
            <a:off x="5148263" y="2800350"/>
            <a:ext cx="3995738" cy="1819226"/>
          </a:xfrm>
          <a:custGeom>
            <a:avLst/>
            <a:gdLst>
              <a:gd name="connsiteX0" fmla="*/ 165100 w 5327650"/>
              <a:gd name="connsiteY0" fmla="*/ 0 h 2425634"/>
              <a:gd name="connsiteX1" fmla="*/ 5327650 w 5327650"/>
              <a:gd name="connsiteY1" fmla="*/ 1620363 h 2425634"/>
              <a:gd name="connsiteX2" fmla="*/ 5327650 w 5327650"/>
              <a:gd name="connsiteY2" fmla="*/ 2425634 h 2425634"/>
              <a:gd name="connsiteX3" fmla="*/ 0 w 5327650"/>
              <a:gd name="connsiteY3" fmla="*/ 25400 h 2425634"/>
            </a:gdLst>
            <a:ahLst/>
            <a:cxnLst>
              <a:cxn ang="0">
                <a:pos x="connsiteX0" y="connsiteY0"/>
              </a:cxn>
              <a:cxn ang="0">
                <a:pos x="connsiteX1" y="connsiteY1"/>
              </a:cxn>
              <a:cxn ang="0">
                <a:pos x="connsiteX2" y="connsiteY2"/>
              </a:cxn>
              <a:cxn ang="0">
                <a:pos x="connsiteX3" y="connsiteY3"/>
              </a:cxn>
            </a:cxnLst>
            <a:rect l="l" t="t" r="r" b="b"/>
            <a:pathLst>
              <a:path w="5327650" h="2425634">
                <a:moveTo>
                  <a:pt x="165100" y="0"/>
                </a:moveTo>
                <a:lnTo>
                  <a:pt x="5327650" y="1620363"/>
                </a:lnTo>
                <a:lnTo>
                  <a:pt x="5327650" y="2425634"/>
                </a:lnTo>
                <a:lnTo>
                  <a:pt x="0" y="254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3" name="任意多边形 17"/>
          <p:cNvSpPr/>
          <p:nvPr>
            <p:custDataLst>
              <p:tags r:id="rId7"/>
            </p:custDataLst>
          </p:nvPr>
        </p:nvSpPr>
        <p:spPr>
          <a:xfrm>
            <a:off x="4714875" y="2985135"/>
            <a:ext cx="628991" cy="2158365"/>
          </a:xfrm>
          <a:custGeom>
            <a:avLst/>
            <a:gdLst>
              <a:gd name="connsiteX0" fmla="*/ 0 w 825954"/>
              <a:gd name="connsiteY0" fmla="*/ 0 h 2877820"/>
              <a:gd name="connsiteX1" fmla="*/ 825954 w 825954"/>
              <a:gd name="connsiteY1" fmla="*/ 2877820 h 2877820"/>
              <a:gd name="connsiteX2" fmla="*/ 463211 w 825954"/>
              <a:gd name="connsiteY2" fmla="*/ 2877820 h 2877820"/>
            </a:gdLst>
            <a:ahLst/>
            <a:cxnLst>
              <a:cxn ang="0">
                <a:pos x="connsiteX0" y="connsiteY0"/>
              </a:cxn>
              <a:cxn ang="0">
                <a:pos x="connsiteX1" y="connsiteY1"/>
              </a:cxn>
              <a:cxn ang="0">
                <a:pos x="connsiteX2" y="connsiteY2"/>
              </a:cxn>
            </a:cxnLst>
            <a:rect l="l" t="t" r="r" b="b"/>
            <a:pathLst>
              <a:path w="825954" h="2877820">
                <a:moveTo>
                  <a:pt x="0" y="0"/>
                </a:moveTo>
                <a:lnTo>
                  <a:pt x="825954" y="2877820"/>
                </a:lnTo>
                <a:lnTo>
                  <a:pt x="463211" y="287782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任意多边形 20"/>
          <p:cNvSpPr/>
          <p:nvPr>
            <p:custDataLst>
              <p:tags r:id="rId8"/>
            </p:custDataLst>
          </p:nvPr>
        </p:nvSpPr>
        <p:spPr>
          <a:xfrm>
            <a:off x="-15240" y="2895600"/>
            <a:ext cx="4030980" cy="2141220"/>
          </a:xfrm>
          <a:custGeom>
            <a:avLst/>
            <a:gdLst>
              <a:gd name="connsiteX0" fmla="*/ 10160 w 5374640"/>
              <a:gd name="connsiteY0" fmla="*/ 2072640 h 2854960"/>
              <a:gd name="connsiteX1" fmla="*/ 5232400 w 5374640"/>
              <a:gd name="connsiteY1" fmla="*/ 0 h 2854960"/>
              <a:gd name="connsiteX2" fmla="*/ 5374640 w 5374640"/>
              <a:gd name="connsiteY2" fmla="*/ 0 h 2854960"/>
              <a:gd name="connsiteX3" fmla="*/ 0 w 5374640"/>
              <a:gd name="connsiteY3" fmla="*/ 2854960 h 2854960"/>
              <a:gd name="connsiteX4" fmla="*/ 10160 w 5374640"/>
              <a:gd name="connsiteY4" fmla="*/ 2072640 h 2854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4640" h="2854960">
                <a:moveTo>
                  <a:pt x="10160" y="2072640"/>
                </a:moveTo>
                <a:lnTo>
                  <a:pt x="5232400" y="0"/>
                </a:lnTo>
                <a:lnTo>
                  <a:pt x="5374640" y="0"/>
                </a:lnTo>
                <a:lnTo>
                  <a:pt x="0" y="2854960"/>
                </a:lnTo>
                <a:lnTo>
                  <a:pt x="10160" y="207264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 name="任意多边形 21"/>
          <p:cNvSpPr/>
          <p:nvPr>
            <p:custDataLst>
              <p:tags r:id="rId9"/>
            </p:custDataLst>
          </p:nvPr>
        </p:nvSpPr>
        <p:spPr>
          <a:xfrm>
            <a:off x="3452813" y="2914650"/>
            <a:ext cx="1090613" cy="2228850"/>
          </a:xfrm>
          <a:custGeom>
            <a:avLst/>
            <a:gdLst>
              <a:gd name="connsiteX0" fmla="*/ 1358900 w 1454150"/>
              <a:gd name="connsiteY0" fmla="*/ 0 h 2971800"/>
              <a:gd name="connsiteX1" fmla="*/ 1454150 w 1454150"/>
              <a:gd name="connsiteY1" fmla="*/ 0 h 2971800"/>
              <a:gd name="connsiteX2" fmla="*/ 736600 w 1454150"/>
              <a:gd name="connsiteY2" fmla="*/ 2965450 h 2971800"/>
              <a:gd name="connsiteX3" fmla="*/ 0 w 1454150"/>
              <a:gd name="connsiteY3" fmla="*/ 2971800 h 2971800"/>
              <a:gd name="connsiteX4" fmla="*/ 1358900 w 145415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150" h="2971800">
                <a:moveTo>
                  <a:pt x="1358900" y="0"/>
                </a:moveTo>
                <a:lnTo>
                  <a:pt x="1454150" y="0"/>
                </a:lnTo>
                <a:lnTo>
                  <a:pt x="736600" y="2965450"/>
                </a:lnTo>
                <a:lnTo>
                  <a:pt x="0" y="2971800"/>
                </a:lnTo>
                <a:lnTo>
                  <a:pt x="1358900" y="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 name="任意多边形 22"/>
          <p:cNvSpPr/>
          <p:nvPr>
            <p:custDataLst>
              <p:tags r:id="rId10"/>
            </p:custDataLst>
          </p:nvPr>
        </p:nvSpPr>
        <p:spPr>
          <a:xfrm>
            <a:off x="4976813" y="3152775"/>
            <a:ext cx="1490663" cy="1990725"/>
          </a:xfrm>
          <a:custGeom>
            <a:avLst/>
            <a:gdLst>
              <a:gd name="connsiteX0" fmla="*/ 0 w 1987550"/>
              <a:gd name="connsiteY0" fmla="*/ 0 h 2654300"/>
              <a:gd name="connsiteX1" fmla="*/ 1987550 w 1987550"/>
              <a:gd name="connsiteY1" fmla="*/ 2647950 h 2654300"/>
              <a:gd name="connsiteX2" fmla="*/ 1803400 w 1987550"/>
              <a:gd name="connsiteY2" fmla="*/ 2654300 h 2654300"/>
              <a:gd name="connsiteX3" fmla="*/ 1428266 w 1987550"/>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1987550" h="2654300">
                <a:moveTo>
                  <a:pt x="0" y="0"/>
                </a:moveTo>
                <a:lnTo>
                  <a:pt x="1987550" y="2647950"/>
                </a:lnTo>
                <a:lnTo>
                  <a:pt x="1803400" y="2654300"/>
                </a:lnTo>
                <a:lnTo>
                  <a:pt x="1428266" y="265430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 name="任意多边形 23"/>
          <p:cNvSpPr/>
          <p:nvPr>
            <p:custDataLst>
              <p:tags r:id="rId11"/>
            </p:custDataLst>
          </p:nvPr>
        </p:nvSpPr>
        <p:spPr>
          <a:xfrm>
            <a:off x="1514475" y="2781300"/>
            <a:ext cx="2886075" cy="2381250"/>
          </a:xfrm>
          <a:custGeom>
            <a:avLst/>
            <a:gdLst>
              <a:gd name="connsiteX0" fmla="*/ 3111500 w 3111500"/>
              <a:gd name="connsiteY0" fmla="*/ 0 h 2933700"/>
              <a:gd name="connsiteX1" fmla="*/ 25400 w 3111500"/>
              <a:gd name="connsiteY1" fmla="*/ 2603500 h 2933700"/>
              <a:gd name="connsiteX2" fmla="*/ 0 w 3111500"/>
              <a:gd name="connsiteY2" fmla="*/ 2933700 h 2933700"/>
              <a:gd name="connsiteX3" fmla="*/ 3111500 w 3111500"/>
              <a:gd name="connsiteY3" fmla="*/ 0 h 2933700"/>
              <a:gd name="connsiteX0-1" fmla="*/ 3111500 w 3111500"/>
              <a:gd name="connsiteY0-2" fmla="*/ 0 h 2933700"/>
              <a:gd name="connsiteX1-3" fmla="*/ 19050 w 3111500"/>
              <a:gd name="connsiteY1-4" fmla="*/ 2622550 h 2933700"/>
              <a:gd name="connsiteX2-5" fmla="*/ 0 w 3111500"/>
              <a:gd name="connsiteY2-6" fmla="*/ 2933700 h 2933700"/>
              <a:gd name="connsiteX3-7" fmla="*/ 3111500 w 3111500"/>
              <a:gd name="connsiteY3-8" fmla="*/ 0 h 2933700"/>
              <a:gd name="connsiteX0-9" fmla="*/ 3848100 w 3848100"/>
              <a:gd name="connsiteY0-10" fmla="*/ 0 h 3162300"/>
              <a:gd name="connsiteX1-11" fmla="*/ 0 w 3848100"/>
              <a:gd name="connsiteY1-12" fmla="*/ 3162300 h 3162300"/>
              <a:gd name="connsiteX2-13" fmla="*/ 736600 w 3848100"/>
              <a:gd name="connsiteY2-14" fmla="*/ 2933700 h 3162300"/>
              <a:gd name="connsiteX3-15" fmla="*/ 3848100 w 3848100"/>
              <a:gd name="connsiteY3-16" fmla="*/ 0 h 3162300"/>
              <a:gd name="connsiteX0-17" fmla="*/ 3848100 w 3848100"/>
              <a:gd name="connsiteY0-18" fmla="*/ 0 h 3175000"/>
              <a:gd name="connsiteX1-19" fmla="*/ 0 w 3848100"/>
              <a:gd name="connsiteY1-20" fmla="*/ 3162300 h 3175000"/>
              <a:gd name="connsiteX2-21" fmla="*/ 463550 w 3848100"/>
              <a:gd name="connsiteY2-22" fmla="*/ 3175000 h 3175000"/>
              <a:gd name="connsiteX3-23" fmla="*/ 3848100 w 3848100"/>
              <a:gd name="connsiteY3-24" fmla="*/ 0 h 3175000"/>
            </a:gdLst>
            <a:ahLst/>
            <a:cxnLst>
              <a:cxn ang="0">
                <a:pos x="connsiteX0-1" y="connsiteY0-2"/>
              </a:cxn>
              <a:cxn ang="0">
                <a:pos x="connsiteX1-3" y="connsiteY1-4"/>
              </a:cxn>
              <a:cxn ang="0">
                <a:pos x="connsiteX2-5" y="connsiteY2-6"/>
              </a:cxn>
              <a:cxn ang="0">
                <a:pos x="connsiteX3-7" y="connsiteY3-8"/>
              </a:cxn>
            </a:cxnLst>
            <a:rect l="l" t="t" r="r" b="b"/>
            <a:pathLst>
              <a:path w="3848100" h="3175000">
                <a:moveTo>
                  <a:pt x="3848100" y="0"/>
                </a:moveTo>
                <a:lnTo>
                  <a:pt x="0" y="3162300"/>
                </a:lnTo>
                <a:lnTo>
                  <a:pt x="463550" y="3175000"/>
                </a:lnTo>
                <a:lnTo>
                  <a:pt x="3848100" y="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8" name="任意多边形 24"/>
          <p:cNvSpPr/>
          <p:nvPr>
            <p:custDataLst>
              <p:tags r:id="rId12"/>
            </p:custDataLst>
          </p:nvPr>
        </p:nvSpPr>
        <p:spPr>
          <a:xfrm>
            <a:off x="5148263" y="2800350"/>
            <a:ext cx="3995738" cy="1819226"/>
          </a:xfrm>
          <a:custGeom>
            <a:avLst/>
            <a:gdLst>
              <a:gd name="connsiteX0" fmla="*/ 165100 w 5327650"/>
              <a:gd name="connsiteY0" fmla="*/ 0 h 2425634"/>
              <a:gd name="connsiteX1" fmla="*/ 5327650 w 5327650"/>
              <a:gd name="connsiteY1" fmla="*/ 1620363 h 2425634"/>
              <a:gd name="connsiteX2" fmla="*/ 5327650 w 5327650"/>
              <a:gd name="connsiteY2" fmla="*/ 2425634 h 2425634"/>
              <a:gd name="connsiteX3" fmla="*/ 0 w 5327650"/>
              <a:gd name="connsiteY3" fmla="*/ 25400 h 2425634"/>
            </a:gdLst>
            <a:ahLst/>
            <a:cxnLst>
              <a:cxn ang="0">
                <a:pos x="connsiteX0" y="connsiteY0"/>
              </a:cxn>
              <a:cxn ang="0">
                <a:pos x="connsiteX1" y="connsiteY1"/>
              </a:cxn>
              <a:cxn ang="0">
                <a:pos x="connsiteX2" y="connsiteY2"/>
              </a:cxn>
              <a:cxn ang="0">
                <a:pos x="connsiteX3" y="connsiteY3"/>
              </a:cxn>
            </a:cxnLst>
            <a:rect l="l" t="t" r="r" b="b"/>
            <a:pathLst>
              <a:path w="5327650" h="2425634">
                <a:moveTo>
                  <a:pt x="165100" y="0"/>
                </a:moveTo>
                <a:lnTo>
                  <a:pt x="5327650" y="1620363"/>
                </a:lnTo>
                <a:lnTo>
                  <a:pt x="5327650" y="2425634"/>
                </a:lnTo>
                <a:lnTo>
                  <a:pt x="0" y="2540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9" name="任意多边形 25"/>
          <p:cNvSpPr/>
          <p:nvPr>
            <p:custDataLst>
              <p:tags r:id="rId13"/>
            </p:custDataLst>
          </p:nvPr>
        </p:nvSpPr>
        <p:spPr>
          <a:xfrm>
            <a:off x="4714875" y="2985135"/>
            <a:ext cx="628991" cy="2158365"/>
          </a:xfrm>
          <a:custGeom>
            <a:avLst/>
            <a:gdLst>
              <a:gd name="connsiteX0" fmla="*/ 0 w 825954"/>
              <a:gd name="connsiteY0" fmla="*/ 0 h 2877820"/>
              <a:gd name="connsiteX1" fmla="*/ 825954 w 825954"/>
              <a:gd name="connsiteY1" fmla="*/ 2877820 h 2877820"/>
              <a:gd name="connsiteX2" fmla="*/ 463211 w 825954"/>
              <a:gd name="connsiteY2" fmla="*/ 2877820 h 2877820"/>
            </a:gdLst>
            <a:ahLst/>
            <a:cxnLst>
              <a:cxn ang="0">
                <a:pos x="connsiteX0" y="connsiteY0"/>
              </a:cxn>
              <a:cxn ang="0">
                <a:pos x="connsiteX1" y="connsiteY1"/>
              </a:cxn>
              <a:cxn ang="0">
                <a:pos x="connsiteX2" y="connsiteY2"/>
              </a:cxn>
            </a:cxnLst>
            <a:rect l="l" t="t" r="r" b="b"/>
            <a:pathLst>
              <a:path w="825954" h="2877820">
                <a:moveTo>
                  <a:pt x="0" y="0"/>
                </a:moveTo>
                <a:lnTo>
                  <a:pt x="825954" y="2877820"/>
                </a:lnTo>
                <a:lnTo>
                  <a:pt x="463211" y="287782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cxnSp>
        <p:nvCxnSpPr>
          <p:cNvPr id="20" name="直接连接符 19"/>
          <p:cNvCxnSpPr/>
          <p:nvPr>
            <p:custDataLst>
              <p:tags r:id="rId14"/>
            </p:custDataLst>
          </p:nvPr>
        </p:nvCxnSpPr>
        <p:spPr>
          <a:xfrm flipV="1">
            <a:off x="814388" y="3612696"/>
            <a:ext cx="1720623" cy="887866"/>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15"/>
            </p:custDataLst>
          </p:nvPr>
        </p:nvCxnSpPr>
        <p:spPr>
          <a:xfrm flipH="1">
            <a:off x="2339068" y="2877911"/>
            <a:ext cx="1861457" cy="132873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16"/>
            </p:custDataLst>
          </p:nvPr>
        </p:nvCxnSpPr>
        <p:spPr>
          <a:xfrm flipH="1">
            <a:off x="3931103" y="2781300"/>
            <a:ext cx="569459" cy="1076325"/>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17"/>
            </p:custDataLst>
          </p:nvPr>
        </p:nvCxnSpPr>
        <p:spPr>
          <a:xfrm flipH="1">
            <a:off x="4310743" y="3539218"/>
            <a:ext cx="232682" cy="160428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custDataLst>
              <p:tags r:id="rId18"/>
            </p:custDataLst>
          </p:nvPr>
        </p:nvCxnSpPr>
        <p:spPr>
          <a:xfrm>
            <a:off x="6104845" y="3355522"/>
            <a:ext cx="2945266" cy="1408339"/>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任意多边形 37"/>
          <p:cNvSpPr/>
          <p:nvPr>
            <p:custDataLst>
              <p:tags r:id="rId19"/>
            </p:custDataLst>
          </p:nvPr>
        </p:nvSpPr>
        <p:spPr>
          <a:xfrm>
            <a:off x="5401355" y="3205909"/>
            <a:ext cx="3183539" cy="1925198"/>
          </a:xfrm>
          <a:custGeom>
            <a:avLst/>
            <a:gdLst>
              <a:gd name="connsiteX0" fmla="*/ 242371 w 4263527"/>
              <a:gd name="connsiteY0" fmla="*/ 44067 h 2566930"/>
              <a:gd name="connsiteX1" fmla="*/ 4263527 w 4263527"/>
              <a:gd name="connsiteY1" fmla="*/ 2544896 h 2566930"/>
              <a:gd name="connsiteX2" fmla="*/ 2566930 w 4263527"/>
              <a:gd name="connsiteY2" fmla="*/ 2566930 h 2566930"/>
              <a:gd name="connsiteX3" fmla="*/ 0 w 4263527"/>
              <a:gd name="connsiteY3" fmla="*/ 0 h 2566930"/>
              <a:gd name="connsiteX4" fmla="*/ 242371 w 4263527"/>
              <a:gd name="connsiteY4" fmla="*/ 44067 h 2566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3527" h="2566930">
                <a:moveTo>
                  <a:pt x="242371" y="44067"/>
                </a:moveTo>
                <a:lnTo>
                  <a:pt x="4263527" y="2544896"/>
                </a:lnTo>
                <a:lnTo>
                  <a:pt x="2566930" y="2566930"/>
                </a:lnTo>
                <a:lnTo>
                  <a:pt x="0" y="0"/>
                </a:lnTo>
                <a:lnTo>
                  <a:pt x="242371" y="440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6" name="等腰三角形 25"/>
          <p:cNvSpPr/>
          <p:nvPr>
            <p:custDataLst>
              <p:tags r:id="rId20"/>
            </p:custDataLst>
          </p:nvPr>
        </p:nvSpPr>
        <p:spPr>
          <a:xfrm flipV="1">
            <a:off x="2511373" y="1367543"/>
            <a:ext cx="3378305" cy="1311852"/>
          </a:xfrm>
          <a:prstGeom prst="triangle">
            <a:avLst/>
          </a:pr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7" name="等腰三角形 26"/>
          <p:cNvSpPr/>
          <p:nvPr>
            <p:custDataLst>
              <p:tags r:id="rId21"/>
            </p:custDataLst>
          </p:nvPr>
        </p:nvSpPr>
        <p:spPr>
          <a:xfrm flipV="1">
            <a:off x="3431858" y="-8286"/>
            <a:ext cx="2289456" cy="889034"/>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 name="标题 1"/>
          <p:cNvSpPr>
            <a:spLocks noGrp="1"/>
          </p:cNvSpPr>
          <p:nvPr>
            <p:ph type="title" hasCustomPrompt="1"/>
            <p:custDataLst>
              <p:tags r:id="rId22"/>
            </p:custDataLst>
          </p:nvPr>
        </p:nvSpPr>
        <p:spPr>
          <a:xfrm>
            <a:off x="1357313" y="1305711"/>
            <a:ext cx="6429375" cy="770546"/>
          </a:xfrm>
        </p:spPr>
        <p:txBody>
          <a:bodyPr anchor="b">
            <a:normAutofit/>
          </a:bodyPr>
          <a:lstStyle>
            <a:lvl1pPr algn="ctr">
              <a:defRPr sz="4050">
                <a:solidFill>
                  <a:schemeClr val="bg1"/>
                </a:solidFill>
              </a:defRPr>
            </a:lvl1pPr>
          </a:lstStyle>
          <a:p>
            <a:r>
              <a:rPr lang="zh-CN" altLang="en-US" dirty="0"/>
              <a:t>单击此处编辑标题</a:t>
            </a:r>
          </a:p>
        </p:txBody>
      </p:sp>
      <p:sp>
        <p:nvSpPr>
          <p:cNvPr id="3" name="文本占位符 2"/>
          <p:cNvSpPr>
            <a:spLocks noGrp="1"/>
          </p:cNvSpPr>
          <p:nvPr>
            <p:ph type="body" idx="1"/>
            <p:custDataLst>
              <p:tags r:id="rId23"/>
            </p:custDataLst>
          </p:nvPr>
        </p:nvSpPr>
        <p:spPr>
          <a:xfrm>
            <a:off x="1357313" y="2156819"/>
            <a:ext cx="6429375" cy="595592"/>
          </a:xfrm>
        </p:spPr>
        <p:txBody>
          <a:bodyPr/>
          <a:lstStyle>
            <a:lvl1pPr marL="0" indent="0" algn="ctr">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24"/>
            </p:custDataLst>
          </p:nvPr>
        </p:nvSpPr>
        <p:spPr/>
        <p:txBody>
          <a:bodyPr/>
          <a:lstStyle/>
          <a:p>
            <a:fld id="{760FBDFE-C587-4B4C-A407-44438C67B59E}" type="datetimeFigureOut">
              <a:rPr lang="zh-CN" altLang="en-US" smtClean="0"/>
              <a:pPr/>
              <a:t>2021/12/24</a:t>
            </a:fld>
            <a:endParaRPr lang="zh-CN" altLang="en-US"/>
          </a:p>
        </p:txBody>
      </p:sp>
      <p:sp>
        <p:nvSpPr>
          <p:cNvPr id="5" name="页脚占位符 4"/>
          <p:cNvSpPr>
            <a:spLocks noGrp="1"/>
          </p:cNvSpPr>
          <p:nvPr>
            <p:ph type="ftr" sz="quarter" idx="11"/>
            <p:custDataLst>
              <p:tags r:id="rId25"/>
            </p:custDataLst>
          </p:nvPr>
        </p:nvSpPr>
        <p:spPr/>
        <p:txBody>
          <a:bodyPr/>
          <a:lstStyle/>
          <a:p>
            <a:endParaRPr lang="zh-CN" altLang="en-US"/>
          </a:p>
        </p:txBody>
      </p:sp>
      <p:sp>
        <p:nvSpPr>
          <p:cNvPr id="6" name="灯片编号占位符 5"/>
          <p:cNvSpPr>
            <a:spLocks noGrp="1"/>
          </p:cNvSpPr>
          <p:nvPr>
            <p:ph type="sldNum" sz="quarter" idx="12"/>
            <p:custDataLst>
              <p:tags r:id="rId26"/>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8650" y="273844"/>
            <a:ext cx="7886700" cy="994172"/>
          </a:xfrm>
        </p:spPr>
        <p:txBody>
          <a:bodyPr/>
          <a:lstStyle/>
          <a:p>
            <a:r>
              <a:rPr lang="zh-CN" altLang="en-US"/>
              <a:t>单击此处编辑母版标题样式</a:t>
            </a:r>
          </a:p>
        </p:txBody>
      </p:sp>
      <p:sp>
        <p:nvSpPr>
          <p:cNvPr id="3" name="内容占位符 2"/>
          <p:cNvSpPr>
            <a:spLocks noGrp="1"/>
          </p:cNvSpPr>
          <p:nvPr>
            <p:ph sz="half" idx="1"/>
            <p:custDataLst>
              <p:tags r:id="rId2"/>
            </p:custDataLst>
          </p:nvPr>
        </p:nvSpPr>
        <p:spPr>
          <a:xfrm>
            <a:off x="628650" y="1369219"/>
            <a:ext cx="3886200" cy="326350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custDataLst>
              <p:tags r:id="rId3"/>
            </p:custDataLst>
          </p:nvPr>
        </p:nvSpPr>
        <p:spPr>
          <a:xfrm>
            <a:off x="4629150" y="1369219"/>
            <a:ext cx="3886200" cy="326350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pPr/>
              <a:t>2021/12/24</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
        <p:nvSpPr>
          <p:cNvPr id="8" name="矩形 7"/>
          <p:cNvSpPr/>
          <p:nvPr>
            <p:custDataLst>
              <p:tags r:id="rId7"/>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015"/>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custDataLst>
              <p:tags r:id="rId2"/>
            </p:custDataLst>
          </p:nvPr>
        </p:nvSpPr>
        <p:spPr>
          <a:xfrm>
            <a:off x="629841" y="1308721"/>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4" name="内容占位符 3"/>
          <p:cNvSpPr>
            <a:spLocks noGrp="1"/>
          </p:cNvSpPr>
          <p:nvPr>
            <p:ph sz="half" idx="2"/>
            <p:custDataLst>
              <p:tags r:id="rId3"/>
            </p:custDataLst>
          </p:nvPr>
        </p:nvSpPr>
        <p:spPr>
          <a:xfrm>
            <a:off x="629841" y="1961707"/>
            <a:ext cx="3868340" cy="268054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custDataLst>
              <p:tags r:id="rId4"/>
            </p:custDataLst>
          </p:nvPr>
        </p:nvSpPr>
        <p:spPr>
          <a:xfrm>
            <a:off x="4629150" y="1308721"/>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6" name="内容占位符 5"/>
          <p:cNvSpPr>
            <a:spLocks noGrp="1"/>
          </p:cNvSpPr>
          <p:nvPr>
            <p:ph sz="quarter" idx="4"/>
            <p:custDataLst>
              <p:tags r:id="rId5"/>
            </p:custDataLst>
          </p:nvPr>
        </p:nvSpPr>
        <p:spPr>
          <a:xfrm>
            <a:off x="4629150" y="1961707"/>
            <a:ext cx="3887391" cy="268054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pPr/>
              <a:t>2021/12/24</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10" name="矩形 9"/>
          <p:cNvSpPr/>
          <p:nvPr>
            <p:custDataLst>
              <p:tags r:id="rId9"/>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custDataLst>
              <p:tags r:id="rId2"/>
            </p:custDataLst>
          </p:nvPr>
        </p:nvSpPr>
        <p:spPr/>
        <p:txBody>
          <a:bodyPr/>
          <a:lstStyle>
            <a:lvl1pPr>
              <a:defRPr>
                <a:solidFill>
                  <a:schemeClr val="bg1">
                    <a:lumMod val="50000"/>
                  </a:schemeClr>
                </a:solidFill>
              </a:defRPr>
            </a:lvl1pPr>
          </a:lstStyle>
          <a:p>
            <a:endParaRPr lang="zh-CN" altLang="en-US" dirty="0"/>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11" name="标题 10"/>
          <p:cNvSpPr>
            <a:spLocks noGrp="1"/>
          </p:cNvSpPr>
          <p:nvPr>
            <p:ph type="title"/>
            <p:custDataLst>
              <p:tags r:id="rId4"/>
            </p:custDataLst>
          </p:nvPr>
        </p:nvSpPr>
        <p:spPr/>
        <p:txBody>
          <a:bodyPr/>
          <a:lstStyle/>
          <a:p>
            <a:r>
              <a:rPr lang="zh-CN" altLang="en-US"/>
              <a:t>单击此处编辑母版标题样式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pPr/>
              <a:t>2021/12/24</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9840" y="342900"/>
            <a:ext cx="3123900" cy="1200150"/>
          </a:xfrm>
        </p:spPr>
        <p:txBody>
          <a:bodyPr anchor="t" anchorCtr="0">
            <a:normAutofit/>
          </a:bodyPr>
          <a:lstStyle>
            <a:lvl1pPr>
              <a:defRPr sz="2700"/>
            </a:lvl1pPr>
          </a:lstStyle>
          <a:p>
            <a:r>
              <a:rPr lang="zh-CN" altLang="en-US" dirty="0"/>
              <a:t>单击此处编辑母版标题样式</a:t>
            </a:r>
          </a:p>
        </p:txBody>
      </p:sp>
      <p:sp>
        <p:nvSpPr>
          <p:cNvPr id="3" name="图片占位符 2"/>
          <p:cNvSpPr>
            <a:spLocks noGrp="1" noChangeAspect="1"/>
          </p:cNvSpPr>
          <p:nvPr>
            <p:ph type="pic" idx="1"/>
            <p:custDataLst>
              <p:tags r:id="rId2"/>
            </p:custDataLst>
          </p:nvPr>
        </p:nvSpPr>
        <p:spPr>
          <a:xfrm>
            <a:off x="3888000" y="342900"/>
            <a:ext cx="4627800" cy="40527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dirty="0"/>
          </a:p>
        </p:txBody>
      </p:sp>
      <p:sp>
        <p:nvSpPr>
          <p:cNvPr id="4" name="文本占位符 3"/>
          <p:cNvSpPr>
            <a:spLocks noGrp="1"/>
          </p:cNvSpPr>
          <p:nvPr>
            <p:ph type="body" sz="half" idx="2"/>
            <p:custDataLst>
              <p:tags r:id="rId3"/>
            </p:custDataLst>
          </p:nvPr>
        </p:nvSpPr>
        <p:spPr>
          <a:xfrm>
            <a:off x="629840" y="1543050"/>
            <a:ext cx="3123900" cy="2858691"/>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dirty="0"/>
              <a:t>单击此处编辑母版文本样式</a:t>
            </a: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pPr/>
              <a:t>2021/12/24</a:t>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pPr/>
              <a:t>‹#›</a:t>
            </a:fld>
            <a:endParaRPr lang="zh-CN" altLang="en-US"/>
          </a:p>
        </p:txBody>
      </p:sp>
      <p:sp>
        <p:nvSpPr>
          <p:cNvPr id="8" name="矩形 7"/>
          <p:cNvSpPr/>
          <p:nvPr>
            <p:custDataLst>
              <p:tags r:id="rId7"/>
            </p:custDataLst>
          </p:nvPr>
        </p:nvSpPr>
        <p:spPr>
          <a:xfrm>
            <a:off x="381000" y="452870"/>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015"/>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7368363" y="273844"/>
            <a:ext cx="1146987" cy="4358879"/>
          </a:xfrm>
        </p:spPr>
        <p:txBody>
          <a:bodyPr vert="eaVert">
            <a:normAutofit/>
          </a:bodyPr>
          <a:lstStyle>
            <a:lvl1pPr>
              <a:defRPr sz="2700"/>
            </a:lvl1pPr>
          </a:lstStyle>
          <a:p>
            <a:r>
              <a:rPr lang="zh-CN" altLang="en-US"/>
              <a:t>单击此处编辑母版标题样式</a:t>
            </a:r>
          </a:p>
        </p:txBody>
      </p:sp>
      <p:sp>
        <p:nvSpPr>
          <p:cNvPr id="3" name="竖排文字占位符 2"/>
          <p:cNvSpPr>
            <a:spLocks noGrp="1"/>
          </p:cNvSpPr>
          <p:nvPr>
            <p:ph type="body" orient="vert" idx="1"/>
            <p:custDataLst>
              <p:tags r:id="rId2"/>
            </p:custDataLst>
          </p:nvPr>
        </p:nvSpPr>
        <p:spPr>
          <a:xfrm>
            <a:off x="628650" y="273844"/>
            <a:ext cx="6659969" cy="4358879"/>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2021/12/24</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628650" y="413657"/>
            <a:ext cx="7886700" cy="416922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12">
            <a:extLst>
              <a:ext uri="{28A0092B-C50C-407E-A947-70E740481C1C}">
                <a14:useLocalDpi xmlns:a14="http://schemas.microsoft.com/office/drawing/2010/main" val="0"/>
              </a:ext>
            </a:extLst>
          </a:blip>
          <a:stretch>
            <a:fillRect/>
          </a:stretch>
        </p:blipFill>
        <p:spPr>
          <a:xfrm>
            <a:off x="0" y="5723"/>
            <a:ext cx="9144000" cy="5120640"/>
          </a:xfrm>
          <a:prstGeom prst="rect">
            <a:avLst/>
          </a:prstGeom>
        </p:spPr>
      </p:pic>
      <p:sp>
        <p:nvSpPr>
          <p:cNvPr id="7" name="矩形 6"/>
          <p:cNvSpPr/>
          <p:nvPr>
            <p:custDataLst>
              <p:tags r:id="rId2"/>
            </p:custDataLst>
          </p:nvPr>
        </p:nvSpPr>
        <p:spPr>
          <a:xfrm>
            <a:off x="0" y="4227934"/>
            <a:ext cx="9144000" cy="915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8" name="等腰三角形 7"/>
          <p:cNvSpPr/>
          <p:nvPr>
            <p:custDataLst>
              <p:tags r:id="rId3"/>
            </p:custDataLst>
          </p:nvPr>
        </p:nvSpPr>
        <p:spPr>
          <a:xfrm rot="5400000" flipV="1">
            <a:off x="3140309" y="-860192"/>
            <a:ext cx="2863384" cy="9144000"/>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9" name="直角三角形 8"/>
          <p:cNvSpPr/>
          <p:nvPr>
            <p:custDataLst>
              <p:tags r:id="rId4"/>
            </p:custDataLst>
          </p:nvPr>
        </p:nvSpPr>
        <p:spPr>
          <a:xfrm>
            <a:off x="0" y="2715766"/>
            <a:ext cx="9144000" cy="2427734"/>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0" name="直角三角形 9"/>
          <p:cNvSpPr/>
          <p:nvPr>
            <p:custDataLst>
              <p:tags r:id="rId5"/>
            </p:custDataLst>
          </p:nvPr>
        </p:nvSpPr>
        <p:spPr>
          <a:xfrm flipH="1">
            <a:off x="0" y="2283718"/>
            <a:ext cx="9144000" cy="2859782"/>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custDataLst>
              <p:tags r:id="rId7"/>
            </p:custDataLst>
          </p:nvPr>
        </p:nvSpPr>
        <p:spPr/>
        <p:txBody>
          <a:bodyPr/>
          <a:lstStyle>
            <a:lvl1pPr>
              <a:defRPr>
                <a:solidFill>
                  <a:schemeClr val="bg1">
                    <a:lumMod val="50000"/>
                  </a:schemeClr>
                </a:solidFill>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9"/>
            </p:custDataLst>
          </p:nvPr>
        </p:nvSpPr>
        <p:spPr>
          <a:xfrm>
            <a:off x="4893468" y="3530600"/>
            <a:ext cx="3864769" cy="938657"/>
          </a:xfrm>
        </p:spPr>
        <p:txBody>
          <a:bodyPr anchor="b">
            <a:normAutofit/>
          </a:bodyPr>
          <a:lstStyle>
            <a:lvl1pPr algn="r">
              <a:defRPr sz="4950" b="1">
                <a:solidFill>
                  <a:schemeClr val="tx1"/>
                </a:solidFill>
              </a:defRPr>
            </a:lvl1pPr>
          </a:lstStyle>
          <a:p>
            <a:r>
              <a:rPr lang="zh-CN" altLang="en-US" dirty="0"/>
              <a:t>编辑标题</a:t>
            </a:r>
          </a:p>
        </p:txBody>
      </p:sp>
      <p:sp>
        <p:nvSpPr>
          <p:cNvPr id="14" name="文本占位符 13"/>
          <p:cNvSpPr>
            <a:spLocks noGrp="1"/>
          </p:cNvSpPr>
          <p:nvPr>
            <p:ph type="body" sz="quarter" idx="13" hasCustomPrompt="1"/>
            <p:custDataLst>
              <p:tags r:id="rId10"/>
            </p:custDataLst>
          </p:nvPr>
        </p:nvSpPr>
        <p:spPr>
          <a:xfrm>
            <a:off x="4893468" y="4537472"/>
            <a:ext cx="3864769" cy="594615"/>
          </a:xfrm>
        </p:spPr>
        <p:txBody>
          <a:bodyPr>
            <a:normAutofit/>
          </a:bodyPr>
          <a:lstStyle>
            <a:lvl1pPr marL="0" indent="0" algn="r">
              <a:buNone/>
              <a:defRPr sz="2400">
                <a:solidFill>
                  <a:schemeClr val="tx1"/>
                </a:solidFill>
              </a:defRPr>
            </a:lvl1pPr>
          </a:lstStyle>
          <a:p>
            <a:pPr lvl="0"/>
            <a:r>
              <a:rPr lang="zh-CN" altLang="en-US" dirty="0"/>
              <a:t>单击此处编辑文本</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2021/12/24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9" Type="http://schemas.openxmlformats.org/officeDocument/2006/relationships/tags" Target="../tags/tag6.xml"/><Relationship Id="rId3" Type="http://schemas.openxmlformats.org/officeDocument/2006/relationships/slideLayout" Target="../slideLayouts/slideLayout6.xml"/><Relationship Id="rId21" Type="http://schemas.openxmlformats.org/officeDocument/2006/relationships/slideLayout" Target="../slideLayouts/slideLayout24.xml"/><Relationship Id="rId34" Type="http://schemas.openxmlformats.org/officeDocument/2006/relationships/theme" Target="../theme/theme2.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33" Type="http://schemas.openxmlformats.org/officeDocument/2006/relationships/slideLayout" Target="../slideLayouts/slideLayout36.xml"/><Relationship Id="rId38" Type="http://schemas.openxmlformats.org/officeDocument/2006/relationships/tags" Target="../tags/tag5.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slideLayout" Target="../slideLayouts/slideLayout3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32" Type="http://schemas.openxmlformats.org/officeDocument/2006/relationships/slideLayout" Target="../slideLayouts/slideLayout35.xml"/><Relationship Id="rId37" Type="http://schemas.openxmlformats.org/officeDocument/2006/relationships/tags" Target="../tags/tag4.xml"/><Relationship Id="rId40" Type="http://schemas.openxmlformats.org/officeDocument/2006/relationships/tags" Target="../tags/tag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slideLayout" Target="../slideLayouts/slideLayout31.xml"/><Relationship Id="rId36" Type="http://schemas.openxmlformats.org/officeDocument/2006/relationships/tags" Target="../tags/tag3.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31" Type="http://schemas.openxmlformats.org/officeDocument/2006/relationships/slideLayout" Target="../slideLayouts/slideLayout34.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 Id="rId30" Type="http://schemas.openxmlformats.org/officeDocument/2006/relationships/slideLayout" Target="../slideLayouts/slideLayout33.xml"/><Relationship Id="rId35"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7" name="组 4"/>
          <p:cNvGrpSpPr/>
          <p:nvPr userDrawn="1"/>
        </p:nvGrpSpPr>
        <p:grpSpPr>
          <a:xfrm>
            <a:off x="0" y="0"/>
            <a:ext cx="2979167" cy="717067"/>
            <a:chOff x="4524703" y="1679824"/>
            <a:chExt cx="2979167" cy="717067"/>
          </a:xfrm>
        </p:grpSpPr>
        <p:sp>
          <p:nvSpPr>
            <p:cNvPr id="8" name="矩形 7"/>
            <p:cNvSpPr/>
            <p:nvPr/>
          </p:nvSpPr>
          <p:spPr>
            <a:xfrm>
              <a:off x="4524703" y="1781503"/>
              <a:ext cx="709449" cy="457200"/>
            </a:xfrm>
            <a:prstGeom prst="rect">
              <a:avLst/>
            </a:prstGeom>
            <a:solidFill>
              <a:srgbClr val="B24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庞门正道标题体" panose="02010600030101010101" pitchFamily="2" charset="-122"/>
                <a:ea typeface="庞门正道标题体" panose="02010600030101010101" pitchFamily="2" charset="-122"/>
              </a:endParaRPr>
            </a:p>
          </p:txBody>
        </p:sp>
        <p:sp>
          <p:nvSpPr>
            <p:cNvPr id="9" name="矩形 8"/>
            <p:cNvSpPr/>
            <p:nvPr/>
          </p:nvSpPr>
          <p:spPr>
            <a:xfrm>
              <a:off x="4524703" y="2282535"/>
              <a:ext cx="709449" cy="66862"/>
            </a:xfrm>
            <a:prstGeom prst="rect">
              <a:avLst/>
            </a:prstGeom>
            <a:solidFill>
              <a:srgbClr val="B24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庞门正道标题体" panose="02010600030101010101" pitchFamily="2" charset="-122"/>
                <a:ea typeface="庞门正道标题体" panose="02010600030101010101" pitchFamily="2" charset="-122"/>
              </a:endParaRPr>
            </a:p>
          </p:txBody>
        </p:sp>
        <p:sp>
          <p:nvSpPr>
            <p:cNvPr id="10" name="文本框 9"/>
            <p:cNvSpPr txBox="1"/>
            <p:nvPr/>
          </p:nvSpPr>
          <p:spPr>
            <a:xfrm>
              <a:off x="5309038" y="1679824"/>
              <a:ext cx="2194832" cy="523220"/>
            </a:xfrm>
            <a:prstGeom prst="rect">
              <a:avLst/>
            </a:prstGeom>
            <a:noFill/>
          </p:spPr>
          <p:txBody>
            <a:bodyPr wrap="none" rtlCol="0">
              <a:spAutoFit/>
            </a:bodyPr>
            <a:lstStyle/>
            <a:p>
              <a:r>
                <a:rPr kumimoji="1" lang="zh-CN" altLang="en-US" sz="2800" dirty="0">
                  <a:latin typeface="庞门正道标题体" panose="02010600030101010101" pitchFamily="2" charset="-122"/>
                  <a:ea typeface="庞门正道标题体" panose="02010600030101010101" pitchFamily="2" charset="-122"/>
                  <a:cs typeface="微软雅黑" panose="020B0503020204020204" charset="-122"/>
                </a:rPr>
                <a:t>输入文字标题</a:t>
              </a:r>
            </a:p>
          </p:txBody>
        </p:sp>
        <p:sp>
          <p:nvSpPr>
            <p:cNvPr id="11" name="文本框 10"/>
            <p:cNvSpPr txBox="1"/>
            <p:nvPr/>
          </p:nvSpPr>
          <p:spPr>
            <a:xfrm>
              <a:off x="5309038" y="2096809"/>
              <a:ext cx="833883" cy="300082"/>
            </a:xfrm>
            <a:prstGeom prst="rect">
              <a:avLst/>
            </a:prstGeom>
            <a:noFill/>
          </p:spPr>
          <p:txBody>
            <a:bodyPr wrap="none" rtlCol="0">
              <a:spAutoFit/>
            </a:bodyPr>
            <a:lstStyle/>
            <a:p>
              <a:r>
                <a:rPr kumimoji="1" lang="zh-CN" altLang="en-US" dirty="0">
                  <a:solidFill>
                    <a:schemeClr val="bg1">
                      <a:lumMod val="50000"/>
                    </a:schemeClr>
                  </a:solidFill>
                  <a:latin typeface="庞门正道标题体" panose="02010600030101010101" pitchFamily="2" charset="-122"/>
                  <a:ea typeface="庞门正道标题体" panose="02010600030101010101" pitchFamily="2" charset="-122"/>
                </a:rPr>
                <a:t>添加文字</a:t>
              </a: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slow" advClick="0" advTm="200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35"/>
            </p:custDataLst>
          </p:nvPr>
        </p:nvSpPr>
        <p:spPr>
          <a:xfrm>
            <a:off x="628650" y="273844"/>
            <a:ext cx="7886700" cy="994172"/>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custDataLst>
              <p:tags r:id="rId36"/>
            </p:custDataLst>
          </p:nvPr>
        </p:nvSpPr>
        <p:spPr>
          <a:xfrm>
            <a:off x="628650" y="1369219"/>
            <a:ext cx="7886700" cy="3263504"/>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37"/>
            </p:custDataLst>
          </p:nvPr>
        </p:nvSpPr>
        <p:spPr>
          <a:xfrm>
            <a:off x="628650" y="4767263"/>
            <a:ext cx="2057400" cy="273844"/>
          </a:xfrm>
          <a:prstGeom prst="rect">
            <a:avLst/>
          </a:prstGeom>
        </p:spPr>
        <p:txBody>
          <a:bodyPr vert="horz" lIns="91440" tIns="45720" rIns="91440" bIns="45720" rtlCol="0" anchor="ctr">
            <a:normAutofit/>
          </a:bodyPr>
          <a:lstStyle>
            <a:lvl1pPr algn="l">
              <a:defRPr sz="900">
                <a:solidFill>
                  <a:schemeClr val="tx1">
                    <a:lumMod val="65000"/>
                    <a:lumOff val="35000"/>
                  </a:schemeClr>
                </a:solidFill>
              </a:defRPr>
            </a:lvl1pPr>
          </a:lstStyle>
          <a:p>
            <a:fld id="{760FBDFE-C587-4B4C-A407-44438C67B59E}" type="datetimeFigureOut">
              <a:rPr lang="zh-CN" altLang="en-US" smtClean="0"/>
              <a:pPr/>
              <a:t>2021/12/24</a:t>
            </a:fld>
            <a:endParaRPr lang="zh-CN" altLang="en-US"/>
          </a:p>
        </p:txBody>
      </p:sp>
      <p:sp>
        <p:nvSpPr>
          <p:cNvPr id="5" name="页脚占位符 4"/>
          <p:cNvSpPr>
            <a:spLocks noGrp="1"/>
          </p:cNvSpPr>
          <p:nvPr>
            <p:ph type="ftr" sz="quarter" idx="3"/>
            <p:custDataLst>
              <p:tags r:id="rId38"/>
            </p:custDataLst>
          </p:nvPr>
        </p:nvSpPr>
        <p:spPr>
          <a:xfrm>
            <a:off x="3028950" y="4767263"/>
            <a:ext cx="3086100" cy="273844"/>
          </a:xfrm>
          <a:prstGeom prst="rect">
            <a:avLst/>
          </a:prstGeom>
        </p:spPr>
        <p:txBody>
          <a:bodyPr vert="horz" lIns="91440" tIns="45720" rIns="91440" bIns="45720" rtlCol="0" anchor="ctr">
            <a:normAutofit/>
          </a:bodyPr>
          <a:lstStyle>
            <a:lvl1pPr algn="ctr">
              <a:defRPr sz="900">
                <a:solidFill>
                  <a:schemeClr val="tx1">
                    <a:lumMod val="65000"/>
                    <a:lumOff val="35000"/>
                  </a:schemeClr>
                </a:solidFill>
              </a:defRPr>
            </a:lvl1pPr>
          </a:lstStyle>
          <a:p>
            <a:endParaRPr lang="zh-CN" altLang="en-US"/>
          </a:p>
        </p:txBody>
      </p:sp>
      <p:sp>
        <p:nvSpPr>
          <p:cNvPr id="6" name="灯片编号占位符 5"/>
          <p:cNvSpPr>
            <a:spLocks noGrp="1"/>
          </p:cNvSpPr>
          <p:nvPr>
            <p:ph type="sldNum" sz="quarter" idx="4"/>
            <p:custDataLst>
              <p:tags r:id="rId39"/>
            </p:custDataLst>
          </p:nvPr>
        </p:nvSpPr>
        <p:spPr>
          <a:xfrm>
            <a:off x="6457950" y="4767263"/>
            <a:ext cx="2057400" cy="273844"/>
          </a:xfrm>
          <a:prstGeom prst="rect">
            <a:avLst/>
          </a:prstGeom>
        </p:spPr>
        <p:txBody>
          <a:bodyPr vert="horz" lIns="91440" tIns="45720" rIns="91440" bIns="45720" rtlCol="0" anchor="ctr">
            <a:normAutofit/>
          </a:bodyPr>
          <a:lstStyle>
            <a:lvl1pPr algn="r">
              <a:defRPr sz="900">
                <a:solidFill>
                  <a:schemeClr val="tx1">
                    <a:lumMod val="65000"/>
                    <a:lumOff val="35000"/>
                  </a:schemeClr>
                </a:solidFill>
              </a:defRPr>
            </a:lvl1pPr>
          </a:lstStyle>
          <a:p>
            <a:fld id="{49AE70B2-8BF9-45C0-BB95-33D1B9D3A854}" type="slidenum">
              <a:rPr lang="zh-CN" altLang="en-US" smtClean="0"/>
              <a:pPr/>
              <a:t>‹#›</a:t>
            </a:fld>
            <a:endParaRPr lang="zh-CN" altLang="en-US"/>
          </a:p>
        </p:txBody>
      </p:sp>
      <p:sp>
        <p:nvSpPr>
          <p:cNvPr id="7" name="KSO_TEMPLATE" hidden="1"/>
          <p:cNvSpPr/>
          <p:nvPr>
            <p:custDataLst>
              <p:tags r:id="rId4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683" r:id="rId31"/>
    <p:sldLayoutId id="2147483684" r:id="rId32"/>
    <p:sldLayoutId id="2147483685" r:id="rId33"/>
  </p:sldLayoutIdLst>
  <p:txStyles>
    <p:titleStyle>
      <a:lvl1pPr algn="l" defTabSz="6858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xml"/><Relationship Id="rId1" Type="http://schemas.openxmlformats.org/officeDocument/2006/relationships/tags" Target="../tags/tag99.xml"/><Relationship Id="rId5" Type="http://schemas.openxmlformats.org/officeDocument/2006/relationships/image" Target="../media/image5.emf"/><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5.xml"/><Relationship Id="rId1" Type="http://schemas.openxmlformats.org/officeDocument/2006/relationships/tags" Target="../tags/tag100.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5.xml"/><Relationship Id="rId1" Type="http://schemas.openxmlformats.org/officeDocument/2006/relationships/tags" Target="../tags/tag101.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5.xml"/><Relationship Id="rId1" Type="http://schemas.openxmlformats.org/officeDocument/2006/relationships/tags" Target="../tags/tag102.xml"/><Relationship Id="rId5" Type="http://schemas.openxmlformats.org/officeDocument/2006/relationships/image" Target="../media/image7.png"/><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5.xml"/><Relationship Id="rId1" Type="http://schemas.openxmlformats.org/officeDocument/2006/relationships/tags" Target="../tags/tag103.xml"/><Relationship Id="rId5" Type="http://schemas.openxmlformats.org/officeDocument/2006/relationships/image" Target="../media/image8.png"/><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5.xml"/><Relationship Id="rId1" Type="http://schemas.openxmlformats.org/officeDocument/2006/relationships/tags" Target="../tags/tag104.xml"/><Relationship Id="rId5" Type="http://schemas.openxmlformats.org/officeDocument/2006/relationships/image" Target="../media/image9.png"/><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5.xml"/><Relationship Id="rId1" Type="http://schemas.openxmlformats.org/officeDocument/2006/relationships/tags" Target="../tags/tag105.xml"/><Relationship Id="rId5" Type="http://schemas.openxmlformats.org/officeDocument/2006/relationships/image" Target="../media/image10.png"/><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5.xml"/><Relationship Id="rId1" Type="http://schemas.openxmlformats.org/officeDocument/2006/relationships/tags" Target="../tags/tag106.xml"/><Relationship Id="rId5" Type="http://schemas.openxmlformats.org/officeDocument/2006/relationships/image" Target="../media/image11.png"/><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5.xml"/><Relationship Id="rId1" Type="http://schemas.openxmlformats.org/officeDocument/2006/relationships/tags" Target="../tags/tag107.xml"/><Relationship Id="rId5" Type="http://schemas.openxmlformats.org/officeDocument/2006/relationships/image" Target="../media/image12.png"/><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5.xml"/><Relationship Id="rId1" Type="http://schemas.openxmlformats.org/officeDocument/2006/relationships/tags" Target="../tags/tag108.xml"/><Relationship Id="rId5" Type="http://schemas.openxmlformats.org/officeDocument/2006/relationships/image" Target="../media/image13.png"/><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5.xml"/><Relationship Id="rId1" Type="http://schemas.openxmlformats.org/officeDocument/2006/relationships/tags" Target="../tags/tag109.xml"/><Relationship Id="rId5" Type="http://schemas.openxmlformats.org/officeDocument/2006/relationships/image" Target="../media/image14.png"/><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5.xml"/><Relationship Id="rId1" Type="http://schemas.openxmlformats.org/officeDocument/2006/relationships/tags" Target="../tags/tag110.xml"/><Relationship Id="rId5" Type="http://schemas.openxmlformats.org/officeDocument/2006/relationships/image" Target="../media/image15.png"/><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5.xml"/><Relationship Id="rId1" Type="http://schemas.openxmlformats.org/officeDocument/2006/relationships/tags" Target="../tags/tag111.xml"/><Relationship Id="rId5" Type="http://schemas.openxmlformats.org/officeDocument/2006/relationships/image" Target="../media/image16.png"/><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5.xml"/><Relationship Id="rId1" Type="http://schemas.openxmlformats.org/officeDocument/2006/relationships/tags" Target="../tags/tag112.xml"/><Relationship Id="rId4" Type="http://schemas.openxmlformats.org/officeDocument/2006/relationships/image" Target="../media/image6.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tags" Target="../tags/tag113.xml"/><Relationship Id="rId5" Type="http://schemas.openxmlformats.org/officeDocument/2006/relationships/image" Target="../media/image4.emf"/><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3" name="Picture 29"/>
          <p:cNvPicPr>
            <a:picLocks noChangeAspect="1" noChangeArrowheads="1"/>
          </p:cNvPicPr>
          <p:nvPr/>
        </p:nvPicPr>
        <p:blipFill>
          <a:blip r:embed="rId4"/>
          <a:srcRect/>
          <a:stretch>
            <a:fillRect/>
          </a:stretch>
        </p:blipFill>
        <p:spPr bwMode="auto">
          <a:xfrm>
            <a:off x="-971339" y="-731854"/>
            <a:ext cx="6829678" cy="5875354"/>
          </a:xfrm>
          <a:prstGeom prst="rect">
            <a:avLst/>
          </a:prstGeom>
          <a:noFill/>
          <a:ln w="9525">
            <a:noFill/>
            <a:miter lim="800000"/>
            <a:headEnd/>
            <a:tailEnd/>
          </a:ln>
          <a:effectLst/>
        </p:spPr>
      </p:pic>
      <p:pic>
        <p:nvPicPr>
          <p:cNvPr id="1038" name="Picture 14"/>
          <p:cNvPicPr>
            <a:picLocks noChangeAspect="1" noChangeArrowheads="1"/>
          </p:cNvPicPr>
          <p:nvPr/>
        </p:nvPicPr>
        <p:blipFill>
          <a:blip r:embed="rId5"/>
          <a:srcRect/>
          <a:stretch>
            <a:fillRect/>
          </a:stretch>
        </p:blipFill>
        <p:spPr bwMode="auto">
          <a:xfrm>
            <a:off x="6379029" y="654732"/>
            <a:ext cx="2131785" cy="476221"/>
          </a:xfrm>
          <a:prstGeom prst="rect">
            <a:avLst/>
          </a:prstGeom>
          <a:noFill/>
          <a:ln w="9525">
            <a:noFill/>
            <a:miter lim="800000"/>
            <a:headEnd/>
            <a:tailEnd/>
          </a:ln>
          <a:effectLst/>
        </p:spPr>
      </p:pic>
      <p:sp>
        <p:nvSpPr>
          <p:cNvPr id="1043" name="Rectangle 19"/>
          <p:cNvSpPr>
            <a:spLocks noChangeArrowheads="1"/>
          </p:cNvSpPr>
          <p:nvPr/>
        </p:nvSpPr>
        <p:spPr bwMode="auto">
          <a:xfrm>
            <a:off x="4066853" y="2618304"/>
            <a:ext cx="4904753" cy="30777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914400" fontAlgn="base">
              <a:spcBef>
                <a:spcPct val="0"/>
              </a:spcBef>
              <a:spcAft>
                <a:spcPct val="0"/>
              </a:spcAft>
            </a:pPr>
            <a:r>
              <a:rPr lang="zh-CN" altLang="en-US" sz="2000" b="1" dirty="0">
                <a:solidFill>
                  <a:srgbClr val="BD0F24"/>
                </a:solidFill>
                <a:latin typeface="+mj-ea"/>
                <a:ea typeface="+mj-ea"/>
                <a:cs typeface="宋体" pitchFamily="2" charset="-122"/>
              </a:rPr>
              <a:t>冬</a:t>
            </a:r>
            <a:r>
              <a:rPr lang="zh-CN" altLang="en-US" sz="2000" b="1" dirty="0" smtClean="0">
                <a:solidFill>
                  <a:srgbClr val="BD0F24"/>
                </a:solidFill>
                <a:latin typeface="+mj-ea"/>
                <a:ea typeface="+mj-ea"/>
                <a:cs typeface="宋体" pitchFamily="2" charset="-122"/>
              </a:rPr>
              <a:t>奥预期限产放松，利好炉料行情</a:t>
            </a:r>
            <a:endParaRPr kumimoji="0" lang="zh-CN" sz="2000" b="1" i="0" u="none" strike="noStrike" cap="none" normalizeH="0" baseline="0" dirty="0">
              <a:ln>
                <a:noFill/>
              </a:ln>
              <a:solidFill>
                <a:srgbClr val="BD0F24"/>
              </a:solidFill>
              <a:effectLst/>
              <a:latin typeface="+mj-ea"/>
              <a:ea typeface="+mj-ea"/>
              <a:cs typeface="宋体" pitchFamily="2" charset="-122"/>
            </a:endParaRPr>
          </a:p>
        </p:txBody>
      </p:sp>
      <p:sp>
        <p:nvSpPr>
          <p:cNvPr id="1047" name="AutoShape 23"/>
          <p:cNvSpPr>
            <a:spLocks noChangeAspect="1" noChangeArrowheads="1" noTextEdit="1"/>
          </p:cNvSpPr>
          <p:nvPr/>
        </p:nvSpPr>
        <p:spPr bwMode="auto">
          <a:xfrm>
            <a:off x="3860800" y="2938463"/>
            <a:ext cx="4622800" cy="33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49" name="Rectangle 25"/>
          <p:cNvSpPr>
            <a:spLocks noChangeArrowheads="1"/>
          </p:cNvSpPr>
          <p:nvPr/>
        </p:nvSpPr>
        <p:spPr bwMode="auto">
          <a:xfrm>
            <a:off x="4339101" y="2935288"/>
            <a:ext cx="1519238" cy="39687"/>
          </a:xfrm>
          <a:prstGeom prst="rect">
            <a:avLst/>
          </a:prstGeom>
          <a:solidFill>
            <a:srgbClr val="E6001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50" name="Rectangle 26"/>
          <p:cNvSpPr>
            <a:spLocks noChangeArrowheads="1"/>
          </p:cNvSpPr>
          <p:nvPr/>
        </p:nvSpPr>
        <p:spPr bwMode="auto">
          <a:xfrm>
            <a:off x="5383212" y="2935288"/>
            <a:ext cx="3317875" cy="45719"/>
          </a:xfrm>
          <a:prstGeom prst="rect">
            <a:avLst/>
          </a:prstGeom>
          <a:solidFill>
            <a:srgbClr val="DAB866"/>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Rectangle 19"/>
          <p:cNvSpPr>
            <a:spLocks noChangeArrowheads="1"/>
          </p:cNvSpPr>
          <p:nvPr/>
        </p:nvSpPr>
        <p:spPr bwMode="auto">
          <a:xfrm>
            <a:off x="4151653" y="4572780"/>
            <a:ext cx="4992347" cy="4308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400" dirty="0" smtClean="0">
                <a:solidFill>
                  <a:srgbClr val="7F7F7F"/>
                </a:solidFill>
              </a:rPr>
              <a:t>衡焱 投资咨询证号：</a:t>
            </a:r>
            <a:r>
              <a:rPr lang="en-US" altLang="zh-CN" sz="1400" dirty="0" smtClean="0">
                <a:solidFill>
                  <a:srgbClr val="7F7F7F"/>
                </a:solidFill>
              </a:rPr>
              <a:t>Z0016768 </a:t>
            </a:r>
            <a:r>
              <a:rPr lang="zh-CN" altLang="en-US" sz="1400" dirty="0" smtClean="0">
                <a:solidFill>
                  <a:srgbClr val="7F7F7F"/>
                </a:solidFill>
              </a:rPr>
              <a:t>从业资格证号：</a:t>
            </a:r>
            <a:r>
              <a:rPr lang="en-US" altLang="zh-CN" sz="1400" dirty="0">
                <a:solidFill>
                  <a:srgbClr val="7F7F7F"/>
                </a:solidFill>
              </a:rPr>
              <a:t>F03090081</a:t>
            </a:r>
          </a:p>
          <a:p>
            <a:pPr defTabSz="914400" fontAlgn="base">
              <a:spcBef>
                <a:spcPct val="0"/>
              </a:spcBef>
              <a:spcAft>
                <a:spcPct val="0"/>
              </a:spcAft>
            </a:pPr>
            <a:r>
              <a:rPr lang="zh-CN" altLang="en-US" sz="1400" dirty="0" smtClean="0">
                <a:solidFill>
                  <a:srgbClr val="7F7F7F"/>
                </a:solidFill>
              </a:rPr>
              <a:t>钱龙 从业资格证号：</a:t>
            </a:r>
            <a:r>
              <a:rPr lang="en-US" altLang="zh-CN" sz="1400" dirty="0">
                <a:solidFill>
                  <a:srgbClr val="7F7F7F"/>
                </a:solidFill>
              </a:rPr>
              <a:t>F3077614</a:t>
            </a:r>
          </a:p>
        </p:txBody>
      </p:sp>
      <p:sp>
        <p:nvSpPr>
          <p:cNvPr id="10" name="Rectangle 19"/>
          <p:cNvSpPr>
            <a:spLocks noChangeArrowheads="1"/>
          </p:cNvSpPr>
          <p:nvPr/>
        </p:nvSpPr>
        <p:spPr bwMode="auto">
          <a:xfrm>
            <a:off x="6744230" y="3132230"/>
            <a:ext cx="1739370"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en-US" altLang="zh-CN" sz="1600" b="1" dirty="0" smtClean="0">
                <a:solidFill>
                  <a:srgbClr val="7F7F7F"/>
                </a:solidFill>
                <a:latin typeface="+mj-ea"/>
                <a:ea typeface="字酷堂清楷体" pitchFamily="2" charset="-122"/>
                <a:cs typeface="宋体" pitchFamily="2" charset="-122"/>
              </a:rPr>
              <a:t>2021</a:t>
            </a:r>
            <a:r>
              <a:rPr lang="zh-CN" altLang="en-US" sz="1600" b="1" dirty="0" smtClean="0">
                <a:solidFill>
                  <a:srgbClr val="7F7F7F"/>
                </a:solidFill>
                <a:latin typeface="+mj-ea"/>
                <a:ea typeface="字酷堂清楷体" pitchFamily="2" charset="-122"/>
                <a:cs typeface="宋体" pitchFamily="2" charset="-122"/>
              </a:rPr>
              <a:t>年</a:t>
            </a:r>
            <a:r>
              <a:rPr lang="en-US" altLang="zh-CN" sz="1600" b="1" dirty="0" smtClean="0">
                <a:solidFill>
                  <a:srgbClr val="7F7F7F"/>
                </a:solidFill>
                <a:latin typeface="+mj-ea"/>
                <a:ea typeface="字酷堂清楷体" pitchFamily="2" charset="-122"/>
                <a:cs typeface="宋体" pitchFamily="2" charset="-122"/>
              </a:rPr>
              <a:t>12</a:t>
            </a:r>
            <a:r>
              <a:rPr lang="zh-CN" altLang="en-US" sz="1600" b="1" dirty="0" smtClean="0">
                <a:solidFill>
                  <a:srgbClr val="7F7F7F"/>
                </a:solidFill>
                <a:latin typeface="+mj-ea"/>
                <a:ea typeface="字酷堂清楷体" pitchFamily="2" charset="-122"/>
                <a:cs typeface="宋体" pitchFamily="2" charset="-122"/>
              </a:rPr>
              <a:t>月</a:t>
            </a:r>
            <a:r>
              <a:rPr lang="en-US" altLang="zh-CN" sz="1600" b="1" dirty="0" smtClean="0">
                <a:solidFill>
                  <a:srgbClr val="7F7F7F"/>
                </a:solidFill>
                <a:latin typeface="+mj-ea"/>
                <a:ea typeface="字酷堂清楷体" pitchFamily="2" charset="-122"/>
                <a:cs typeface="宋体" pitchFamily="2" charset="-122"/>
              </a:rPr>
              <a:t>24</a:t>
            </a:r>
            <a:r>
              <a:rPr lang="zh-CN" altLang="en-US" sz="1600" b="1" dirty="0" smtClean="0">
                <a:solidFill>
                  <a:srgbClr val="7F7F7F"/>
                </a:solidFill>
                <a:latin typeface="+mj-ea"/>
                <a:ea typeface="字酷堂清楷体" pitchFamily="2" charset="-122"/>
                <a:cs typeface="宋体" pitchFamily="2" charset="-122"/>
              </a:rPr>
              <a:t>日</a:t>
            </a:r>
            <a:endParaRPr lang="zh-CN" sz="1600" b="1" dirty="0">
              <a:solidFill>
                <a:srgbClr val="7F7F7F"/>
              </a:solidFill>
              <a:latin typeface="+mj-ea"/>
              <a:ea typeface="字酷堂清楷体" pitchFamily="2" charset="-122"/>
              <a:cs typeface="宋体" pitchFamily="2" charset="-122"/>
            </a:endParaRPr>
          </a:p>
        </p:txBody>
      </p:sp>
    </p:spTree>
    <p:custDataLst>
      <p:tags r:id="rId1"/>
    </p:custDataLst>
  </p:cSld>
  <p:clrMapOvr>
    <a:masterClrMapping/>
  </p:clrMapOvr>
  <p:transition advClick="0" advTm="2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600" b="0" i="0" u="none" strike="noStrike" cap="none" normalizeH="0" baseline="0" dirty="0">
                <a:ln>
                  <a:noFill/>
                </a:ln>
                <a:solidFill>
                  <a:schemeClr val="accent4"/>
                </a:solidFill>
                <a:effectLst/>
                <a:latin typeface="+mn-ea"/>
                <a:cs typeface="宋体" pitchFamily="2" charset="-122"/>
              </a:rPr>
              <a:t>一周价格观察（周五数据</a:t>
            </a:r>
            <a:r>
              <a:rPr lang="zh-CN" altLang="en-US" sz="1600" dirty="0">
                <a:solidFill>
                  <a:schemeClr val="accent4"/>
                </a:solidFill>
                <a:latin typeface="+mn-ea"/>
                <a:cs typeface="宋体" pitchFamily="2" charset="-122"/>
              </a:rPr>
              <a:t>）</a:t>
            </a:r>
            <a:endParaRPr kumimoji="0" lang="zh-CN" sz="1600" b="0" i="0" u="none" strike="noStrike" cap="none" normalizeH="0" baseline="0" dirty="0">
              <a:ln>
                <a:noFill/>
              </a:ln>
              <a:solidFill>
                <a:schemeClr val="accent4"/>
              </a:solidFill>
              <a:effectLst/>
              <a:latin typeface="+mn-ea"/>
              <a:cs typeface="宋体" pitchFamily="2" charset="-122"/>
            </a:endParaRPr>
          </a:p>
        </p:txBody>
      </p:sp>
      <p:sp>
        <p:nvSpPr>
          <p:cNvPr id="10" name="Rectangle 10">
            <a:extLst>
              <a:ext uri="{FF2B5EF4-FFF2-40B4-BE49-F238E27FC236}">
                <a16:creationId xmlns:a16="http://schemas.microsoft.com/office/drawing/2014/main" xmlns="" id="{41A5E9E9-6AC6-4FD5-A27D-2A1E9F3F6D7B}"/>
              </a:ext>
            </a:extLst>
          </p:cNvPr>
          <p:cNvSpPr>
            <a:spLocks noChangeArrowheads="1"/>
          </p:cNvSpPr>
          <p:nvPr/>
        </p:nvSpPr>
        <p:spPr bwMode="auto">
          <a:xfrm>
            <a:off x="723290" y="2051858"/>
            <a:ext cx="1935125"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600" dirty="0">
                <a:solidFill>
                  <a:schemeClr val="accent4"/>
                </a:solidFill>
                <a:latin typeface="+mn-ea"/>
              </a:rPr>
              <a:t>价格因子分析</a:t>
            </a:r>
          </a:p>
        </p:txBody>
      </p:sp>
      <p:sp>
        <p:nvSpPr>
          <p:cNvPr id="12" name="Rectangle 10">
            <a:extLst>
              <a:ext uri="{FF2B5EF4-FFF2-40B4-BE49-F238E27FC236}">
                <a16:creationId xmlns:a16="http://schemas.microsoft.com/office/drawing/2014/main" xmlns="" id="{2F80742E-7D29-4689-BD76-CCD46F50673C}"/>
              </a:ext>
            </a:extLst>
          </p:cNvPr>
          <p:cNvSpPr>
            <a:spLocks noChangeArrowheads="1"/>
          </p:cNvSpPr>
          <p:nvPr/>
        </p:nvSpPr>
        <p:spPr bwMode="auto">
          <a:xfrm>
            <a:off x="5973147" y="750949"/>
            <a:ext cx="2671633" cy="49244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600" dirty="0" smtClean="0">
                <a:solidFill>
                  <a:srgbClr val="0070C0"/>
                </a:solidFill>
                <a:latin typeface="+mn-ea"/>
              </a:rPr>
              <a:t>预计下周市场</a:t>
            </a:r>
            <a:r>
              <a:rPr lang="zh-CN" altLang="en-US" sz="1600" dirty="0">
                <a:solidFill>
                  <a:srgbClr val="0070C0"/>
                </a:solidFill>
                <a:latin typeface="+mn-ea"/>
              </a:rPr>
              <a:t>强弱顺序</a:t>
            </a:r>
            <a:r>
              <a:rPr lang="zh-CN" altLang="en-US" sz="1600" dirty="0" smtClean="0">
                <a:solidFill>
                  <a:srgbClr val="0070C0"/>
                </a:solidFill>
                <a:latin typeface="+mn-ea"/>
              </a:rPr>
              <a:t>：螺纹、热卷、焦煤、焦炭、铁矿</a:t>
            </a:r>
            <a:endParaRPr lang="en-US" altLang="zh-CN" sz="1600" dirty="0">
              <a:solidFill>
                <a:srgbClr val="0070C0"/>
              </a:solidFill>
              <a:latin typeface="+mn-ea"/>
            </a:endParaRPr>
          </a:p>
        </p:txBody>
      </p:sp>
      <p:graphicFrame>
        <p:nvGraphicFramePr>
          <p:cNvPr id="4" name="表格 3"/>
          <p:cNvGraphicFramePr>
            <a:graphicFrameLocks noGrp="1"/>
          </p:cNvGraphicFramePr>
          <p:nvPr>
            <p:extLst>
              <p:ext uri="{D42A27DB-BD31-4B8C-83A1-F6EECF244321}">
                <p14:modId xmlns:p14="http://schemas.microsoft.com/office/powerpoint/2010/main" val="2940367127"/>
              </p:ext>
            </p:extLst>
          </p:nvPr>
        </p:nvGraphicFramePr>
        <p:xfrm>
          <a:off x="138112" y="543554"/>
          <a:ext cx="5448299" cy="1363345"/>
        </p:xfrm>
        <a:graphic>
          <a:graphicData uri="http://schemas.openxmlformats.org/drawingml/2006/table">
            <a:tbl>
              <a:tblPr>
                <a:tableStyleId>{5C22544A-7EE6-4342-B048-85BDC9FD1C3A}</a:tableStyleId>
              </a:tblPr>
              <a:tblGrid>
                <a:gridCol w="685401"/>
                <a:gridCol w="1396186"/>
                <a:gridCol w="1332723"/>
                <a:gridCol w="1015408"/>
                <a:gridCol w="1018581"/>
              </a:tblGrid>
              <a:tr h="180975">
                <a:tc>
                  <a:txBody>
                    <a:bodyPr/>
                    <a:lstStyle/>
                    <a:p>
                      <a:pPr algn="ctr" fontAlgn="t"/>
                      <a:r>
                        <a:rPr lang="zh-CN" altLang="en-US" sz="1100" u="none" strike="noStrike" dirty="0">
                          <a:effectLst/>
                        </a:rPr>
                        <a:t>品种</a:t>
                      </a:r>
                      <a:endParaRPr lang="zh-CN" alt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100" u="none" strike="noStrike" dirty="0">
                          <a:effectLst/>
                        </a:rPr>
                        <a:t>主力合约收盘（涨跌）</a:t>
                      </a:r>
                      <a:endParaRPr lang="zh-CN" alt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100" u="none" strike="noStrike">
                          <a:effectLst/>
                        </a:rPr>
                        <a:t>现货价格（涨跌）</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100" u="none" strike="noStrike">
                          <a:effectLst/>
                        </a:rPr>
                        <a:t>基差</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100" u="none" strike="noStrike" dirty="0">
                          <a:effectLst/>
                        </a:rPr>
                        <a:t>月差</a:t>
                      </a:r>
                      <a:endParaRPr lang="zh-CN" alt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r>
              <a:tr h="221615">
                <a:tc>
                  <a:txBody>
                    <a:bodyPr/>
                    <a:lstStyle/>
                    <a:p>
                      <a:pPr algn="ctr" fontAlgn="t"/>
                      <a:r>
                        <a:rPr lang="zh-CN" altLang="en-US" sz="1100" u="none" strike="noStrike" dirty="0">
                          <a:effectLst/>
                        </a:rPr>
                        <a:t>螺纹</a:t>
                      </a:r>
                      <a:endParaRPr lang="zh-CN" alt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100" u="none" strike="noStrike" kern="1200" dirty="0">
                          <a:solidFill>
                            <a:schemeClr val="dk1"/>
                          </a:solidFill>
                          <a:effectLst/>
                          <a:latin typeface="+mn-lt"/>
                          <a:ea typeface="+mn-ea"/>
                          <a:cs typeface="+mn-cs"/>
                        </a:rPr>
                        <a:t>4519(+40</a:t>
                      </a:r>
                      <a:r>
                        <a:rPr lang="zh-CN" altLang="en-US" sz="11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4860</a:t>
                      </a:r>
                      <a:r>
                        <a:rPr lang="zh-CN" altLang="en-US" sz="1100" u="none" strike="noStrike" kern="1200">
                          <a:solidFill>
                            <a:schemeClr val="dk1"/>
                          </a:solidFill>
                          <a:effectLst/>
                          <a:latin typeface="+mn-lt"/>
                          <a:ea typeface="+mn-ea"/>
                          <a:cs typeface="+mn-cs"/>
                        </a:rPr>
                        <a:t>（</a:t>
                      </a:r>
                      <a:r>
                        <a:rPr lang="en-US" altLang="zh-CN" sz="1100" u="none" strike="noStrike" kern="1200">
                          <a:solidFill>
                            <a:schemeClr val="dk1"/>
                          </a:solidFill>
                          <a:effectLst/>
                          <a:latin typeface="+mn-lt"/>
                          <a:ea typeface="+mn-ea"/>
                          <a:cs typeface="+mn-cs"/>
                        </a:rPr>
                        <a:t>+10</a:t>
                      </a:r>
                      <a:r>
                        <a:rPr lang="zh-CN" altLang="en-US" sz="11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441</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215</a:t>
                      </a:r>
                    </a:p>
                  </a:txBody>
                  <a:tcPr marL="6350" marR="6350" marT="6350" marB="0"/>
                </a:tc>
              </a:tr>
              <a:tr h="236220">
                <a:tc>
                  <a:txBody>
                    <a:bodyPr/>
                    <a:lstStyle/>
                    <a:p>
                      <a:pPr algn="ctr" fontAlgn="t"/>
                      <a:r>
                        <a:rPr lang="zh-CN" altLang="en-US" sz="1100" u="none" strike="noStrike" dirty="0">
                          <a:effectLst/>
                        </a:rPr>
                        <a:t>热卷</a:t>
                      </a:r>
                      <a:endParaRPr lang="zh-CN" alt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100" u="none" strike="noStrike" kern="1200" dirty="0">
                          <a:solidFill>
                            <a:schemeClr val="dk1"/>
                          </a:solidFill>
                          <a:effectLst/>
                          <a:latin typeface="+mn-lt"/>
                          <a:ea typeface="+mn-ea"/>
                          <a:cs typeface="+mn-cs"/>
                        </a:rPr>
                        <a:t>4616(+32</a:t>
                      </a:r>
                      <a:r>
                        <a:rPr lang="zh-CN" altLang="en-US" sz="11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4910</a:t>
                      </a:r>
                      <a:r>
                        <a:rPr lang="zh-CN" altLang="en-US" sz="1100" u="none" strike="noStrike" kern="1200" dirty="0">
                          <a:solidFill>
                            <a:schemeClr val="dk1"/>
                          </a:solidFill>
                          <a:effectLst/>
                          <a:latin typeface="+mn-lt"/>
                          <a:ea typeface="+mn-ea"/>
                          <a:cs typeface="+mn-cs"/>
                        </a:rPr>
                        <a:t>（</a:t>
                      </a:r>
                      <a:r>
                        <a:rPr lang="en-US" altLang="zh-CN" sz="1100" u="none" strike="noStrike" kern="1200" dirty="0">
                          <a:solidFill>
                            <a:schemeClr val="dk1"/>
                          </a:solidFill>
                          <a:effectLst/>
                          <a:latin typeface="+mn-lt"/>
                          <a:ea typeface="+mn-ea"/>
                          <a:cs typeface="+mn-cs"/>
                        </a:rPr>
                        <a:t>+20</a:t>
                      </a:r>
                      <a:r>
                        <a:rPr lang="zh-CN" altLang="en-US" sz="11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294</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163</a:t>
                      </a:r>
                    </a:p>
                  </a:txBody>
                  <a:tcPr marL="6350" marR="6350" marT="6350" marB="0"/>
                </a:tc>
              </a:tr>
              <a:tr h="228600">
                <a:tc>
                  <a:txBody>
                    <a:bodyPr/>
                    <a:lstStyle/>
                    <a:p>
                      <a:pPr algn="ctr" fontAlgn="t"/>
                      <a:r>
                        <a:rPr lang="zh-CN" altLang="en-US" sz="1100" u="none" strike="noStrike">
                          <a:effectLst/>
                        </a:rPr>
                        <a:t>铁矿</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100" u="none" strike="noStrike" kern="1200">
                          <a:solidFill>
                            <a:schemeClr val="dk1"/>
                          </a:solidFill>
                          <a:effectLst/>
                          <a:latin typeface="+mn-lt"/>
                          <a:ea typeface="+mn-ea"/>
                          <a:cs typeface="+mn-cs"/>
                        </a:rPr>
                        <a:t>713.5(+21</a:t>
                      </a:r>
                      <a:r>
                        <a:rPr lang="zh-CN" altLang="en-US" sz="11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800</a:t>
                      </a:r>
                      <a:r>
                        <a:rPr lang="zh-CN" altLang="en-US" sz="1100" u="none" strike="noStrike" kern="1200" dirty="0">
                          <a:solidFill>
                            <a:schemeClr val="dk1"/>
                          </a:solidFill>
                          <a:effectLst/>
                          <a:latin typeface="+mn-lt"/>
                          <a:ea typeface="+mn-ea"/>
                          <a:cs typeface="+mn-cs"/>
                        </a:rPr>
                        <a:t>（</a:t>
                      </a:r>
                      <a:r>
                        <a:rPr lang="en-US" altLang="zh-CN" sz="1100" u="none" strike="noStrike" kern="1200" dirty="0">
                          <a:solidFill>
                            <a:schemeClr val="dk1"/>
                          </a:solidFill>
                          <a:effectLst/>
                          <a:latin typeface="+mn-lt"/>
                          <a:ea typeface="+mn-ea"/>
                          <a:cs typeface="+mn-cs"/>
                        </a:rPr>
                        <a:t>+5</a:t>
                      </a:r>
                      <a:r>
                        <a:rPr lang="zh-CN" altLang="en-US" sz="11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136.5</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43.5</a:t>
                      </a:r>
                    </a:p>
                  </a:txBody>
                  <a:tcPr marL="6350" marR="6350" marT="6350" marB="0"/>
                </a:tc>
              </a:tr>
              <a:tr h="243205">
                <a:tc>
                  <a:txBody>
                    <a:bodyPr/>
                    <a:lstStyle/>
                    <a:p>
                      <a:pPr algn="ctr" fontAlgn="t"/>
                      <a:r>
                        <a:rPr lang="zh-CN" altLang="en-US" sz="1100" u="none" strike="noStrike">
                          <a:effectLst/>
                        </a:rPr>
                        <a:t>焦炭</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100" u="none" strike="noStrike" kern="1200">
                          <a:solidFill>
                            <a:schemeClr val="dk1"/>
                          </a:solidFill>
                          <a:effectLst/>
                          <a:latin typeface="+mn-lt"/>
                          <a:ea typeface="+mn-ea"/>
                          <a:cs typeface="+mn-cs"/>
                        </a:rPr>
                        <a:t>3168.5</a:t>
                      </a:r>
                      <a:r>
                        <a:rPr lang="zh-CN" altLang="en-US" sz="1100" u="none" strike="noStrike" kern="1200">
                          <a:solidFill>
                            <a:schemeClr val="dk1"/>
                          </a:solidFill>
                          <a:effectLst/>
                          <a:latin typeface="+mn-lt"/>
                          <a:ea typeface="+mn-ea"/>
                          <a:cs typeface="+mn-cs"/>
                        </a:rPr>
                        <a:t>（</a:t>
                      </a:r>
                      <a:r>
                        <a:rPr lang="en-US" altLang="zh-CN" sz="1100" u="none" strike="noStrike" kern="1200">
                          <a:solidFill>
                            <a:schemeClr val="dk1"/>
                          </a:solidFill>
                          <a:effectLst/>
                          <a:latin typeface="+mn-lt"/>
                          <a:ea typeface="+mn-ea"/>
                          <a:cs typeface="+mn-cs"/>
                        </a:rPr>
                        <a:t>+81</a:t>
                      </a:r>
                      <a:r>
                        <a:rPr lang="zh-CN" altLang="en-US" sz="11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3100</a:t>
                      </a:r>
                      <a:r>
                        <a:rPr lang="zh-CN" altLang="en-US" sz="1100" u="none" strike="noStrike" kern="1200">
                          <a:solidFill>
                            <a:schemeClr val="dk1"/>
                          </a:solidFill>
                          <a:effectLst/>
                          <a:latin typeface="+mn-lt"/>
                          <a:ea typeface="+mn-ea"/>
                          <a:cs typeface="+mn-cs"/>
                        </a:rPr>
                        <a:t>（</a:t>
                      </a:r>
                      <a:r>
                        <a:rPr lang="en-US" altLang="zh-CN" sz="1100" u="none" strike="noStrike" kern="1200">
                          <a:solidFill>
                            <a:schemeClr val="dk1"/>
                          </a:solidFill>
                          <a:effectLst/>
                          <a:latin typeface="+mn-lt"/>
                          <a:ea typeface="+mn-ea"/>
                          <a:cs typeface="+mn-cs"/>
                        </a:rPr>
                        <a:t>0</a:t>
                      </a:r>
                      <a:r>
                        <a:rPr lang="zh-CN" altLang="en-US" sz="11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-68.5</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165.5</a:t>
                      </a:r>
                    </a:p>
                  </a:txBody>
                  <a:tcPr marL="6350" marR="6350" marT="6350" marB="0"/>
                </a:tc>
              </a:tr>
              <a:tr h="252730">
                <a:tc>
                  <a:txBody>
                    <a:bodyPr/>
                    <a:lstStyle/>
                    <a:p>
                      <a:pPr algn="ctr" fontAlgn="t"/>
                      <a:r>
                        <a:rPr lang="zh-CN" altLang="en-US" sz="1100" u="none" strike="noStrike">
                          <a:effectLst/>
                        </a:rPr>
                        <a:t>焦煤</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100" u="none" strike="noStrike" kern="1200">
                          <a:solidFill>
                            <a:schemeClr val="dk1"/>
                          </a:solidFill>
                          <a:effectLst/>
                          <a:latin typeface="+mn-lt"/>
                          <a:ea typeface="+mn-ea"/>
                          <a:cs typeface="+mn-cs"/>
                        </a:rPr>
                        <a:t>2327(+77</a:t>
                      </a:r>
                      <a:r>
                        <a:rPr lang="zh-CN" altLang="en-US" sz="11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2150</a:t>
                      </a:r>
                      <a:r>
                        <a:rPr lang="zh-CN" altLang="en-US" sz="1100" u="none" strike="noStrike" kern="1200">
                          <a:solidFill>
                            <a:schemeClr val="dk1"/>
                          </a:solidFill>
                          <a:effectLst/>
                          <a:latin typeface="+mn-lt"/>
                          <a:ea typeface="+mn-ea"/>
                          <a:cs typeface="+mn-cs"/>
                        </a:rPr>
                        <a:t>（</a:t>
                      </a:r>
                      <a:r>
                        <a:rPr lang="en-US" altLang="zh-CN" sz="1100" u="none" strike="noStrike" kern="1200">
                          <a:solidFill>
                            <a:schemeClr val="dk1"/>
                          </a:solidFill>
                          <a:effectLst/>
                          <a:latin typeface="+mn-lt"/>
                          <a:ea typeface="+mn-ea"/>
                          <a:cs typeface="+mn-cs"/>
                        </a:rPr>
                        <a:t>0</a:t>
                      </a:r>
                      <a:r>
                        <a:rPr lang="zh-CN" altLang="en-US" sz="11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-177</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142</a:t>
                      </a:r>
                    </a:p>
                  </a:txBody>
                  <a:tcPr marL="6350" marR="6350" marT="6350" marB="0"/>
                </a:tc>
              </a:tr>
            </a:tbl>
          </a:graphicData>
        </a:graphic>
      </p:graphicFrame>
      <p:graphicFrame>
        <p:nvGraphicFramePr>
          <p:cNvPr id="13" name="表格 12">
            <a:extLst>
              <a:ext uri="{FF2B5EF4-FFF2-40B4-BE49-F238E27FC236}">
                <a16:creationId xmlns="" xmlns:a16="http://schemas.microsoft.com/office/drawing/2014/main" id="{8EEAACD0-355C-4267-8DCD-27F4728E6FEC}"/>
              </a:ext>
            </a:extLst>
          </p:cNvPr>
          <p:cNvGraphicFramePr>
            <a:graphicFrameLocks noGrp="1"/>
          </p:cNvGraphicFramePr>
          <p:nvPr>
            <p:extLst>
              <p:ext uri="{D42A27DB-BD31-4B8C-83A1-F6EECF244321}">
                <p14:modId xmlns:p14="http://schemas.microsoft.com/office/powerpoint/2010/main" val="3953151140"/>
              </p:ext>
            </p:extLst>
          </p:nvPr>
        </p:nvGraphicFramePr>
        <p:xfrm>
          <a:off x="425666" y="2435698"/>
          <a:ext cx="8383286" cy="1936210"/>
        </p:xfrm>
        <a:graphic>
          <a:graphicData uri="http://schemas.openxmlformats.org/drawingml/2006/table">
            <a:tbl>
              <a:tblPr>
                <a:tableStyleId>{5C22544A-7EE6-4342-B048-85BDC9FD1C3A}</a:tableStyleId>
              </a:tblPr>
              <a:tblGrid>
                <a:gridCol w="498661">
                  <a:extLst>
                    <a:ext uri="{9D8B030D-6E8A-4147-A177-3AD203B41FA5}">
                      <a16:colId xmlns="" xmlns:a16="http://schemas.microsoft.com/office/drawing/2014/main" val="524358693"/>
                    </a:ext>
                  </a:extLst>
                </a:gridCol>
                <a:gridCol w="2379413">
                  <a:extLst>
                    <a:ext uri="{9D8B030D-6E8A-4147-A177-3AD203B41FA5}">
                      <a16:colId xmlns="" xmlns:a16="http://schemas.microsoft.com/office/drawing/2014/main" val="3457882351"/>
                    </a:ext>
                  </a:extLst>
                </a:gridCol>
                <a:gridCol w="1884468">
                  <a:extLst>
                    <a:ext uri="{9D8B030D-6E8A-4147-A177-3AD203B41FA5}">
                      <a16:colId xmlns="" xmlns:a16="http://schemas.microsoft.com/office/drawing/2014/main" val="100304361"/>
                    </a:ext>
                  </a:extLst>
                </a:gridCol>
                <a:gridCol w="1871718">
                  <a:extLst>
                    <a:ext uri="{9D8B030D-6E8A-4147-A177-3AD203B41FA5}">
                      <a16:colId xmlns="" xmlns:a16="http://schemas.microsoft.com/office/drawing/2014/main" val="1552490520"/>
                    </a:ext>
                  </a:extLst>
                </a:gridCol>
                <a:gridCol w="699173">
                  <a:extLst>
                    <a:ext uri="{9D8B030D-6E8A-4147-A177-3AD203B41FA5}">
                      <a16:colId xmlns="" xmlns:a16="http://schemas.microsoft.com/office/drawing/2014/main" val="2436840038"/>
                    </a:ext>
                  </a:extLst>
                </a:gridCol>
                <a:gridCol w="1049853">
                  <a:extLst>
                    <a:ext uri="{9D8B030D-6E8A-4147-A177-3AD203B41FA5}">
                      <a16:colId xmlns="" xmlns:a16="http://schemas.microsoft.com/office/drawing/2014/main" val="2586429031"/>
                    </a:ext>
                  </a:extLst>
                </a:gridCol>
              </a:tblGrid>
              <a:tr h="198877">
                <a:tc>
                  <a:txBody>
                    <a:bodyPr/>
                    <a:lstStyle/>
                    <a:p>
                      <a:pPr algn="ctr" fontAlgn="t"/>
                      <a:r>
                        <a:rPr lang="zh-CN" altLang="en-US" sz="1200" b="1" u="none" strike="noStrike" dirty="0">
                          <a:effectLst/>
                        </a:rPr>
                        <a:t>品种</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1" u="none" strike="noStrike" dirty="0">
                          <a:effectLst/>
                        </a:rPr>
                        <a:t>供应</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1" u="none" strike="noStrike" dirty="0">
                          <a:effectLst/>
                        </a:rPr>
                        <a:t>需求</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1" u="none" strike="noStrike" dirty="0">
                          <a:effectLst/>
                        </a:rPr>
                        <a:t>库存</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1" u="none" strike="noStrike" dirty="0">
                          <a:effectLst/>
                        </a:rPr>
                        <a:t>基差</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1" u="none" strike="noStrike" dirty="0">
                          <a:effectLst/>
                        </a:rPr>
                        <a:t>价格水平</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1767354896"/>
                  </a:ext>
                </a:extLst>
              </a:tr>
              <a:tr h="397753">
                <a:tc>
                  <a:txBody>
                    <a:bodyPr/>
                    <a:lstStyle/>
                    <a:p>
                      <a:pPr marL="0" algn="ctr" defTabSz="685800" rtl="0" eaLnBrk="1" fontAlgn="t" latinLnBrk="0" hangingPunct="1"/>
                      <a:r>
                        <a:rPr lang="zh-CN" altLang="en-US" sz="1000" b="1" u="none" strike="noStrike" kern="1200" dirty="0">
                          <a:solidFill>
                            <a:schemeClr val="dk1"/>
                          </a:solidFill>
                          <a:effectLst/>
                          <a:latin typeface="+mn-lt"/>
                          <a:ea typeface="+mn-ea"/>
                          <a:cs typeface="+mn-cs"/>
                        </a:rPr>
                        <a:t>螺纹</a:t>
                      </a: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供应小幅减少，环保政策限制较严</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需求回落，</a:t>
                      </a:r>
                      <a:r>
                        <a:rPr lang="en-US" altLang="zh-CN" sz="1200" u="none" strike="noStrike" kern="1200" dirty="0" smtClean="0">
                          <a:solidFill>
                            <a:schemeClr val="dk1"/>
                          </a:solidFill>
                          <a:effectLst/>
                          <a:latin typeface="楷体" panose="02010609060101010101" pitchFamily="49" charset="-122"/>
                          <a:ea typeface="楷体" panose="02010609060101010101" pitchFamily="49" charset="-122"/>
                          <a:cs typeface="+mn-cs"/>
                        </a:rPr>
                        <a:t>11</a:t>
                      </a:r>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月地产数据同比依旧回落</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库存将进入低位</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贴水</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正常</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3296333891"/>
                  </a:ext>
                </a:extLst>
              </a:tr>
              <a:tr h="198877">
                <a:tc>
                  <a:txBody>
                    <a:bodyPr/>
                    <a:lstStyle/>
                    <a:p>
                      <a:pPr algn="ctr" fontAlgn="t"/>
                      <a:r>
                        <a:rPr lang="zh-CN" altLang="en-US" sz="1000" b="1" u="none" strike="noStrike" dirty="0">
                          <a:effectLst/>
                        </a:rPr>
                        <a:t>热卷</a:t>
                      </a:r>
                      <a:endParaRPr lang="zh-CN" altLang="en-US" sz="10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产量低位反弹</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低位反弹，增长明显</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库存处于同期高位</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贴水</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正常</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554616261"/>
                  </a:ext>
                </a:extLst>
              </a:tr>
              <a:tr h="397753">
                <a:tc>
                  <a:txBody>
                    <a:bodyPr/>
                    <a:lstStyle/>
                    <a:p>
                      <a:pPr algn="ctr" fontAlgn="t"/>
                      <a:r>
                        <a:rPr lang="zh-CN" altLang="en-US" sz="1000" b="1" u="none" strike="noStrike" dirty="0">
                          <a:effectLst/>
                        </a:rPr>
                        <a:t>铁矿</a:t>
                      </a:r>
                      <a:endParaRPr lang="zh-CN" altLang="en-US" sz="10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defTabSz="914400" fontAlgn="base">
                        <a:spcBef>
                          <a:spcPct val="0"/>
                        </a:spcBef>
                        <a:spcAft>
                          <a:spcPct val="0"/>
                        </a:spcAft>
                      </a:pPr>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澳巴发运大幅下滑，到港量降至同期低位</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914400" rtl="0" eaLnBrk="1" fontAlgn="base" latinLnBrk="0" hangingPunct="1">
                        <a:spcBef>
                          <a:spcPct val="0"/>
                        </a:spcBef>
                        <a:spcAft>
                          <a:spcPct val="0"/>
                        </a:spcAft>
                      </a:pPr>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成交量继续回升，但钢厂复产不及预期</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b="0" i="0" u="none" strike="noStrike" kern="1200" dirty="0" smtClean="0">
                          <a:solidFill>
                            <a:schemeClr val="dk1"/>
                          </a:solidFill>
                          <a:effectLst/>
                          <a:latin typeface="楷体" panose="02010609060101010101" pitchFamily="49" charset="-122"/>
                          <a:ea typeface="楷体" panose="02010609060101010101" pitchFamily="49" charset="-122"/>
                          <a:cs typeface="+mn-cs"/>
                        </a:rPr>
                        <a:t>港库继续上升</a:t>
                      </a:r>
                      <a:endParaRPr lang="zh-CN" altLang="en-US" sz="1200" b="0" i="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贴水</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偏高</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104059810"/>
                  </a:ext>
                </a:extLst>
              </a:tr>
              <a:tr h="342205">
                <a:tc>
                  <a:txBody>
                    <a:bodyPr/>
                    <a:lstStyle/>
                    <a:p>
                      <a:pPr algn="ctr" fontAlgn="t"/>
                      <a:r>
                        <a:rPr lang="zh-CN" altLang="en-US" sz="1000" b="1" u="none" strike="noStrike" dirty="0" smtClean="0">
                          <a:effectLst/>
                        </a:rPr>
                        <a:t>焦炭</a:t>
                      </a:r>
                      <a:endParaRPr lang="zh-CN" altLang="en-US" sz="10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开工保持低位</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钢厂开工依旧较低，补库需求不佳</a:t>
                      </a:r>
                      <a:endParaRPr lang="en-US" altLang="zh-CN" sz="1200" u="none" strike="noStrike" kern="1200" dirty="0" smtClean="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焦化厂库存小幅下滑，总库上升</a:t>
                      </a:r>
                      <a:endParaRPr lang="en-US" altLang="zh-CN" sz="1200" u="none" strike="noStrike" kern="1200" dirty="0" smtClean="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b="0" i="0" u="none" strike="noStrike" kern="1200" dirty="0" smtClean="0">
                          <a:solidFill>
                            <a:schemeClr val="dk1"/>
                          </a:solidFill>
                          <a:effectLst/>
                          <a:latin typeface="楷体" panose="02010609060101010101" pitchFamily="49" charset="-122"/>
                          <a:ea typeface="楷体" panose="02010609060101010101" pitchFamily="49" charset="-122"/>
                          <a:cs typeface="+mn-cs"/>
                        </a:rPr>
                        <a:t>升水</a:t>
                      </a:r>
                      <a:endParaRPr lang="zh-CN" altLang="en-US" sz="1200" b="0" i="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b="0" i="0" u="none" strike="noStrike" kern="1200" dirty="0" smtClean="0">
                          <a:solidFill>
                            <a:schemeClr val="dk1"/>
                          </a:solidFill>
                          <a:effectLst/>
                          <a:latin typeface="楷体" panose="02010609060101010101" pitchFamily="49" charset="-122"/>
                          <a:ea typeface="楷体" panose="02010609060101010101" pitchFamily="49" charset="-122"/>
                          <a:cs typeface="+mn-cs"/>
                        </a:rPr>
                        <a:t>偏高</a:t>
                      </a:r>
                      <a:endParaRPr lang="zh-CN" altLang="en-US" sz="1200" b="0" i="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3497995253"/>
                  </a:ext>
                </a:extLst>
              </a:tr>
              <a:tr h="349706">
                <a:tc>
                  <a:txBody>
                    <a:bodyPr/>
                    <a:lstStyle/>
                    <a:p>
                      <a:pPr algn="ctr" fontAlgn="t"/>
                      <a:r>
                        <a:rPr lang="zh-CN" altLang="en-US" sz="1000" b="1" u="none" strike="noStrike" dirty="0">
                          <a:effectLst/>
                        </a:rPr>
                        <a:t>焦煤</a:t>
                      </a:r>
                      <a:endParaRPr lang="zh-CN" altLang="en-US" sz="10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b="0" i="0" u="none" strike="noStrike" kern="1200" dirty="0" smtClean="0">
                          <a:solidFill>
                            <a:schemeClr val="dk1"/>
                          </a:solidFill>
                          <a:effectLst/>
                          <a:latin typeface="楷体" panose="02010609060101010101" pitchFamily="49" charset="-122"/>
                          <a:ea typeface="楷体" panose="02010609060101010101" pitchFamily="49" charset="-122"/>
                          <a:cs typeface="+mn-cs"/>
                        </a:rPr>
                        <a:t>疫情影响蒙煤通关，总体供应较低</a:t>
                      </a:r>
                      <a:endParaRPr lang="zh-CN" altLang="en-US" sz="1200" b="0" i="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焦化厂利润较低，开工动力不强</a:t>
                      </a:r>
                      <a:endParaRPr lang="en-US" altLang="zh-CN" sz="1200" u="none" strike="noStrike" kern="1200" dirty="0" smtClean="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焦化厂库存小幅回升，煤矿库存达到高位</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升水</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偏高</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927490163"/>
                  </a:ext>
                </a:extLst>
              </a:tr>
            </a:tbl>
          </a:graphicData>
        </a:graphic>
      </p:graphicFrame>
    </p:spTree>
    <p:custDataLst>
      <p:tags r:id="rId1"/>
    </p:custDataLst>
    <p:extLst>
      <p:ext uri="{BB962C8B-B14F-4D97-AF65-F5344CB8AC3E}">
        <p14:creationId xmlns:p14="http://schemas.microsoft.com/office/powerpoint/2010/main" val="155523468"/>
      </p:ext>
    </p:extLst>
  </p:cSld>
  <p:clrMapOvr>
    <a:masterClrMapping/>
  </p:clrMapOvr>
  <p:transition advClick="0" advTm="2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3693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2400" b="0" i="0" u="none" strike="noStrike" cap="none" normalizeH="0" baseline="0" dirty="0">
                <a:ln>
                  <a:noFill/>
                </a:ln>
                <a:solidFill>
                  <a:schemeClr val="accent4"/>
                </a:solidFill>
                <a:effectLst/>
                <a:latin typeface="+mn-ea"/>
                <a:cs typeface="宋体" pitchFamily="2" charset="-122"/>
              </a:rPr>
              <a:t>逻辑及策略</a:t>
            </a:r>
            <a:endParaRPr kumimoji="0" lang="zh-CN" sz="2400" b="0" i="0" u="none" strike="noStrike" cap="none" normalizeH="0" baseline="0" dirty="0">
              <a:ln>
                <a:noFill/>
              </a:ln>
              <a:solidFill>
                <a:schemeClr val="accent4"/>
              </a:solidFill>
              <a:effectLst/>
              <a:latin typeface="+mn-ea"/>
              <a:cs typeface="宋体" pitchFamily="2" charset="-122"/>
            </a:endParaRPr>
          </a:p>
        </p:txBody>
      </p:sp>
      <p:sp>
        <p:nvSpPr>
          <p:cNvPr id="9" name="Rectangle 10">
            <a:extLst>
              <a:ext uri="{FF2B5EF4-FFF2-40B4-BE49-F238E27FC236}">
                <a16:creationId xmlns:a16="http://schemas.microsoft.com/office/drawing/2014/main" xmlns="" id="{0E799EB4-8872-42D6-B1D9-0E74BDE702C8}"/>
              </a:ext>
            </a:extLst>
          </p:cNvPr>
          <p:cNvSpPr>
            <a:spLocks noChangeArrowheads="1"/>
          </p:cNvSpPr>
          <p:nvPr/>
        </p:nvSpPr>
        <p:spPr bwMode="auto">
          <a:xfrm>
            <a:off x="679449" y="689394"/>
            <a:ext cx="6314282" cy="3693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endParaRPr kumimoji="0" lang="zh-CN" sz="2400" b="0" i="0" u="none" strike="noStrike" cap="none" normalizeH="0" baseline="0" dirty="0">
              <a:ln>
                <a:noFill/>
              </a:ln>
              <a:solidFill>
                <a:schemeClr val="accent4"/>
              </a:solidFill>
              <a:effectLst/>
              <a:latin typeface="+mn-ea"/>
              <a:cs typeface="宋体" pitchFamily="2" charset="-122"/>
            </a:endParaRPr>
          </a:p>
        </p:txBody>
      </p:sp>
      <p:graphicFrame>
        <p:nvGraphicFramePr>
          <p:cNvPr id="3" name="表格 2"/>
          <p:cNvGraphicFramePr>
            <a:graphicFrameLocks noGrp="1"/>
          </p:cNvGraphicFramePr>
          <p:nvPr>
            <p:extLst>
              <p:ext uri="{D42A27DB-BD31-4B8C-83A1-F6EECF244321}">
                <p14:modId xmlns:p14="http://schemas.microsoft.com/office/powerpoint/2010/main" val="3797966043"/>
              </p:ext>
            </p:extLst>
          </p:nvPr>
        </p:nvGraphicFramePr>
        <p:xfrm>
          <a:off x="273050" y="935382"/>
          <a:ext cx="8767825" cy="3296687"/>
        </p:xfrm>
        <a:graphic>
          <a:graphicData uri="http://schemas.openxmlformats.org/drawingml/2006/table">
            <a:tbl>
              <a:tblPr>
                <a:tableStyleId>{5C22544A-7EE6-4342-B048-85BDC9FD1C3A}</a:tableStyleId>
              </a:tblPr>
              <a:tblGrid>
                <a:gridCol w="8767825"/>
              </a:tblGrid>
              <a:tr h="3036043">
                <a:tc>
                  <a:txBody>
                    <a:bodyPr/>
                    <a:lstStyle/>
                    <a:p>
                      <a:pPr marL="0" algn="l" defTabSz="685800" rtl="0" eaLnBrk="1" fontAlgn="t" latinLnBrk="0" hangingPunct="1">
                        <a:lnSpc>
                          <a:spcPct val="100000"/>
                        </a:lnSpc>
                      </a:pPr>
                      <a:r>
                        <a:rPr lang="en-US" altLang="zh-CN" sz="1200" u="none" strike="noStrike" dirty="0" smtClean="0">
                          <a:effectLst/>
                        </a:rPr>
                        <a:t>      </a:t>
                      </a:r>
                      <a:r>
                        <a:rPr lang="en-US" altLang="zh-CN" sz="1200" u="none" strike="noStrike" baseline="0" dirty="0" smtClean="0">
                          <a:effectLst/>
                        </a:rPr>
                        <a:t> </a:t>
                      </a:r>
                      <a:r>
                        <a:rPr lang="zh-CN" altLang="en-US" sz="1200" u="none" strike="noStrike" baseline="0" dirty="0" smtClean="0">
                          <a:effectLst/>
                        </a:rPr>
                        <a:t>本周黑色市场再度分化，供需面变化不大，但预期受政策信号影响。螺纹钢走势相对较弱，震荡为主。铁矿偏强震荡，两焦最强，持续反弹。</a:t>
                      </a:r>
                      <a:endParaRPr lang="en-US" altLang="zh-CN" sz="1200" u="none" strike="noStrike" baseline="0" dirty="0" smtClean="0">
                        <a:effectLst/>
                      </a:endParaRPr>
                    </a:p>
                    <a:p>
                      <a:pPr marL="0" algn="l" defTabSz="685800" rtl="0" eaLnBrk="1" fontAlgn="t" latinLnBrk="0" hangingPunct="1">
                        <a:lnSpc>
                          <a:spcPct val="100000"/>
                        </a:lnSpc>
                      </a:pPr>
                      <a:r>
                        <a:rPr lang="en-US" altLang="zh-CN" sz="1200" u="none" strike="noStrike" baseline="0" dirty="0" smtClean="0">
                          <a:effectLst/>
                        </a:rPr>
                        <a:t>       </a:t>
                      </a:r>
                      <a:r>
                        <a:rPr lang="zh-CN" altLang="en-US" sz="1200" u="none" strike="noStrike" dirty="0" smtClean="0">
                          <a:effectLst/>
                        </a:rPr>
                        <a:t>螺纹钢方面，</a:t>
                      </a:r>
                      <a:r>
                        <a:rPr lang="zh-CN" altLang="en-US" sz="1200" b="0" i="0" kern="1200" dirty="0" smtClean="0">
                          <a:solidFill>
                            <a:schemeClr val="dk1"/>
                          </a:solidFill>
                          <a:effectLst/>
                          <a:latin typeface="+mn-lt"/>
                          <a:ea typeface="+mn-ea"/>
                          <a:cs typeface="+mn-cs"/>
                        </a:rPr>
                        <a:t>本周螺纹产量减少</a:t>
                      </a:r>
                      <a:r>
                        <a:rPr lang="en-US" altLang="zh-CN" sz="1200" b="0" i="0" kern="1200" dirty="0" smtClean="0">
                          <a:solidFill>
                            <a:schemeClr val="dk1"/>
                          </a:solidFill>
                          <a:effectLst/>
                          <a:latin typeface="+mn-lt"/>
                          <a:ea typeface="+mn-ea"/>
                          <a:cs typeface="+mn-cs"/>
                        </a:rPr>
                        <a:t>8.42</a:t>
                      </a:r>
                      <a:r>
                        <a:rPr lang="zh-CN" altLang="en-US" sz="1200" b="0" i="0" kern="1200" dirty="0" smtClean="0">
                          <a:solidFill>
                            <a:schemeClr val="dk1"/>
                          </a:solidFill>
                          <a:effectLst/>
                          <a:latin typeface="+mn-lt"/>
                          <a:ea typeface="+mn-ea"/>
                          <a:cs typeface="+mn-cs"/>
                        </a:rPr>
                        <a:t>万吨至</a:t>
                      </a:r>
                      <a:r>
                        <a:rPr lang="en-US" altLang="zh-CN" sz="1200" b="0" i="0" kern="1200" dirty="0" smtClean="0">
                          <a:solidFill>
                            <a:schemeClr val="dk1"/>
                          </a:solidFill>
                          <a:effectLst/>
                          <a:latin typeface="+mn-lt"/>
                          <a:ea typeface="+mn-ea"/>
                          <a:cs typeface="+mn-cs"/>
                        </a:rPr>
                        <a:t>264.96</a:t>
                      </a:r>
                      <a:r>
                        <a:rPr lang="zh-CN" altLang="en-US" sz="1200" b="0" i="0" kern="1200" dirty="0" smtClean="0">
                          <a:solidFill>
                            <a:schemeClr val="dk1"/>
                          </a:solidFill>
                          <a:effectLst/>
                          <a:latin typeface="+mn-lt"/>
                          <a:ea typeface="+mn-ea"/>
                          <a:cs typeface="+mn-cs"/>
                        </a:rPr>
                        <a:t>万吨，同比减少</a:t>
                      </a:r>
                      <a:r>
                        <a:rPr lang="en-US" altLang="zh-CN" sz="1200" b="0" i="0" kern="1200" dirty="0" smtClean="0">
                          <a:solidFill>
                            <a:schemeClr val="dk1"/>
                          </a:solidFill>
                          <a:effectLst/>
                          <a:latin typeface="+mn-lt"/>
                          <a:ea typeface="+mn-ea"/>
                          <a:cs typeface="+mn-cs"/>
                        </a:rPr>
                        <a:t>81.78</a:t>
                      </a:r>
                      <a:r>
                        <a:rPr lang="zh-CN" altLang="en-US" sz="1200" b="0" i="0" kern="1200" dirty="0" smtClean="0">
                          <a:solidFill>
                            <a:schemeClr val="dk1"/>
                          </a:solidFill>
                          <a:effectLst/>
                          <a:latin typeface="+mn-lt"/>
                          <a:ea typeface="+mn-ea"/>
                          <a:cs typeface="+mn-cs"/>
                        </a:rPr>
                        <a:t>万吨；社库环比减少</a:t>
                      </a:r>
                      <a:r>
                        <a:rPr lang="en-US" altLang="zh-CN" sz="1200" b="0" i="0" kern="1200" dirty="0" smtClean="0">
                          <a:solidFill>
                            <a:schemeClr val="dk1"/>
                          </a:solidFill>
                          <a:effectLst/>
                          <a:latin typeface="+mn-lt"/>
                          <a:ea typeface="+mn-ea"/>
                          <a:cs typeface="+mn-cs"/>
                        </a:rPr>
                        <a:t>19.25</a:t>
                      </a:r>
                      <a:r>
                        <a:rPr lang="zh-CN" altLang="en-US" sz="1200" b="0" i="0" kern="1200" dirty="0" smtClean="0">
                          <a:solidFill>
                            <a:schemeClr val="dk1"/>
                          </a:solidFill>
                          <a:effectLst/>
                          <a:latin typeface="+mn-lt"/>
                          <a:ea typeface="+mn-ea"/>
                          <a:cs typeface="+mn-cs"/>
                        </a:rPr>
                        <a:t>吨至</a:t>
                      </a:r>
                      <a:r>
                        <a:rPr lang="en-US" altLang="zh-CN" sz="1200" b="0" i="0" kern="1200" dirty="0" smtClean="0">
                          <a:solidFill>
                            <a:schemeClr val="dk1"/>
                          </a:solidFill>
                          <a:effectLst/>
                          <a:latin typeface="+mn-lt"/>
                          <a:ea typeface="+mn-ea"/>
                          <a:cs typeface="+mn-cs"/>
                        </a:rPr>
                        <a:t>341.97</a:t>
                      </a:r>
                      <a:r>
                        <a:rPr lang="zh-CN" altLang="en-US" sz="1200" b="0" i="0" kern="1200" dirty="0" smtClean="0">
                          <a:solidFill>
                            <a:schemeClr val="dk1"/>
                          </a:solidFill>
                          <a:effectLst/>
                          <a:latin typeface="+mn-lt"/>
                          <a:ea typeface="+mn-ea"/>
                          <a:cs typeface="+mn-cs"/>
                        </a:rPr>
                        <a:t>万吨，同比减少</a:t>
                      </a:r>
                      <a:r>
                        <a:rPr lang="en-US" altLang="zh-CN" sz="1200" b="0" i="0" kern="1200" dirty="0" smtClean="0">
                          <a:solidFill>
                            <a:schemeClr val="dk1"/>
                          </a:solidFill>
                          <a:effectLst/>
                          <a:latin typeface="+mn-lt"/>
                          <a:ea typeface="+mn-ea"/>
                          <a:cs typeface="+mn-cs"/>
                        </a:rPr>
                        <a:t>20.34</a:t>
                      </a:r>
                      <a:r>
                        <a:rPr lang="zh-CN" altLang="en-US" sz="1200" b="0" i="0" kern="1200" dirty="0" smtClean="0">
                          <a:solidFill>
                            <a:schemeClr val="dk1"/>
                          </a:solidFill>
                          <a:effectLst/>
                          <a:latin typeface="+mn-lt"/>
                          <a:ea typeface="+mn-ea"/>
                          <a:cs typeface="+mn-cs"/>
                        </a:rPr>
                        <a:t>万吨；厂库环比减少</a:t>
                      </a:r>
                      <a:r>
                        <a:rPr lang="en-US" altLang="zh-CN" sz="1200" b="0" i="0" kern="1200" dirty="0" smtClean="0">
                          <a:solidFill>
                            <a:schemeClr val="dk1"/>
                          </a:solidFill>
                          <a:effectLst/>
                          <a:latin typeface="+mn-lt"/>
                          <a:ea typeface="+mn-ea"/>
                          <a:cs typeface="+mn-cs"/>
                        </a:rPr>
                        <a:t>14.35</a:t>
                      </a:r>
                      <a:r>
                        <a:rPr lang="zh-CN" altLang="en-US" sz="1200" b="0" i="0" kern="1200" dirty="0" smtClean="0">
                          <a:solidFill>
                            <a:schemeClr val="dk1"/>
                          </a:solidFill>
                          <a:effectLst/>
                          <a:latin typeface="+mn-lt"/>
                          <a:ea typeface="+mn-ea"/>
                          <a:cs typeface="+mn-cs"/>
                        </a:rPr>
                        <a:t>万吨至</a:t>
                      </a:r>
                      <a:r>
                        <a:rPr lang="en-US" altLang="zh-CN" sz="1200" b="0" i="0" kern="1200" dirty="0" smtClean="0">
                          <a:solidFill>
                            <a:schemeClr val="dk1"/>
                          </a:solidFill>
                          <a:effectLst/>
                          <a:latin typeface="+mn-lt"/>
                          <a:ea typeface="+mn-ea"/>
                          <a:cs typeface="+mn-cs"/>
                        </a:rPr>
                        <a:t>177.57</a:t>
                      </a:r>
                      <a:r>
                        <a:rPr lang="zh-CN" altLang="en-US" sz="1200" b="0" i="0" kern="1200" dirty="0" smtClean="0">
                          <a:solidFill>
                            <a:schemeClr val="dk1"/>
                          </a:solidFill>
                          <a:effectLst/>
                          <a:latin typeface="+mn-lt"/>
                          <a:ea typeface="+mn-ea"/>
                          <a:cs typeface="+mn-cs"/>
                        </a:rPr>
                        <a:t>万吨，同比减少</a:t>
                      </a:r>
                      <a:r>
                        <a:rPr lang="en-US" altLang="zh-CN" sz="1200" b="0" i="0" kern="1200" dirty="0" smtClean="0">
                          <a:solidFill>
                            <a:schemeClr val="dk1"/>
                          </a:solidFill>
                          <a:effectLst/>
                          <a:latin typeface="+mn-lt"/>
                          <a:ea typeface="+mn-ea"/>
                          <a:cs typeface="+mn-cs"/>
                        </a:rPr>
                        <a:t>46.58</a:t>
                      </a:r>
                      <a:r>
                        <a:rPr lang="zh-CN" altLang="en-US" sz="1200" b="0" i="0" kern="1200" dirty="0" smtClean="0">
                          <a:solidFill>
                            <a:schemeClr val="dk1"/>
                          </a:solidFill>
                          <a:effectLst/>
                          <a:latin typeface="+mn-lt"/>
                          <a:ea typeface="+mn-ea"/>
                          <a:cs typeface="+mn-cs"/>
                        </a:rPr>
                        <a:t>万吨。本周螺纹表观消费量环比回落</a:t>
                      </a:r>
                      <a:r>
                        <a:rPr lang="en-US" altLang="zh-CN" sz="1200" b="0" i="0" kern="1200" dirty="0" smtClean="0">
                          <a:solidFill>
                            <a:schemeClr val="dk1"/>
                          </a:solidFill>
                          <a:effectLst/>
                          <a:latin typeface="+mn-lt"/>
                          <a:ea typeface="+mn-ea"/>
                          <a:cs typeface="+mn-cs"/>
                        </a:rPr>
                        <a:t>15</a:t>
                      </a:r>
                      <a:r>
                        <a:rPr lang="zh-CN" altLang="en-US" sz="1200" b="0" i="0" kern="1200" dirty="0" smtClean="0">
                          <a:solidFill>
                            <a:schemeClr val="dk1"/>
                          </a:solidFill>
                          <a:effectLst/>
                          <a:latin typeface="+mn-lt"/>
                          <a:ea typeface="+mn-ea"/>
                          <a:cs typeface="+mn-cs"/>
                        </a:rPr>
                        <a:t>万吨至</a:t>
                      </a:r>
                      <a:r>
                        <a:rPr lang="en-US" altLang="zh-CN" sz="1200" b="0" i="0" kern="1200" dirty="0" smtClean="0">
                          <a:solidFill>
                            <a:schemeClr val="dk1"/>
                          </a:solidFill>
                          <a:effectLst/>
                          <a:latin typeface="+mn-lt"/>
                          <a:ea typeface="+mn-ea"/>
                          <a:cs typeface="+mn-cs"/>
                        </a:rPr>
                        <a:t>298.56</a:t>
                      </a:r>
                      <a:r>
                        <a:rPr lang="zh-CN" altLang="en-US" sz="1200" b="0" i="0" kern="1200" dirty="0" smtClean="0">
                          <a:solidFill>
                            <a:schemeClr val="dk1"/>
                          </a:solidFill>
                          <a:effectLst/>
                          <a:latin typeface="+mn-lt"/>
                          <a:ea typeface="+mn-ea"/>
                          <a:cs typeface="+mn-cs"/>
                        </a:rPr>
                        <a:t>万吨，同比减少</a:t>
                      </a:r>
                      <a:r>
                        <a:rPr lang="en-US" altLang="zh-CN" sz="1200" b="0" i="0" kern="1200" dirty="0" smtClean="0">
                          <a:solidFill>
                            <a:schemeClr val="dk1"/>
                          </a:solidFill>
                          <a:effectLst/>
                          <a:latin typeface="+mn-lt"/>
                          <a:ea typeface="+mn-ea"/>
                          <a:cs typeface="+mn-cs"/>
                        </a:rPr>
                        <a:t>73.63</a:t>
                      </a:r>
                      <a:r>
                        <a:rPr lang="zh-CN" altLang="en-US" sz="1200" b="0" i="0" kern="1200" dirty="0" smtClean="0">
                          <a:solidFill>
                            <a:schemeClr val="dk1"/>
                          </a:solidFill>
                          <a:effectLst/>
                          <a:latin typeface="+mn-lt"/>
                          <a:ea typeface="+mn-ea"/>
                          <a:cs typeface="+mn-cs"/>
                        </a:rPr>
                        <a:t>万吨，降幅为</a:t>
                      </a:r>
                      <a:r>
                        <a:rPr lang="en-US" altLang="zh-CN" sz="1200" b="0" i="0" kern="1200" dirty="0" smtClean="0">
                          <a:solidFill>
                            <a:schemeClr val="dk1"/>
                          </a:solidFill>
                          <a:effectLst/>
                          <a:latin typeface="+mn-lt"/>
                          <a:ea typeface="+mn-ea"/>
                          <a:cs typeface="+mn-cs"/>
                        </a:rPr>
                        <a:t>19.78%</a:t>
                      </a:r>
                      <a:r>
                        <a:rPr lang="zh-CN" altLang="en-US" sz="1200" b="0" i="0" kern="1200" dirty="0" smtClean="0">
                          <a:solidFill>
                            <a:schemeClr val="dk1"/>
                          </a:solidFill>
                          <a:effectLst/>
                          <a:latin typeface="+mn-lt"/>
                          <a:ea typeface="+mn-ea"/>
                          <a:cs typeface="+mn-cs"/>
                        </a:rPr>
                        <a:t>。供需双弱格局维持不变，钢厂复产不及预期，低产量下库存得到快速去化。本周工信部召开会议没有再提及压缩粗钢产量，使得市场产生了一定的明年钢铁行业限产政策会有所松动的预期，后期产量或将会有所恢复。需求端没有新的消息刺激，供应端宽松消息让市场情绪走弱，当前行情以预期为主，预计后期将偏弱震荡。</a:t>
                      </a:r>
                      <a:endParaRPr lang="en-US" altLang="zh-CN" sz="1200" b="0" i="0" kern="1200" dirty="0" smtClean="0">
                        <a:solidFill>
                          <a:schemeClr val="dk1"/>
                        </a:solidFill>
                        <a:effectLst/>
                        <a:latin typeface="+mn-lt"/>
                        <a:ea typeface="+mn-ea"/>
                        <a:cs typeface="+mn-cs"/>
                      </a:endParaRPr>
                    </a:p>
                    <a:p>
                      <a:pPr marL="0" algn="l" defTabSz="685800" rtl="0" eaLnBrk="1" fontAlgn="t" latinLnBrk="0" hangingPunct="1">
                        <a:lnSpc>
                          <a:spcPct val="100000"/>
                        </a:lnSpc>
                      </a:pPr>
                      <a:r>
                        <a:rPr lang="en-US" altLang="zh-CN" sz="1200" u="none" strike="noStrike" dirty="0" smtClean="0">
                          <a:effectLst/>
                        </a:rPr>
                        <a:t>       </a:t>
                      </a:r>
                      <a:r>
                        <a:rPr lang="zh-CN" altLang="en-US" sz="1200" u="none" strike="noStrike" dirty="0" smtClean="0">
                          <a:effectLst/>
                        </a:rPr>
                        <a:t>铁矿方面，</a:t>
                      </a:r>
                      <a:r>
                        <a:rPr lang="en-US" altLang="zh-CN" sz="1200" b="0" i="0" kern="1200" dirty="0" smtClean="0">
                          <a:solidFill>
                            <a:schemeClr val="dk1"/>
                          </a:solidFill>
                          <a:effectLst/>
                          <a:latin typeface="+mn-ea"/>
                          <a:ea typeface="+mn-ea"/>
                          <a:cs typeface="+mn-cs"/>
                        </a:rPr>
                        <a:t>247</a:t>
                      </a:r>
                      <a:r>
                        <a:rPr lang="zh-CN" altLang="en-US" sz="1200" b="0" i="0" kern="1200" dirty="0" smtClean="0">
                          <a:solidFill>
                            <a:schemeClr val="dk1"/>
                          </a:solidFill>
                          <a:effectLst/>
                          <a:latin typeface="+mn-ea"/>
                          <a:ea typeface="+mn-ea"/>
                          <a:cs typeface="+mn-cs"/>
                        </a:rPr>
                        <a:t>家钢厂的高炉开工率</a:t>
                      </a:r>
                      <a:r>
                        <a:rPr lang="en-US" altLang="zh-CN" sz="1200" b="0" i="0" kern="1200" dirty="0" smtClean="0">
                          <a:solidFill>
                            <a:schemeClr val="dk1"/>
                          </a:solidFill>
                          <a:effectLst/>
                          <a:latin typeface="+mn-ea"/>
                          <a:ea typeface="+mn-ea"/>
                          <a:cs typeface="+mn-cs"/>
                        </a:rPr>
                        <a:t>67.87 %</a:t>
                      </a:r>
                      <a:r>
                        <a:rPr lang="zh-CN" altLang="en-US" sz="1200" b="0" i="0" kern="1200" dirty="0" smtClean="0">
                          <a:solidFill>
                            <a:schemeClr val="dk1"/>
                          </a:solidFill>
                          <a:effectLst/>
                          <a:latin typeface="+mn-ea"/>
                          <a:ea typeface="+mn-ea"/>
                          <a:cs typeface="+mn-cs"/>
                        </a:rPr>
                        <a:t>，环比下降</a:t>
                      </a:r>
                      <a:r>
                        <a:rPr lang="en-US" altLang="zh-CN" sz="1200" b="0" i="0" kern="1200" dirty="0" smtClean="0">
                          <a:solidFill>
                            <a:schemeClr val="dk1"/>
                          </a:solidFill>
                          <a:effectLst/>
                          <a:latin typeface="+mn-ea"/>
                          <a:ea typeface="+mn-ea"/>
                          <a:cs typeface="+mn-cs"/>
                        </a:rPr>
                        <a:t>0.13%</a:t>
                      </a:r>
                      <a:r>
                        <a:rPr lang="zh-CN" altLang="en-US" sz="1200" b="0" i="0" kern="1200" dirty="0" smtClean="0">
                          <a:solidFill>
                            <a:schemeClr val="dk1"/>
                          </a:solidFill>
                          <a:effectLst/>
                          <a:latin typeface="+mn-ea"/>
                          <a:ea typeface="+mn-ea"/>
                          <a:cs typeface="+mn-cs"/>
                        </a:rPr>
                        <a:t>，比去年同期下降</a:t>
                      </a:r>
                      <a:r>
                        <a:rPr lang="en-US" altLang="zh-CN" sz="1200" b="0" i="0" kern="1200" dirty="0" smtClean="0">
                          <a:solidFill>
                            <a:schemeClr val="dk1"/>
                          </a:solidFill>
                          <a:effectLst/>
                          <a:latin typeface="+mn-ea"/>
                          <a:ea typeface="+mn-ea"/>
                          <a:cs typeface="+mn-cs"/>
                        </a:rPr>
                        <a:t>17.68%</a:t>
                      </a:r>
                      <a:r>
                        <a:rPr lang="zh-CN" altLang="en-US" sz="1200" b="0" i="0" kern="1200" dirty="0" smtClean="0">
                          <a:solidFill>
                            <a:schemeClr val="dk1"/>
                          </a:solidFill>
                          <a:effectLst/>
                          <a:latin typeface="+mn-ea"/>
                          <a:ea typeface="+mn-ea"/>
                          <a:cs typeface="+mn-cs"/>
                        </a:rPr>
                        <a:t>；日均铁水产量</a:t>
                      </a:r>
                      <a:r>
                        <a:rPr lang="en-US" altLang="zh-CN" sz="1200" b="0" i="0" kern="1200" dirty="0" smtClean="0">
                          <a:solidFill>
                            <a:schemeClr val="dk1"/>
                          </a:solidFill>
                          <a:effectLst/>
                          <a:latin typeface="+mn-ea"/>
                          <a:ea typeface="+mn-ea"/>
                          <a:cs typeface="+mn-cs"/>
                        </a:rPr>
                        <a:t>199.01</a:t>
                      </a:r>
                      <a:r>
                        <a:rPr lang="zh-CN" altLang="en-US" sz="1200" b="0" i="0" kern="1200" dirty="0" smtClean="0">
                          <a:solidFill>
                            <a:schemeClr val="dk1"/>
                          </a:solidFill>
                          <a:effectLst/>
                          <a:latin typeface="+mn-ea"/>
                          <a:ea typeface="+mn-ea"/>
                          <a:cs typeface="+mn-cs"/>
                        </a:rPr>
                        <a:t>万吨，环比降低</a:t>
                      </a:r>
                      <a:r>
                        <a:rPr lang="en-US" altLang="zh-CN" sz="1200" b="0" i="0" kern="1200" dirty="0" smtClean="0">
                          <a:solidFill>
                            <a:schemeClr val="dk1"/>
                          </a:solidFill>
                          <a:effectLst/>
                          <a:latin typeface="+mn-ea"/>
                          <a:ea typeface="+mn-ea"/>
                          <a:cs typeface="+mn-cs"/>
                        </a:rPr>
                        <a:t>0.1</a:t>
                      </a:r>
                      <a:r>
                        <a:rPr lang="zh-CN" altLang="en-US" sz="1200" b="0" i="0" kern="1200" dirty="0" smtClean="0">
                          <a:solidFill>
                            <a:schemeClr val="dk1"/>
                          </a:solidFill>
                          <a:effectLst/>
                          <a:latin typeface="+mn-ea"/>
                          <a:ea typeface="+mn-ea"/>
                          <a:cs typeface="+mn-cs"/>
                        </a:rPr>
                        <a:t>万吨，同比下降</a:t>
                      </a:r>
                      <a:r>
                        <a:rPr lang="en-US" altLang="zh-CN" sz="1200" b="0" i="0" kern="1200" dirty="0" smtClean="0">
                          <a:solidFill>
                            <a:schemeClr val="dk1"/>
                          </a:solidFill>
                          <a:effectLst/>
                          <a:latin typeface="+mn-ea"/>
                          <a:ea typeface="+mn-ea"/>
                          <a:cs typeface="+mn-cs"/>
                        </a:rPr>
                        <a:t>45.53</a:t>
                      </a:r>
                      <a:r>
                        <a:rPr lang="zh-CN" altLang="en-US" sz="1200" b="0" i="0" kern="1200" dirty="0" smtClean="0">
                          <a:solidFill>
                            <a:schemeClr val="dk1"/>
                          </a:solidFill>
                          <a:effectLst/>
                          <a:latin typeface="+mn-ea"/>
                          <a:ea typeface="+mn-ea"/>
                          <a:cs typeface="+mn-cs"/>
                        </a:rPr>
                        <a:t>万吨。全国</a:t>
                      </a:r>
                      <a:r>
                        <a:rPr lang="en-US" altLang="zh-CN" sz="1200" b="0" i="0" kern="1200" dirty="0" smtClean="0">
                          <a:solidFill>
                            <a:schemeClr val="dk1"/>
                          </a:solidFill>
                          <a:effectLst/>
                          <a:latin typeface="+mn-ea"/>
                          <a:ea typeface="+mn-ea"/>
                          <a:cs typeface="+mn-cs"/>
                        </a:rPr>
                        <a:t>45</a:t>
                      </a:r>
                      <a:r>
                        <a:rPr lang="zh-CN" altLang="en-US" sz="1200" b="0" i="0" kern="1200" dirty="0" smtClean="0">
                          <a:solidFill>
                            <a:schemeClr val="dk1"/>
                          </a:solidFill>
                          <a:effectLst/>
                          <a:latin typeface="+mn-ea"/>
                          <a:ea typeface="+mn-ea"/>
                          <a:cs typeface="+mn-cs"/>
                        </a:rPr>
                        <a:t>个港口进口铁矿库存为</a:t>
                      </a:r>
                      <a:r>
                        <a:rPr lang="en-US" altLang="zh-CN" sz="1200" b="0" i="0" kern="1200" dirty="0" smtClean="0">
                          <a:solidFill>
                            <a:schemeClr val="dk1"/>
                          </a:solidFill>
                          <a:effectLst/>
                          <a:latin typeface="+mn-ea"/>
                          <a:ea typeface="+mn-ea"/>
                          <a:cs typeface="+mn-cs"/>
                        </a:rPr>
                        <a:t>15512.6</a:t>
                      </a:r>
                      <a:r>
                        <a:rPr lang="zh-CN" altLang="en-US" sz="1200" b="0" i="0" kern="1200" dirty="0" smtClean="0">
                          <a:solidFill>
                            <a:schemeClr val="dk1"/>
                          </a:solidFill>
                          <a:effectLst/>
                          <a:latin typeface="+mn-ea"/>
                          <a:ea typeface="+mn-ea"/>
                          <a:cs typeface="+mn-cs"/>
                        </a:rPr>
                        <a:t>万吨，环比降</a:t>
                      </a:r>
                      <a:r>
                        <a:rPr lang="en-US" altLang="zh-CN" sz="1200" b="0" i="0" kern="1200" dirty="0" smtClean="0">
                          <a:solidFill>
                            <a:schemeClr val="dk1"/>
                          </a:solidFill>
                          <a:effectLst/>
                          <a:latin typeface="+mn-ea"/>
                          <a:ea typeface="+mn-ea"/>
                          <a:cs typeface="+mn-cs"/>
                        </a:rPr>
                        <a:t>183.7</a:t>
                      </a:r>
                      <a:r>
                        <a:rPr lang="zh-CN" altLang="en-US" sz="1200" b="0" i="0" kern="1200" dirty="0" smtClean="0">
                          <a:solidFill>
                            <a:schemeClr val="dk1"/>
                          </a:solidFill>
                          <a:effectLst/>
                          <a:latin typeface="+mn-ea"/>
                          <a:ea typeface="+mn-ea"/>
                          <a:cs typeface="+mn-cs"/>
                        </a:rPr>
                        <a:t>吨；日均疏港量</a:t>
                      </a:r>
                      <a:r>
                        <a:rPr lang="en-US" altLang="zh-CN" sz="1200" b="0" i="0" kern="1200" dirty="0" smtClean="0">
                          <a:solidFill>
                            <a:schemeClr val="dk1"/>
                          </a:solidFill>
                          <a:effectLst/>
                          <a:latin typeface="+mn-ea"/>
                          <a:ea typeface="+mn-ea"/>
                          <a:cs typeface="+mn-cs"/>
                        </a:rPr>
                        <a:t>298.22</a:t>
                      </a:r>
                      <a:r>
                        <a:rPr lang="zh-CN" altLang="en-US" sz="1200" b="0" i="0" kern="1200" dirty="0" smtClean="0">
                          <a:solidFill>
                            <a:schemeClr val="dk1"/>
                          </a:solidFill>
                          <a:effectLst/>
                          <a:latin typeface="+mn-ea"/>
                          <a:ea typeface="+mn-ea"/>
                          <a:cs typeface="+mn-cs"/>
                        </a:rPr>
                        <a:t>万吨增</a:t>
                      </a:r>
                      <a:r>
                        <a:rPr lang="en-US" altLang="zh-CN" sz="1200" b="0" i="0" kern="1200" dirty="0" smtClean="0">
                          <a:solidFill>
                            <a:schemeClr val="dk1"/>
                          </a:solidFill>
                          <a:effectLst/>
                          <a:latin typeface="+mn-ea"/>
                          <a:ea typeface="+mn-ea"/>
                          <a:cs typeface="+mn-cs"/>
                        </a:rPr>
                        <a:t>12.09</a:t>
                      </a:r>
                      <a:r>
                        <a:rPr lang="zh-CN" altLang="en-US" sz="1200" b="0" i="0" kern="1200" dirty="0" smtClean="0">
                          <a:solidFill>
                            <a:schemeClr val="dk1"/>
                          </a:solidFill>
                          <a:effectLst/>
                          <a:latin typeface="+mn-ea"/>
                          <a:ea typeface="+mn-ea"/>
                          <a:cs typeface="+mn-cs"/>
                        </a:rPr>
                        <a:t>万吨。明年存在限产放松预期，另外生态环境部新闻发言人在回答记者提问时表示冬奥会期间大面积关停企业不属实，铁矿石需求有边际增加的预期。近期钢厂小幅补库，港口库存本周下降，但高库存和高在港仍需时间消化。行情预期强于现实，偏强运行，但也存在回落风险。</a:t>
                      </a:r>
                      <a:endParaRPr lang="en-US" altLang="zh-CN" sz="1200" b="0" i="0" kern="1200" dirty="0" smtClean="0">
                        <a:solidFill>
                          <a:schemeClr val="dk1"/>
                        </a:solidFill>
                        <a:effectLst/>
                        <a:latin typeface="+mn-ea"/>
                        <a:ea typeface="+mn-ea"/>
                        <a:cs typeface="+mn-cs"/>
                      </a:endParaRPr>
                    </a:p>
                    <a:p>
                      <a:pPr marL="0" algn="l" defTabSz="685800" rtl="0" eaLnBrk="1" fontAlgn="t" latinLnBrk="0" hangingPunct="1">
                        <a:lnSpc>
                          <a:spcPct val="100000"/>
                        </a:lnSpc>
                      </a:pPr>
                      <a:r>
                        <a:rPr lang="en-US" altLang="zh-CN" sz="1200" b="0" i="0" kern="1200" dirty="0" smtClean="0">
                          <a:solidFill>
                            <a:schemeClr val="dk1"/>
                          </a:solidFill>
                          <a:effectLst/>
                          <a:latin typeface="+mn-ea"/>
                          <a:ea typeface="+mn-ea"/>
                          <a:cs typeface="+mn-cs"/>
                        </a:rPr>
                        <a:t>       </a:t>
                      </a:r>
                      <a:r>
                        <a:rPr lang="zh-CN" altLang="en-US" sz="1200" b="0" i="0" kern="1200" dirty="0" smtClean="0">
                          <a:solidFill>
                            <a:schemeClr val="dk1"/>
                          </a:solidFill>
                          <a:effectLst/>
                          <a:latin typeface="+mn-ea"/>
                          <a:ea typeface="+mn-ea"/>
                          <a:cs typeface="+mn-cs"/>
                        </a:rPr>
                        <a:t>煤焦方面，</a:t>
                      </a:r>
                      <a:r>
                        <a:rPr lang="en-US" altLang="zh-CN" sz="1200" b="0" i="0" kern="1200" dirty="0" err="1" smtClean="0">
                          <a:solidFill>
                            <a:schemeClr val="dk1"/>
                          </a:solidFill>
                          <a:effectLst/>
                          <a:latin typeface="+mn-ea"/>
                          <a:ea typeface="+mn-ea"/>
                          <a:cs typeface="+mn-cs"/>
                        </a:rPr>
                        <a:t>Mysteel</a:t>
                      </a:r>
                      <a:r>
                        <a:rPr lang="zh-CN" altLang="en-US" sz="1200" b="0" i="0" kern="1200" dirty="0" smtClean="0">
                          <a:solidFill>
                            <a:schemeClr val="dk1"/>
                          </a:solidFill>
                          <a:effectLst/>
                          <a:latin typeface="+mn-ea"/>
                          <a:ea typeface="+mn-ea"/>
                          <a:cs typeface="+mn-cs"/>
                        </a:rPr>
                        <a:t>统计全国</a:t>
                      </a:r>
                      <a:r>
                        <a:rPr lang="en-US" altLang="zh-CN" sz="1200" b="0" i="0" kern="1200" dirty="0" smtClean="0">
                          <a:solidFill>
                            <a:schemeClr val="dk1"/>
                          </a:solidFill>
                          <a:effectLst/>
                          <a:latin typeface="+mn-ea"/>
                          <a:ea typeface="+mn-ea"/>
                          <a:cs typeface="+mn-cs"/>
                        </a:rPr>
                        <a:t>100</a:t>
                      </a:r>
                      <a:r>
                        <a:rPr lang="zh-CN" altLang="en-US" sz="1200" b="0" i="0" kern="1200" dirty="0" smtClean="0">
                          <a:solidFill>
                            <a:schemeClr val="dk1"/>
                          </a:solidFill>
                          <a:effectLst/>
                          <a:latin typeface="+mn-ea"/>
                          <a:ea typeface="+mn-ea"/>
                          <a:cs typeface="+mn-cs"/>
                        </a:rPr>
                        <a:t>家独立焦企样本：产能利用率</a:t>
                      </a:r>
                      <a:r>
                        <a:rPr lang="en-US" altLang="zh-CN" sz="1200" b="0" i="0" kern="1200" dirty="0" smtClean="0">
                          <a:solidFill>
                            <a:schemeClr val="dk1"/>
                          </a:solidFill>
                          <a:effectLst/>
                          <a:latin typeface="+mn-ea"/>
                          <a:ea typeface="+mn-ea"/>
                          <a:cs typeface="+mn-cs"/>
                        </a:rPr>
                        <a:t>61.7%</a:t>
                      </a:r>
                      <a:r>
                        <a:rPr lang="zh-CN" altLang="en-US" sz="1200" b="0" i="0" kern="1200" dirty="0" smtClean="0">
                          <a:solidFill>
                            <a:schemeClr val="dk1"/>
                          </a:solidFill>
                          <a:effectLst/>
                          <a:latin typeface="+mn-ea"/>
                          <a:ea typeface="+mn-ea"/>
                          <a:cs typeface="+mn-cs"/>
                        </a:rPr>
                        <a:t>，周环比减</a:t>
                      </a:r>
                      <a:r>
                        <a:rPr lang="en-US" altLang="zh-CN" sz="1200" b="0" i="0" kern="1200" dirty="0" smtClean="0">
                          <a:solidFill>
                            <a:schemeClr val="dk1"/>
                          </a:solidFill>
                          <a:effectLst/>
                          <a:latin typeface="+mn-ea"/>
                          <a:ea typeface="+mn-ea"/>
                          <a:cs typeface="+mn-cs"/>
                        </a:rPr>
                        <a:t>0.45%</a:t>
                      </a:r>
                      <a:r>
                        <a:rPr lang="zh-CN" altLang="en-US" sz="1200" b="0" i="0" kern="1200" dirty="0" smtClean="0">
                          <a:solidFill>
                            <a:schemeClr val="dk1"/>
                          </a:solidFill>
                          <a:effectLst/>
                          <a:latin typeface="+mn-ea"/>
                          <a:ea typeface="+mn-ea"/>
                          <a:cs typeface="+mn-cs"/>
                        </a:rPr>
                        <a:t>；</a:t>
                      </a:r>
                      <a:r>
                        <a:rPr lang="en-US" altLang="zh-CN" sz="1200" b="0" i="0" kern="1200" dirty="0" smtClean="0">
                          <a:solidFill>
                            <a:schemeClr val="dk1"/>
                          </a:solidFill>
                          <a:effectLst/>
                          <a:latin typeface="+mn-ea"/>
                          <a:ea typeface="+mn-ea"/>
                          <a:cs typeface="+mn-cs"/>
                        </a:rPr>
                        <a:t>100</a:t>
                      </a:r>
                      <a:r>
                        <a:rPr lang="zh-CN" altLang="en-US" sz="1200" b="0" i="0" kern="1200" dirty="0" smtClean="0">
                          <a:solidFill>
                            <a:schemeClr val="dk1"/>
                          </a:solidFill>
                          <a:effectLst/>
                          <a:latin typeface="+mn-ea"/>
                          <a:ea typeface="+mn-ea"/>
                          <a:cs typeface="+mn-cs"/>
                        </a:rPr>
                        <a:t>家焦化厂焦炭库存</a:t>
                      </a:r>
                      <a:r>
                        <a:rPr lang="en-US" altLang="zh-CN" sz="1200" b="0" i="0" kern="1200" dirty="0" smtClean="0">
                          <a:solidFill>
                            <a:schemeClr val="dk1"/>
                          </a:solidFill>
                          <a:effectLst/>
                          <a:latin typeface="+mn-ea"/>
                          <a:ea typeface="+mn-ea"/>
                          <a:cs typeface="+mn-cs"/>
                        </a:rPr>
                        <a:t>38.01</a:t>
                      </a:r>
                      <a:r>
                        <a:rPr lang="zh-CN" altLang="en-US" sz="1200" b="0" i="0" kern="1200" dirty="0" smtClean="0">
                          <a:solidFill>
                            <a:schemeClr val="dk1"/>
                          </a:solidFill>
                          <a:effectLst/>
                          <a:latin typeface="+mn-ea"/>
                          <a:ea typeface="+mn-ea"/>
                          <a:cs typeface="+mn-cs"/>
                        </a:rPr>
                        <a:t>万吨减</a:t>
                      </a:r>
                      <a:r>
                        <a:rPr lang="en-US" altLang="zh-CN" sz="1200" b="0" i="0" kern="1200" dirty="0" smtClean="0">
                          <a:solidFill>
                            <a:schemeClr val="dk1"/>
                          </a:solidFill>
                          <a:effectLst/>
                          <a:latin typeface="+mn-ea"/>
                          <a:ea typeface="+mn-ea"/>
                          <a:cs typeface="+mn-cs"/>
                        </a:rPr>
                        <a:t>6.19</a:t>
                      </a:r>
                      <a:r>
                        <a:rPr lang="zh-CN" altLang="en-US" sz="1200" b="0" i="0" kern="1200" dirty="0" smtClean="0">
                          <a:solidFill>
                            <a:schemeClr val="dk1"/>
                          </a:solidFill>
                          <a:effectLst/>
                          <a:latin typeface="+mn-ea"/>
                          <a:ea typeface="+mn-ea"/>
                          <a:cs typeface="+mn-cs"/>
                        </a:rPr>
                        <a:t>万吨；</a:t>
                      </a:r>
                      <a:r>
                        <a:rPr lang="en-US" altLang="zh-CN" sz="1200" b="0" i="0" kern="1200" dirty="0" smtClean="0">
                          <a:solidFill>
                            <a:schemeClr val="dk1"/>
                          </a:solidFill>
                          <a:effectLst/>
                          <a:latin typeface="+mn-ea"/>
                          <a:ea typeface="+mn-ea"/>
                          <a:cs typeface="+mn-cs"/>
                        </a:rPr>
                        <a:t>110</a:t>
                      </a:r>
                      <a:r>
                        <a:rPr lang="zh-CN" altLang="en-US" sz="1200" b="0" i="0" kern="1200" dirty="0" smtClean="0">
                          <a:solidFill>
                            <a:schemeClr val="dk1"/>
                          </a:solidFill>
                          <a:effectLst/>
                          <a:latin typeface="+mn-ea"/>
                          <a:ea typeface="+mn-ea"/>
                          <a:cs typeface="+mn-cs"/>
                        </a:rPr>
                        <a:t>家钢厂样本焦炭库存</a:t>
                      </a:r>
                      <a:r>
                        <a:rPr lang="en-US" altLang="zh-CN" sz="1200" b="0" i="0" kern="1200" dirty="0" smtClean="0">
                          <a:solidFill>
                            <a:schemeClr val="dk1"/>
                          </a:solidFill>
                          <a:effectLst/>
                          <a:latin typeface="+mn-ea"/>
                          <a:ea typeface="+mn-ea"/>
                          <a:cs typeface="+mn-cs"/>
                        </a:rPr>
                        <a:t>437.99</a:t>
                      </a:r>
                      <a:r>
                        <a:rPr lang="zh-CN" altLang="en-US" sz="1200" b="0" i="0" kern="1200" dirty="0" smtClean="0">
                          <a:solidFill>
                            <a:schemeClr val="dk1"/>
                          </a:solidFill>
                          <a:effectLst/>
                          <a:latin typeface="+mn-ea"/>
                          <a:ea typeface="+mn-ea"/>
                          <a:cs typeface="+mn-cs"/>
                        </a:rPr>
                        <a:t>万吨，增</a:t>
                      </a:r>
                      <a:r>
                        <a:rPr lang="en-US" altLang="zh-CN" sz="1200" b="0" i="0" kern="1200" dirty="0" smtClean="0">
                          <a:solidFill>
                            <a:schemeClr val="dk1"/>
                          </a:solidFill>
                          <a:effectLst/>
                          <a:latin typeface="+mn-ea"/>
                          <a:ea typeface="+mn-ea"/>
                          <a:cs typeface="+mn-cs"/>
                        </a:rPr>
                        <a:t>10.56</a:t>
                      </a:r>
                      <a:r>
                        <a:rPr lang="zh-CN" altLang="en-US" sz="1200" b="0" i="0" kern="1200" dirty="0" smtClean="0">
                          <a:solidFill>
                            <a:schemeClr val="dk1"/>
                          </a:solidFill>
                          <a:effectLst/>
                          <a:latin typeface="+mn-ea"/>
                          <a:ea typeface="+mn-ea"/>
                          <a:cs typeface="+mn-cs"/>
                        </a:rPr>
                        <a:t>万吨。焦企首轮提涨仍未完全落地，但传出山西冬奥会期间要求焦化限产，又有部分焦企发函提涨，利好投机情绪。高炉复产预期下有提前补库行为，焦炭现货回暖确定性较大。目前山西部分地区焦化环保限产压力较大，焦企库存压力有所放缓，存在提涨底气，盘面偏强运行。焦煤方面，三大口岸通关量相较上周下增</a:t>
                      </a:r>
                      <a:r>
                        <a:rPr lang="en-US" altLang="zh-CN" sz="1200" b="0" i="0" kern="1200" dirty="0" smtClean="0">
                          <a:solidFill>
                            <a:schemeClr val="dk1"/>
                          </a:solidFill>
                          <a:effectLst/>
                          <a:latin typeface="+mn-ea"/>
                          <a:ea typeface="+mn-ea"/>
                          <a:cs typeface="+mn-cs"/>
                        </a:rPr>
                        <a:t>29</a:t>
                      </a:r>
                      <a:r>
                        <a:rPr lang="zh-CN" altLang="en-US" sz="1200" b="0" i="0" kern="1200" dirty="0" smtClean="0">
                          <a:solidFill>
                            <a:schemeClr val="dk1"/>
                          </a:solidFill>
                          <a:effectLst/>
                          <a:latin typeface="+mn-ea"/>
                          <a:ea typeface="+mn-ea"/>
                          <a:cs typeface="+mn-cs"/>
                        </a:rPr>
                        <a:t>车，进口矿依旧受疫情影响，通关偏紧。冬奥会存在进一步限产预期，而下游陆续有所补库，焦煤现货已经开始陆续提涨。盘面提前交易部分利好预期基差较窄，预计震荡有所偏强。</a:t>
                      </a:r>
                      <a:endParaRPr lang="zh-CN" altLang="en-US" sz="1200" b="0" i="0" kern="1200" dirty="0">
                        <a:solidFill>
                          <a:schemeClr val="dk1"/>
                        </a:solidFill>
                        <a:effectLst/>
                        <a:latin typeface="+mn-ea"/>
                        <a:ea typeface="+mn-ea"/>
                        <a:cs typeface="+mn-cs"/>
                      </a:endParaRPr>
                    </a:p>
                  </a:txBody>
                  <a:tcPr marL="4847" marR="4847" marT="4847" marB="0"/>
                </a:tc>
              </a:tr>
            </a:tbl>
          </a:graphicData>
        </a:graphic>
      </p:graphicFrame>
    </p:spTree>
    <p:custDataLst>
      <p:tags r:id="rId1"/>
    </p:custDataLst>
    <p:extLst>
      <p:ext uri="{BB962C8B-B14F-4D97-AF65-F5344CB8AC3E}">
        <p14:creationId xmlns:p14="http://schemas.microsoft.com/office/powerpoint/2010/main" val="3272382500"/>
      </p:ext>
    </p:extLst>
  </p:cSld>
  <p:clrMapOvr>
    <a:masterClrMapping/>
  </p:clrMapOvr>
  <p:transition advClick="0" advTm="2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a:solidFill>
                  <a:schemeClr val="accent4"/>
                </a:solidFill>
                <a:latin typeface="+mn-ea"/>
              </a:rPr>
              <a:t>螺纹供求</a:t>
            </a:r>
            <a:r>
              <a:rPr lang="zh-CN" altLang="en-US" sz="1800" dirty="0" smtClean="0">
                <a:solidFill>
                  <a:schemeClr val="accent4"/>
                </a:solidFill>
                <a:latin typeface="+mn-ea"/>
              </a:rPr>
              <a:t>： 粗钢产量反弹，钢厂复产增加</a:t>
            </a:r>
            <a:endParaRPr lang="zh-CN" altLang="en-US" sz="1800" dirty="0">
              <a:solidFill>
                <a:schemeClr val="accent4"/>
              </a:solidFill>
              <a:latin typeface="+mn-ea"/>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062941"/>
            <a:ext cx="9072000" cy="3709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854909273"/>
      </p:ext>
    </p:extLst>
  </p:cSld>
  <p:clrMapOvr>
    <a:masterClrMapping/>
  </p:clrMapOvr>
  <p:transition advClick="0" advTm="2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热卷</a:t>
            </a:r>
            <a:r>
              <a:rPr lang="zh-CN" altLang="en-US" sz="1800" dirty="0" smtClean="0">
                <a:solidFill>
                  <a:schemeClr val="accent4"/>
                </a:solidFill>
                <a:latin typeface="+mn-ea"/>
              </a:rPr>
              <a:t>供求：产量仍旧处于最低位，供需双弱保持</a:t>
            </a:r>
            <a:endParaRPr lang="en-US" altLang="zh-CN" sz="1800" dirty="0" smtClean="0">
              <a:solidFill>
                <a:schemeClr val="accent4"/>
              </a:solidFill>
              <a:latin typeface="+mn-ea"/>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 y="874060"/>
            <a:ext cx="9144000" cy="3348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127663052"/>
      </p:ext>
    </p:extLst>
  </p:cSld>
  <p:clrMapOvr>
    <a:masterClrMapping/>
  </p:clrMapOvr>
  <p:transition advClick="0" advTm="2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铁矿石供求</a:t>
            </a:r>
            <a:r>
              <a:rPr lang="zh-CN" altLang="en-US" sz="1800" dirty="0" smtClean="0">
                <a:solidFill>
                  <a:schemeClr val="accent4"/>
                </a:solidFill>
                <a:latin typeface="+mn-ea"/>
              </a:rPr>
              <a:t>： 海外发运小幅反弹，总体处于偏低位置</a:t>
            </a:r>
            <a:endParaRPr lang="zh-CN" altLang="en-US" sz="1800" dirty="0">
              <a:solidFill>
                <a:schemeClr val="accent4"/>
              </a:solidFill>
              <a:latin typeface="+mn-ea"/>
            </a:endParaRP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 y="835025"/>
            <a:ext cx="9067800" cy="3473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48051736"/>
      </p:ext>
    </p:extLst>
  </p:cSld>
  <p:clrMapOvr>
    <a:masterClrMapping/>
  </p:clrMapOvr>
  <p:transition advClick="0" advTm="2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232898"/>
            <a:ext cx="8030999"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铁矿</a:t>
            </a:r>
            <a:r>
              <a:rPr lang="zh-CN" altLang="en-US" sz="1800" dirty="0" smtClean="0">
                <a:solidFill>
                  <a:schemeClr val="accent4"/>
                </a:solidFill>
                <a:latin typeface="+mn-ea"/>
              </a:rPr>
              <a:t>供求：港库去库，疏港量持续增加</a:t>
            </a:r>
            <a:endParaRPr lang="zh-CN" altLang="zh-CN" sz="1800" dirty="0">
              <a:solidFill>
                <a:schemeClr val="accent4"/>
              </a:solidFill>
              <a:latin typeface="+mn-ea"/>
              <a:cs typeface="宋体" pitchFamily="2" charset="-122"/>
            </a:endParaRPr>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63821"/>
            <a:ext cx="9144000" cy="37923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050622046"/>
      </p:ext>
    </p:extLst>
  </p:cSld>
  <p:clrMapOvr>
    <a:masterClrMapping/>
  </p:clrMapOvr>
  <p:transition advClick="0" advTm="2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cs typeface="宋体" pitchFamily="2" charset="-122"/>
              </a:rPr>
              <a:t>焦炭供求</a:t>
            </a:r>
            <a:r>
              <a:rPr lang="zh-CN" altLang="en-US" sz="1800" dirty="0" smtClean="0">
                <a:solidFill>
                  <a:schemeClr val="accent4"/>
                </a:solidFill>
                <a:latin typeface="+mn-ea"/>
                <a:cs typeface="宋体" pitchFamily="2" charset="-122"/>
              </a:rPr>
              <a:t>：开工率继续下降，总库增幅较大</a:t>
            </a:r>
            <a:endParaRPr lang="zh-CN" altLang="zh-CN" sz="1800" dirty="0">
              <a:solidFill>
                <a:schemeClr val="accent4"/>
              </a:solidFill>
              <a:latin typeface="+mn-ea"/>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74060"/>
            <a:ext cx="9144000" cy="35739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220977053"/>
      </p:ext>
    </p:extLst>
  </p:cSld>
  <p:clrMapOvr>
    <a:masterClrMapping/>
  </p:clrMapOvr>
  <p:transition advClick="0" advTm="2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800" b="0" i="0" u="none" strike="noStrike" cap="none" normalizeH="0" baseline="0" dirty="0">
                <a:ln>
                  <a:noFill/>
                </a:ln>
                <a:solidFill>
                  <a:schemeClr val="accent4"/>
                </a:solidFill>
                <a:effectLst/>
                <a:latin typeface="+mn-ea"/>
                <a:cs typeface="宋体" pitchFamily="2" charset="-122"/>
              </a:rPr>
              <a:t>焦煤供求</a:t>
            </a:r>
            <a:r>
              <a:rPr kumimoji="0" lang="zh-CN" altLang="en-US" sz="1800" b="0" i="0" u="none" strike="noStrike" cap="none" normalizeH="0" baseline="0" dirty="0" smtClean="0">
                <a:ln>
                  <a:noFill/>
                </a:ln>
                <a:solidFill>
                  <a:schemeClr val="accent4"/>
                </a:solidFill>
                <a:effectLst/>
                <a:latin typeface="+mn-ea"/>
                <a:cs typeface="宋体" pitchFamily="2" charset="-122"/>
              </a:rPr>
              <a:t>：焦化厂小幅补库，煤矿库存高位稳定</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63122"/>
            <a:ext cx="9144000" cy="352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210631852"/>
      </p:ext>
    </p:extLst>
  </p:cSld>
  <p:clrMapOvr>
    <a:masterClrMapping/>
  </p:clrMapOvr>
  <p:transition advClick="0" advTm="2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232898"/>
            <a:ext cx="8220186"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800" b="0" i="0" u="none" strike="noStrike" cap="none" normalizeH="0" baseline="0" dirty="0" smtClean="0">
                <a:ln>
                  <a:noFill/>
                </a:ln>
                <a:solidFill>
                  <a:schemeClr val="accent4"/>
                </a:solidFill>
                <a:effectLst/>
                <a:latin typeface="+mn-ea"/>
                <a:cs typeface="宋体" pitchFamily="2" charset="-122"/>
              </a:rPr>
              <a:t>钢材价差</a:t>
            </a:r>
            <a:r>
              <a:rPr lang="zh-CN" altLang="en-US" sz="1800" dirty="0" smtClean="0">
                <a:solidFill>
                  <a:schemeClr val="accent4"/>
                </a:solidFill>
                <a:latin typeface="+mn-ea"/>
                <a:cs typeface="宋体" pitchFamily="2" charset="-122"/>
              </a:rPr>
              <a:t>：价差总体低位震荡</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71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70" y="1529122"/>
            <a:ext cx="9123830" cy="2103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743300628"/>
      </p:ext>
    </p:extLst>
  </p:cSld>
  <p:clrMapOvr>
    <a:masterClrMapping/>
  </p:clrMapOvr>
  <p:transition advClick="0" advTm="2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81543"/>
            <a:ext cx="6492316"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800" b="0" i="0" u="none" strike="noStrike" cap="none" normalizeH="0" baseline="0" dirty="0" smtClean="0">
                <a:ln>
                  <a:noFill/>
                </a:ln>
                <a:solidFill>
                  <a:schemeClr val="accent4"/>
                </a:solidFill>
                <a:effectLst/>
                <a:latin typeface="+mn-ea"/>
                <a:cs typeface="宋体" pitchFamily="2" charset="-122"/>
              </a:rPr>
              <a:t>现货利润： 高炉利润小幅回落，电炉利润收缩较快</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71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812" y="615110"/>
            <a:ext cx="7462490" cy="43843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03331869"/>
      </p:ext>
    </p:extLst>
  </p:cSld>
  <p:clrMapOvr>
    <a:masterClrMapping/>
  </p:clrMapOvr>
  <p:transition advClick="0" advTm="2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月差：铁矿月差小幅回升，其余保持震荡</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226" y="705852"/>
            <a:ext cx="7589306" cy="4164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41896632"/>
      </p:ext>
    </p:extLst>
  </p:cSld>
  <p:clrMapOvr>
    <a:masterClrMapping/>
  </p:clrMapOvr>
  <p:transition advClick="0" advTm="2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基差：焦炭升水持续扩大</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812" y="635546"/>
            <a:ext cx="7212387" cy="4348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723073632"/>
      </p:ext>
    </p:extLst>
  </p:cSld>
  <p:clrMapOvr>
    <a:masterClrMapping/>
  </p:clrMapOvr>
  <p:transition advClick="0" advTm="2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免责声明</a:t>
            </a:r>
            <a:endParaRPr kumimoji="0" lang="zh-CN" sz="1800" b="0" i="0" u="none" strike="noStrike" cap="none" normalizeH="0" baseline="0" dirty="0">
              <a:ln>
                <a:noFill/>
              </a:ln>
              <a:solidFill>
                <a:schemeClr val="accent4"/>
              </a:solidFill>
              <a:effectLst/>
              <a:latin typeface="+mn-ea"/>
              <a:cs typeface="宋体" pitchFamily="2" charset="-122"/>
            </a:endParaRPr>
          </a:p>
        </p:txBody>
      </p:sp>
      <p:sp>
        <p:nvSpPr>
          <p:cNvPr id="2" name="文本框 1"/>
          <p:cNvSpPr txBox="1"/>
          <p:nvPr/>
        </p:nvSpPr>
        <p:spPr>
          <a:xfrm>
            <a:off x="539676" y="1855847"/>
            <a:ext cx="8382049" cy="715581"/>
          </a:xfrm>
          <a:prstGeom prst="rect">
            <a:avLst/>
          </a:prstGeom>
          <a:noFill/>
        </p:spPr>
        <p:txBody>
          <a:bodyPr wrap="square" rtlCol="0">
            <a:spAutoFit/>
          </a:bodyPr>
          <a:lstStyle/>
          <a:p>
            <a:r>
              <a:rPr lang="zh-CN" altLang="en-US" dirty="0" smtClean="0">
                <a:solidFill>
                  <a:srgbClr val="B24950"/>
                </a:solidFill>
              </a:rPr>
              <a:t>       本</a:t>
            </a:r>
            <a:r>
              <a:rPr lang="zh-CN" altLang="en-US" dirty="0">
                <a:solidFill>
                  <a:srgbClr val="B24950"/>
                </a:solidFill>
              </a:rPr>
              <a:t>报告的信息均来源于公开资料，我公司对这些信息的准确性和完整性不作任何保证，也不保证所包含的信息和建议不会发生任何变更。我们已力求报告内容的客观、公正，但文中的观点、结论和建议仅供参考，报告中的信息或意见并不构成所述品种的操作依据，投资者据此做出的任何投资决策与本公司和作者无关。</a:t>
            </a:r>
          </a:p>
        </p:txBody>
      </p:sp>
    </p:spTree>
    <p:custDataLst>
      <p:tags r:id="rId1"/>
    </p:custDataLst>
    <p:extLst>
      <p:ext uri="{BB962C8B-B14F-4D97-AF65-F5344CB8AC3E}">
        <p14:creationId xmlns:p14="http://schemas.microsoft.com/office/powerpoint/2010/main" val="1789037272"/>
      </p:ext>
    </p:extLst>
  </p:cSld>
  <p:clrMapOvr>
    <a:masterClrMapping/>
  </p:clrMapOvr>
  <p:transition advClick="0" advTm="2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p:cNvPicPr>
            <a:picLocks noChangeAspect="1" noChangeArrowheads="1"/>
          </p:cNvPicPr>
          <p:nvPr/>
        </p:nvPicPr>
        <p:blipFill>
          <a:blip r:embed="rId4"/>
          <a:srcRect/>
          <a:stretch>
            <a:fillRect/>
          </a:stretch>
        </p:blipFill>
        <p:spPr bwMode="auto">
          <a:xfrm>
            <a:off x="6379029" y="654732"/>
            <a:ext cx="2131785" cy="476221"/>
          </a:xfrm>
          <a:prstGeom prst="rect">
            <a:avLst/>
          </a:prstGeom>
          <a:noFill/>
          <a:ln w="9525">
            <a:noFill/>
            <a:miter lim="800000"/>
            <a:headEnd/>
            <a:tailEnd/>
          </a:ln>
          <a:effectLst/>
        </p:spPr>
      </p:pic>
      <p:sp>
        <p:nvSpPr>
          <p:cNvPr id="14" name="Rectangle 19"/>
          <p:cNvSpPr>
            <a:spLocks noChangeArrowheads="1"/>
          </p:cNvSpPr>
          <p:nvPr/>
        </p:nvSpPr>
        <p:spPr bwMode="auto">
          <a:xfrm>
            <a:off x="4062694" y="2151753"/>
            <a:ext cx="4454751" cy="5539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zh-CN" altLang="en-US" sz="3600" b="1" i="0" u="none" strike="noStrike" cap="none" normalizeH="0" baseline="0" dirty="0">
                <a:ln>
                  <a:noFill/>
                </a:ln>
                <a:solidFill>
                  <a:srgbClr val="DAB866"/>
                </a:solidFill>
                <a:effectLst/>
                <a:latin typeface="字酷堂清楷体" pitchFamily="2" charset="-122"/>
                <a:ea typeface="字酷堂清楷体" pitchFamily="2" charset="-122"/>
                <a:cs typeface="宋体" pitchFamily="2" charset="-122"/>
              </a:rPr>
              <a:t>谢谢大家的观看</a:t>
            </a:r>
            <a:endParaRPr kumimoji="0" lang="zh-CN" sz="3600" b="1" i="0" u="none" strike="noStrike" cap="none" normalizeH="0" baseline="0" dirty="0">
              <a:ln>
                <a:noFill/>
              </a:ln>
              <a:solidFill>
                <a:srgbClr val="DAB866"/>
              </a:solidFill>
              <a:effectLst/>
              <a:latin typeface="字酷堂清楷体" pitchFamily="2" charset="-122"/>
              <a:ea typeface="字酷堂清楷体" pitchFamily="2" charset="-122"/>
              <a:cs typeface="宋体" pitchFamily="2" charset="-122"/>
            </a:endParaRPr>
          </a:p>
        </p:txBody>
      </p:sp>
      <p:sp>
        <p:nvSpPr>
          <p:cNvPr id="15" name="AutoShape 23"/>
          <p:cNvSpPr>
            <a:spLocks noChangeAspect="1" noChangeArrowheads="1" noTextEdit="1"/>
          </p:cNvSpPr>
          <p:nvPr/>
        </p:nvSpPr>
        <p:spPr bwMode="auto">
          <a:xfrm>
            <a:off x="3860800" y="2938463"/>
            <a:ext cx="4622800" cy="33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Rectangle 26"/>
          <p:cNvSpPr>
            <a:spLocks noChangeArrowheads="1"/>
          </p:cNvSpPr>
          <p:nvPr/>
        </p:nvSpPr>
        <p:spPr bwMode="auto">
          <a:xfrm>
            <a:off x="5383213" y="2935288"/>
            <a:ext cx="3103563" cy="39687"/>
          </a:xfrm>
          <a:prstGeom prst="rect">
            <a:avLst/>
          </a:prstGeom>
          <a:solidFill>
            <a:srgbClr val="E6001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TextBox 18"/>
          <p:cNvSpPr txBox="1"/>
          <p:nvPr/>
        </p:nvSpPr>
        <p:spPr>
          <a:xfrm>
            <a:off x="6004290" y="3131617"/>
            <a:ext cx="2621820" cy="300082"/>
          </a:xfrm>
          <a:prstGeom prst="rect">
            <a:avLst/>
          </a:prstGeom>
          <a:noFill/>
        </p:spPr>
        <p:txBody>
          <a:bodyPr wrap="square" rtlCol="0">
            <a:spAutoFit/>
          </a:bodyPr>
          <a:lstStyle/>
          <a:p>
            <a:pPr algn="r"/>
            <a:r>
              <a:rPr lang="en-US" altLang="zh-CN">
                <a:solidFill>
                  <a:srgbClr val="DAB866"/>
                </a:solidFill>
                <a:latin typeface="+mj-ea"/>
                <a:ea typeface="+mj-ea"/>
              </a:rPr>
              <a:t>Thanks </a:t>
            </a:r>
            <a:r>
              <a:rPr lang="en-US" altLang="zh-CN" dirty="0">
                <a:solidFill>
                  <a:srgbClr val="DAB866"/>
                </a:solidFill>
                <a:latin typeface="+mj-ea"/>
                <a:ea typeface="+mj-ea"/>
              </a:rPr>
              <a:t>for watching.</a:t>
            </a:r>
            <a:endParaRPr lang="zh-CN" altLang="en-US" dirty="0">
              <a:solidFill>
                <a:srgbClr val="DAB866"/>
              </a:solidFill>
              <a:latin typeface="+mj-ea"/>
              <a:ea typeface="+mj-ea"/>
            </a:endParaRPr>
          </a:p>
        </p:txBody>
      </p:sp>
      <p:sp>
        <p:nvSpPr>
          <p:cNvPr id="16" name="Rectangle 25"/>
          <p:cNvSpPr>
            <a:spLocks noChangeArrowheads="1"/>
          </p:cNvSpPr>
          <p:nvPr/>
        </p:nvSpPr>
        <p:spPr bwMode="auto">
          <a:xfrm>
            <a:off x="5188761" y="2935288"/>
            <a:ext cx="1519238" cy="39687"/>
          </a:xfrm>
          <a:prstGeom prst="rect">
            <a:avLst/>
          </a:prstGeom>
          <a:solidFill>
            <a:srgbClr val="DAB866"/>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pic>
        <p:nvPicPr>
          <p:cNvPr id="9" name="Picture 29"/>
          <p:cNvPicPr>
            <a:picLocks noChangeAspect="1" noChangeArrowheads="1"/>
          </p:cNvPicPr>
          <p:nvPr/>
        </p:nvPicPr>
        <p:blipFill>
          <a:blip r:embed="rId5"/>
          <a:srcRect/>
          <a:stretch>
            <a:fillRect/>
          </a:stretch>
        </p:blipFill>
        <p:spPr bwMode="auto">
          <a:xfrm>
            <a:off x="-946768" y="-720128"/>
            <a:ext cx="6829678" cy="5875354"/>
          </a:xfrm>
          <a:prstGeom prst="rect">
            <a:avLst/>
          </a:prstGeom>
          <a:noFill/>
          <a:ln w="9525">
            <a:noFill/>
            <a:miter lim="800000"/>
            <a:headEnd/>
            <a:tailEnd/>
          </a:ln>
          <a:effectLst/>
        </p:spPr>
      </p:pic>
    </p:spTree>
    <p:custDataLst>
      <p:tags r:id="rId1"/>
    </p:custDataLst>
  </p:cSld>
  <p:clrMapOvr>
    <a:masterClrMapping/>
  </p:clrMapOvr>
  <p:transition advClick="0" advTm="2000"/>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1"/>
  <p:tag name="KSO_WM_DOC_GUID" val="{7a1a8f17-5f6a-4cf3-b137-35de2aef6f57}"/>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7"/>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7"/>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COMBINE_RELATE_SLIDE_ID" val="background20180947_1"/>
  <p:tag name="KSO_WM_TEMPLATE_CATEGORY" val="custom"/>
  <p:tag name="KSO_WM_TEMPLATE_INDEX" val="20184557"/>
  <p:tag name="KSO_WM_TEMPLATE_SUBCATEGORY" val="0"/>
  <p:tag name="KSO_WM_TEMPLATE_THUMBS_INDEX" val="1、7、11、14、18、19、22"/>
</p:tagLst>
</file>

<file path=ppt/tags/tag8.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heme/theme1.xml><?xml version="1.0" encoding="utf-8"?>
<a:theme xmlns:a="http://schemas.openxmlformats.org/drawingml/2006/main" name="2_Office 主题​​">
  <a:themeElements>
    <a:clrScheme name="自定义 97">
      <a:dk1>
        <a:srgbClr val="080808"/>
      </a:dk1>
      <a:lt1>
        <a:srgbClr val="FFFFFF"/>
      </a:lt1>
      <a:dk2>
        <a:srgbClr val="080808"/>
      </a:dk2>
      <a:lt2>
        <a:srgbClr val="FFFFFF"/>
      </a:lt2>
      <a:accent1>
        <a:srgbClr val="087AB4"/>
      </a:accent1>
      <a:accent2>
        <a:srgbClr val="454545"/>
      </a:accent2>
      <a:accent3>
        <a:srgbClr val="087AB4"/>
      </a:accent3>
      <a:accent4>
        <a:srgbClr val="454545"/>
      </a:accent4>
      <a:accent5>
        <a:srgbClr val="087AB4"/>
      </a:accent5>
      <a:accent6>
        <a:srgbClr val="454545"/>
      </a:accent6>
      <a:hlink>
        <a:srgbClr val="8064A1"/>
      </a:hlink>
      <a:folHlink>
        <a:srgbClr val="9BBB58"/>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A3A3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03">
      <a:dk1>
        <a:srgbClr val="2B4D8A"/>
      </a:dk1>
      <a:lt1>
        <a:srgbClr val="FFFFFF"/>
      </a:lt1>
      <a:dk2>
        <a:srgbClr val="8FAADC"/>
      </a:dk2>
      <a:lt2>
        <a:srgbClr val="FFFFFF"/>
      </a:lt2>
      <a:accent1>
        <a:srgbClr val="2F5597"/>
      </a:accent1>
      <a:accent2>
        <a:srgbClr val="5B9BD5"/>
      </a:accent2>
      <a:accent3>
        <a:srgbClr val="4472C4"/>
      </a:accent3>
      <a:accent4>
        <a:srgbClr val="000000"/>
      </a:accent4>
      <a:accent5>
        <a:srgbClr val="2F5597"/>
      </a:accent5>
      <a:accent6>
        <a:srgbClr val="FFFFFF"/>
      </a:accent6>
      <a:hlink>
        <a:srgbClr val="0563C1"/>
      </a:hlink>
      <a:folHlink>
        <a:srgbClr val="954F72"/>
      </a:folHlink>
    </a:clrScheme>
    <a:fontScheme name="自定义 7">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14819</TotalTime>
  <Words>1078</Words>
  <Application>Microsoft Office PowerPoint</Application>
  <PresentationFormat>全屏显示(16:9)</PresentationFormat>
  <Paragraphs>107</Paragraphs>
  <Slides>15</Slides>
  <Notes>15</Notes>
  <HiddenSlides>0</HiddenSlides>
  <MMClips>0</MMClips>
  <ScaleCrop>false</ScaleCrop>
  <HeadingPairs>
    <vt:vector size="4" baseType="variant">
      <vt:variant>
        <vt:lpstr>主题</vt:lpstr>
      </vt:variant>
      <vt:variant>
        <vt:i4>2</vt:i4>
      </vt:variant>
      <vt:variant>
        <vt:lpstr>幻灯片标题</vt:lpstr>
      </vt:variant>
      <vt:variant>
        <vt:i4>15</vt:i4>
      </vt:variant>
    </vt:vector>
  </HeadingPairs>
  <TitlesOfParts>
    <vt:vector size="17" baseType="lpstr">
      <vt:lpstr>2_Office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41</dc:title>
  <dc:creator>Administrator</dc:creator>
  <cp:lastModifiedBy>Windows 用户</cp:lastModifiedBy>
  <cp:revision>881</cp:revision>
  <dcterms:created xsi:type="dcterms:W3CDTF">2017-05-02T06:39:00Z</dcterms:created>
  <dcterms:modified xsi:type="dcterms:W3CDTF">2021-12-24T09:24:54Z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2052-11.1.0.8527</vt:lpwstr>
  </property>
</Properties>
</file>