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8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7" r:id="rId13"/>
    <p:sldId id="624" r:id="rId14"/>
    <p:sldId id="625" r:id="rId15"/>
    <p:sldId id="628" r:id="rId16"/>
    <p:sldId id="552" r:id="rId17"/>
  </p:sldIdLst>
  <p:sldSz cx="9144000" cy="5143500" type="screen16x9"/>
  <p:notesSz cx="6858000" cy="9144000"/>
  <p:custDataLst>
    <p:tags r:id="rId1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2021/12/31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2021/12/31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2021/12/31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2021/12/31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3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066853" y="2618304"/>
            <a:ext cx="490475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行情整体偏弱，关注明年钢厂复产力度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衡焱 投资咨询证号：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Z0016768 </a:t>
            </a:r>
            <a:r>
              <a:rPr lang="zh-CN" altLang="en-US" sz="1400" dirty="0" smtClean="0">
                <a:solidFill>
                  <a:srgbClr val="7F7F7F"/>
                </a:solidFill>
              </a:rPr>
              <a:t>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F03090081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F3077614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31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="" xmlns:a16="http://schemas.microsoft.com/office/drawing/2014/main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="" xmlns:a16="http://schemas.microsoft.com/office/drawing/2014/main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：焦煤、焦炭、铁矿、螺纹、热卷</a:t>
            </a:r>
            <a:endParaRPr lang="en-US" altLang="zh-CN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9664944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月差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4315(+33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4750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4411(0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4840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680(+10.5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790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2934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+23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2950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169.5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2228.5(+34.5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-28.5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131.5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xmlns="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257851"/>
              </p:ext>
            </p:extLst>
          </p:nvPr>
        </p:nvGraphicFramePr>
        <p:xfrm>
          <a:off x="425666" y="2435698"/>
          <a:ext cx="8383286" cy="19144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8661">
                  <a:extLst>
                    <a:ext uri="{9D8B030D-6E8A-4147-A177-3AD203B41FA5}">
                      <a16:colId xmlns:a16="http://schemas.microsoft.com/office/drawing/2014/main" xmlns="" val="524358693"/>
                    </a:ext>
                  </a:extLst>
                </a:gridCol>
                <a:gridCol w="2379413">
                  <a:extLst>
                    <a:ext uri="{9D8B030D-6E8A-4147-A177-3AD203B41FA5}">
                      <a16:colId xmlns:a16="http://schemas.microsoft.com/office/drawing/2014/main" xmlns="" val="3457882351"/>
                    </a:ext>
                  </a:extLst>
                </a:gridCol>
                <a:gridCol w="1884468">
                  <a:extLst>
                    <a:ext uri="{9D8B030D-6E8A-4147-A177-3AD203B41FA5}">
                      <a16:colId xmlns:a16="http://schemas.microsoft.com/office/drawing/2014/main" xmlns="" val="100304361"/>
                    </a:ext>
                  </a:extLst>
                </a:gridCol>
                <a:gridCol w="1871718">
                  <a:extLst>
                    <a:ext uri="{9D8B030D-6E8A-4147-A177-3AD203B41FA5}">
                      <a16:colId xmlns:a16="http://schemas.microsoft.com/office/drawing/2014/main" xmlns="" val="1552490520"/>
                    </a:ext>
                  </a:extLst>
                </a:gridCol>
                <a:gridCol w="699173">
                  <a:extLst>
                    <a:ext uri="{9D8B030D-6E8A-4147-A177-3AD203B41FA5}">
                      <a16:colId xmlns:a16="http://schemas.microsoft.com/office/drawing/2014/main" xmlns="" val="2436840038"/>
                    </a:ext>
                  </a:extLst>
                </a:gridCol>
                <a:gridCol w="1049853">
                  <a:extLst>
                    <a:ext uri="{9D8B030D-6E8A-4147-A177-3AD203B41FA5}">
                      <a16:colId xmlns:a16="http://schemas.microsoft.com/office/drawing/2014/main" xmlns="" val="2586429031"/>
                    </a:ext>
                  </a:extLst>
                </a:gridCol>
              </a:tblGrid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767354896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螺纹</a:t>
                      </a: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供应低位稳定，关注明年复产力度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需求降幅较大，淡季下游需求不佳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库存低位，去库停滞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296333891"/>
                  </a:ext>
                </a:extLst>
              </a:tr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产量低位反弹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低位反弹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，与产量同步运行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库存处于同期高位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554616261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澳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巴发运修复，处于全年平均水平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高炉开工回升，需求有所增加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港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库高位，维持相对稳定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4059810"/>
                  </a:ext>
                </a:extLst>
              </a:tr>
              <a:tr h="342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 smtClean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开工保持低位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关注明年钢厂复产力度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钢厂库存持续累积，总库增幅较大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平水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偏高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497995253"/>
                  </a:ext>
                </a:extLst>
              </a:tr>
              <a:tr h="3497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内外矿供应均有所下滑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焦化厂存在一定补库需求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整体库存相对稳定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平水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92749016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6544093"/>
              </p:ext>
            </p:extLst>
          </p:nvPr>
        </p:nvGraphicFramePr>
        <p:xfrm>
          <a:off x="273050" y="935382"/>
          <a:ext cx="8767825" cy="34795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本周为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2021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年最后一周，黑色行情在周一大幅回落，随后在下方低位震荡。除焦煤有一定向上反弹趋势外，其余品种均偏弱震荡运行。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本周螺纹钢产量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269.12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万吨环比增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4.16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万吨；社库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339.42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万吨环比降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2.55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万吨；厂库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181.51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万吨环比增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3.94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万吨；表需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267.73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万吨环比降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30.83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。当前全国气温回落，工地开工下滑，本周表需大幅下降，库存去库也出现停滞。地开工下滑，本周表需大幅下降，库存去库也出现停滞。第二批冬储政策公布，虽然单价较第一批有所降低，但收款截至时间提前，让利更少，结算限制也偏紧。可以预判钢贸商对冬储的需求相较往年会继续下滑。根据相关部委规划，到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年粗钢产能只减不增，当前阶段产量在各地限产政策下维持偏低水平，供应受限支撑盘面。关注明年复产力度，近期盘面偏弱震荡为主。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70.04%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2.17%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，比去年同期下降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16.03%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203.01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降低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3.99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吨，同比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42.09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15625.65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113.05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；日均疏港量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294.06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4.16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。供应端整体平稳，海外发运较上周有所恢复，总体处于今年的平均水平。下游利润良好的钢厂已开始复产，本周铁水产量突破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万吨，开工率也超过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70%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。不过钢厂经过前期补库后可用天数已到历史高位，后期别动补库为主，需求增量比较有限，预计铁矿震荡为主。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煤焦方面，</a:t>
                      </a:r>
                      <a:r>
                        <a:rPr lang="en-US" altLang="zh-CN" sz="1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Mysteel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统计全国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家独立焦企样本：产能利用率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62.12%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，周环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0.42%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家焦化厂焦炭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库存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43.61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5.6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110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家钢厂样本焦炭库存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444.57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6.58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现货偏强运行，除少数主流钢厂外，接受涨价的范围逐步扩大，短期市场仍有一定博弈情绪，但第一轮提涨基本已经完全落地。明年环保限产有所减弱，焦企开工率有增长预期。在供需双向走强的预期下，影响不确定性较大。总库快速累库，盘面前期已经交易部分利好，后期预计震荡回落为主。焦煤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，临近假日口岸贸易商活动减少，昨日起满都拉口岸停止通关，甘其毛都口岸通关车数低位回落，三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大口岸通关量相较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上周下降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113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车。国内煤矿完成保供任务后有所减产，但高煤矿库存需要时间消化，下游铁水和焦炭对焦煤的需求都有增长预期，因此焦煤现货应该还会表现出偏强支撑。盘面预计偏强运行。</a:t>
                      </a:r>
                      <a:endParaRPr lang="zh-CN" altLang="en-US" sz="1200" b="0" i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 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需求大幅下滑，库存保持低位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28569"/>
            <a:ext cx="9074198" cy="37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：库存小幅去库，仍旧处于最高位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329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 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 澳巴发运量有所恢复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00" y="874060"/>
            <a:ext cx="9028800" cy="335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：港库高位维持，到港维持平均水平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0" y="874060"/>
            <a:ext cx="9043200" cy="3590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：钢厂处于补库状态，总库持续累积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580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：煤矿开工小幅下滑，焦化库存处于低位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526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总体小幅震荡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1558925"/>
            <a:ext cx="9105900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现货利润： 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电炉利润保持低位，炼焦利润小幅下滑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2" y="602597"/>
            <a:ext cx="7211649" cy="4267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月差：铁矿月差小幅回升，其余保持震荡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361" y="615110"/>
            <a:ext cx="7966279" cy="4272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：盘面回落，各品种基差近期小幅提升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732" y="678735"/>
            <a:ext cx="7000222" cy="4191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14951</TotalTime>
  <Words>1108</Words>
  <Application>Microsoft Office PowerPoint</Application>
  <PresentationFormat>全屏显示(16:9)</PresentationFormat>
  <Paragraphs>107</Paragraphs>
  <Slides>15</Slides>
  <Notes>15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17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892</cp:revision>
  <dcterms:created xsi:type="dcterms:W3CDTF">2017-05-02T06:39:00Z</dcterms:created>
  <dcterms:modified xsi:type="dcterms:W3CDTF">2021-12-31T09:03:08Z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