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heme/theme3.xml" ContentType="application/vnd.openxmlformats-officedocument.theme+xml"/>
  <Override PartName="/ppt/tags/tag99.xml" ContentType="application/vnd.openxmlformats-officedocument.presentationml.tags+xml"/>
  <Override PartName="/ppt/notesSlides/notesSlide1.xml" ContentType="application/vnd.openxmlformats-officedocument.presentationml.notesSlide+xml"/>
  <Override PartName="/ppt/tags/tag100.xml" ContentType="application/vnd.openxmlformats-officedocument.presentationml.tags+xml"/>
  <Override PartName="/ppt/notesSlides/notesSlide2.xml" ContentType="application/vnd.openxmlformats-officedocument.presentationml.notesSlide+xml"/>
  <Override PartName="/ppt/tags/tag101.xml" ContentType="application/vnd.openxmlformats-officedocument.presentationml.tags+xml"/>
  <Override PartName="/ppt/notesSlides/notesSlide3.xml" ContentType="application/vnd.openxmlformats-officedocument.presentationml.notesSlide+xml"/>
  <Override PartName="/ppt/tags/tag102.xml" ContentType="application/vnd.openxmlformats-officedocument.presentationml.tags+xml"/>
  <Override PartName="/ppt/notesSlides/notesSlide4.xml" ContentType="application/vnd.openxmlformats-officedocument.presentationml.notesSlide+xml"/>
  <Override PartName="/ppt/tags/tag103.xml" ContentType="application/vnd.openxmlformats-officedocument.presentationml.tags+xml"/>
  <Override PartName="/ppt/notesSlides/notesSlide5.xml" ContentType="application/vnd.openxmlformats-officedocument.presentationml.notesSlide+xml"/>
  <Override PartName="/ppt/tags/tag104.xml" ContentType="application/vnd.openxmlformats-officedocument.presentationml.tags+xml"/>
  <Override PartName="/ppt/notesSlides/notesSlide6.xml" ContentType="application/vnd.openxmlformats-officedocument.presentationml.notesSlide+xml"/>
  <Override PartName="/ppt/tags/tag105.xml" ContentType="application/vnd.openxmlformats-officedocument.presentationml.tags+xml"/>
  <Override PartName="/ppt/notesSlides/notesSlide7.xml" ContentType="application/vnd.openxmlformats-officedocument.presentationml.notesSlide+xml"/>
  <Override PartName="/ppt/tags/tag106.xml" ContentType="application/vnd.openxmlformats-officedocument.presentationml.tags+xml"/>
  <Override PartName="/ppt/notesSlides/notesSlide8.xml" ContentType="application/vnd.openxmlformats-officedocument.presentationml.notesSlide+xml"/>
  <Override PartName="/ppt/tags/tag107.xml" ContentType="application/vnd.openxmlformats-officedocument.presentationml.tags+xml"/>
  <Override PartName="/ppt/notesSlides/notesSlide9.xml" ContentType="application/vnd.openxmlformats-officedocument.presentationml.notesSlide+xml"/>
  <Override PartName="/ppt/tags/tag108.xml" ContentType="application/vnd.openxmlformats-officedocument.presentationml.tags+xml"/>
  <Override PartName="/ppt/notesSlides/notesSlide10.xml" ContentType="application/vnd.openxmlformats-officedocument.presentationml.notesSlide+xml"/>
  <Override PartName="/ppt/tags/tag109.xml" ContentType="application/vnd.openxmlformats-officedocument.presentationml.tags+xml"/>
  <Override PartName="/ppt/notesSlides/notesSlide11.xml" ContentType="application/vnd.openxmlformats-officedocument.presentationml.notesSlide+xml"/>
  <Override PartName="/ppt/tags/tag110.xml" ContentType="application/vnd.openxmlformats-officedocument.presentationml.tags+xml"/>
  <Override PartName="/ppt/notesSlides/notesSlide12.xml" ContentType="application/vnd.openxmlformats-officedocument.presentationml.notesSlide+xml"/>
  <Override PartName="/ppt/tags/tag111.xml" ContentType="application/vnd.openxmlformats-officedocument.presentationml.tags+xml"/>
  <Override PartName="/ppt/notesSlides/notesSlide13.xml" ContentType="application/vnd.openxmlformats-officedocument.presentationml.notesSlide+xml"/>
  <Override PartName="/ppt/tags/tag112.xml" ContentType="application/vnd.openxmlformats-officedocument.presentationml.tags+xml"/>
  <Override PartName="/ppt/notesSlides/notesSlide14.xml" ContentType="application/vnd.openxmlformats-officedocument.presentationml.notesSlide+xml"/>
  <Override PartName="/ppt/tags/tag113.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2" r:id="rId2"/>
  </p:sldMasterIdLst>
  <p:notesMasterIdLst>
    <p:notesMasterId r:id="rId18"/>
  </p:notesMasterIdLst>
  <p:sldIdLst>
    <p:sldId id="541" r:id="rId3"/>
    <p:sldId id="612" r:id="rId4"/>
    <p:sldId id="619" r:id="rId5"/>
    <p:sldId id="622" r:id="rId6"/>
    <p:sldId id="623" r:id="rId7"/>
    <p:sldId id="616" r:id="rId8"/>
    <p:sldId id="615" r:id="rId9"/>
    <p:sldId id="614" r:id="rId10"/>
    <p:sldId id="613" r:id="rId11"/>
    <p:sldId id="626" r:id="rId12"/>
    <p:sldId id="627" r:id="rId13"/>
    <p:sldId id="624" r:id="rId14"/>
    <p:sldId id="625" r:id="rId15"/>
    <p:sldId id="628" r:id="rId16"/>
    <p:sldId id="552" r:id="rId17"/>
  </p:sldIdLst>
  <p:sldSz cx="9144000" cy="5143500" type="screen16x9"/>
  <p:notesSz cx="6858000" cy="9144000"/>
  <p:custDataLst>
    <p:tags r:id="rId19"/>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563">
          <p15:clr>
            <a:srgbClr val="A4A3A4"/>
          </p15:clr>
        </p15:guide>
        <p15:guide id="2" pos="286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4950"/>
    <a:srgbClr val="7F7F7F"/>
    <a:srgbClr val="5B6474"/>
    <a:srgbClr val="BD0F24"/>
    <a:srgbClr val="DAB866"/>
    <a:srgbClr val="323D51"/>
    <a:srgbClr val="E60012"/>
    <a:srgbClr val="394355"/>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99" autoAdjust="0"/>
    <p:restoredTop sz="81115" autoAdjust="0"/>
  </p:normalViewPr>
  <p:slideViewPr>
    <p:cSldViewPr snapToGrid="0" showGuides="1">
      <p:cViewPr varScale="1">
        <p:scale>
          <a:sx n="88" d="100"/>
          <a:sy n="88" d="100"/>
        </p:scale>
        <p:origin x="-632" y="-52"/>
      </p:cViewPr>
      <p:guideLst>
        <p:guide orient="horz" pos="1563"/>
        <p:guide pos="286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4A3340-C542-46E3-BB6B-1E3F28D53E89}" type="datetimeFigureOut">
              <a:rPr lang="zh-CN" altLang="en-US" smtClean="0"/>
              <a:pPr/>
              <a:t>2022/1/14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EAA4AF-B0AE-42C7-9AD8-C74E868F5800}" type="slidenum">
              <a:rPr lang="zh-CN" altLang="en-US" smtClean="0"/>
              <a:pPr/>
              <a:t>‹#›</a:t>
            </a:fld>
            <a:endParaRPr lang="zh-CN" altLang="en-US"/>
          </a:p>
        </p:txBody>
      </p:sp>
    </p:spTree>
    <p:extLst>
      <p:ext uri="{BB962C8B-B14F-4D97-AF65-F5344CB8AC3E}">
        <p14:creationId xmlns:p14="http://schemas.microsoft.com/office/powerpoint/2010/main" val="1871345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a:t>
            </a:fld>
            <a:endParaRPr lang="zh-CN" altLang="en-US"/>
          </a:p>
        </p:txBody>
      </p:sp>
    </p:spTree>
    <p:extLst>
      <p:ext uri="{BB962C8B-B14F-4D97-AF65-F5344CB8AC3E}">
        <p14:creationId xmlns:p14="http://schemas.microsoft.com/office/powerpoint/2010/main" val="181963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2</a:t>
            </a:fld>
            <a:endParaRPr lang="zh-CN" altLang="en-US"/>
          </a:p>
        </p:txBody>
      </p:sp>
    </p:spTree>
    <p:extLst>
      <p:ext uri="{BB962C8B-B14F-4D97-AF65-F5344CB8AC3E}">
        <p14:creationId xmlns:p14="http://schemas.microsoft.com/office/powerpoint/2010/main" val="355118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3</a:t>
            </a:fld>
            <a:endParaRPr lang="zh-CN" altLang="en-US"/>
          </a:p>
        </p:txBody>
      </p:sp>
    </p:spTree>
    <p:extLst>
      <p:ext uri="{BB962C8B-B14F-4D97-AF65-F5344CB8AC3E}">
        <p14:creationId xmlns:p14="http://schemas.microsoft.com/office/powerpoint/2010/main" val="150739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4</a:t>
            </a:fld>
            <a:endParaRPr lang="zh-CN" altLang="en-US"/>
          </a:p>
        </p:txBody>
      </p:sp>
    </p:spTree>
    <p:extLst>
      <p:ext uri="{BB962C8B-B14F-4D97-AF65-F5344CB8AC3E}">
        <p14:creationId xmlns:p14="http://schemas.microsoft.com/office/powerpoint/2010/main" val="36879121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5</a:t>
            </a:fld>
            <a:endParaRPr lang="zh-CN" altLang="en-US"/>
          </a:p>
        </p:txBody>
      </p:sp>
    </p:spTree>
    <p:extLst>
      <p:ext uri="{BB962C8B-B14F-4D97-AF65-F5344CB8AC3E}">
        <p14:creationId xmlns:p14="http://schemas.microsoft.com/office/powerpoint/2010/main" val="2750857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6</a:t>
            </a:fld>
            <a:endParaRPr lang="zh-CN" altLang="en-US"/>
          </a:p>
        </p:txBody>
      </p:sp>
    </p:spTree>
    <p:extLst>
      <p:ext uri="{BB962C8B-B14F-4D97-AF65-F5344CB8AC3E}">
        <p14:creationId xmlns:p14="http://schemas.microsoft.com/office/powerpoint/2010/main" val="3523643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7</a:t>
            </a:fld>
            <a:endParaRPr lang="zh-CN" altLang="en-US"/>
          </a:p>
        </p:txBody>
      </p:sp>
    </p:spTree>
    <p:extLst>
      <p:ext uri="{BB962C8B-B14F-4D97-AF65-F5344CB8AC3E}">
        <p14:creationId xmlns:p14="http://schemas.microsoft.com/office/powerpoint/2010/main" val="3959342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8</a:t>
            </a:fld>
            <a:endParaRPr lang="zh-CN" altLang="en-US"/>
          </a:p>
        </p:txBody>
      </p:sp>
    </p:spTree>
    <p:extLst>
      <p:ext uri="{BB962C8B-B14F-4D97-AF65-F5344CB8AC3E}">
        <p14:creationId xmlns:p14="http://schemas.microsoft.com/office/powerpoint/2010/main" val="1324836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9</a:t>
            </a:fld>
            <a:endParaRPr lang="zh-CN" altLang="en-US"/>
          </a:p>
        </p:txBody>
      </p:sp>
    </p:spTree>
    <p:extLst>
      <p:ext uri="{BB962C8B-B14F-4D97-AF65-F5344CB8AC3E}">
        <p14:creationId xmlns:p14="http://schemas.microsoft.com/office/powerpoint/2010/main" val="4199997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10</a:t>
            </a:fld>
            <a:endParaRPr lang="zh-CN" altLang="en-US"/>
          </a:p>
        </p:txBody>
      </p:sp>
    </p:spTree>
    <p:extLst>
      <p:ext uri="{BB962C8B-B14F-4D97-AF65-F5344CB8AC3E}">
        <p14:creationId xmlns:p14="http://schemas.microsoft.com/office/powerpoint/2010/main" val="3815892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11</a:t>
            </a:fld>
            <a:endParaRPr lang="zh-CN" altLang="en-US"/>
          </a:p>
        </p:txBody>
      </p:sp>
    </p:spTree>
    <p:extLst>
      <p:ext uri="{BB962C8B-B14F-4D97-AF65-F5344CB8AC3E}">
        <p14:creationId xmlns:p14="http://schemas.microsoft.com/office/powerpoint/2010/main" val="1999852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12</a:t>
            </a:fld>
            <a:endParaRPr lang="zh-CN" altLang="en-US"/>
          </a:p>
        </p:txBody>
      </p:sp>
    </p:spTree>
    <p:extLst>
      <p:ext uri="{BB962C8B-B14F-4D97-AF65-F5344CB8AC3E}">
        <p14:creationId xmlns:p14="http://schemas.microsoft.com/office/powerpoint/2010/main" val="904023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13</a:t>
            </a:fld>
            <a:endParaRPr lang="zh-CN" altLang="en-US"/>
          </a:p>
        </p:txBody>
      </p:sp>
    </p:spTree>
    <p:extLst>
      <p:ext uri="{BB962C8B-B14F-4D97-AF65-F5344CB8AC3E}">
        <p14:creationId xmlns:p14="http://schemas.microsoft.com/office/powerpoint/2010/main" val="3368661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EAA4AF-B0AE-42C7-9AD8-C74E868F5800}" type="slidenum">
              <a:rPr lang="zh-CN" altLang="en-US" smtClean="0"/>
              <a:pPr/>
              <a:t>14</a:t>
            </a:fld>
            <a:endParaRPr lang="zh-CN" altLang="en-US"/>
          </a:p>
        </p:txBody>
      </p:sp>
    </p:spTree>
    <p:extLst>
      <p:ext uri="{BB962C8B-B14F-4D97-AF65-F5344CB8AC3E}">
        <p14:creationId xmlns:p14="http://schemas.microsoft.com/office/powerpoint/2010/main" val="1973954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3EAA4AF-B0AE-42C7-9AD8-C74E868F5800}" type="slidenum">
              <a:rPr lang="zh-CN" altLang="en-US" smtClean="0"/>
              <a:pPr/>
              <a:t>15</a:t>
            </a:fld>
            <a:endParaRPr lang="zh-CN" altLang="en-US"/>
          </a:p>
        </p:txBody>
      </p:sp>
    </p:spTree>
    <p:extLst>
      <p:ext uri="{BB962C8B-B14F-4D97-AF65-F5344CB8AC3E}">
        <p14:creationId xmlns:p14="http://schemas.microsoft.com/office/powerpoint/2010/main" val="2529291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15.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1.jpe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slideMaster" Target="../slideMasters/slideMaster2.xml"/><Relationship Id="rId5" Type="http://schemas.openxmlformats.org/officeDocument/2006/relationships/tags" Target="../tags/tag1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 Type="http://schemas.openxmlformats.org/officeDocument/2006/relationships/tags" Target="../tags/tag26.xml"/><Relationship Id="rId21" Type="http://schemas.openxmlformats.org/officeDocument/2006/relationships/tags" Target="../tags/tag44.xml"/><Relationship Id="rId7" Type="http://schemas.openxmlformats.org/officeDocument/2006/relationships/tags" Target="../tags/tag30.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2" Type="http://schemas.openxmlformats.org/officeDocument/2006/relationships/tags" Target="../tags/tag25.xml"/><Relationship Id="rId16" Type="http://schemas.openxmlformats.org/officeDocument/2006/relationships/tags" Target="../tags/tag39.xml"/><Relationship Id="rId20" Type="http://schemas.openxmlformats.org/officeDocument/2006/relationships/tags" Target="../tags/tag43.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image" Target="../media/image2.png"/><Relationship Id="rId10" Type="http://schemas.openxmlformats.org/officeDocument/2006/relationships/tags" Target="../tags/tag33.xml"/><Relationship Id="rId19" Type="http://schemas.openxmlformats.org/officeDocument/2006/relationships/tags" Target="../tags/tag42.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52.xml"/><Relationship Id="rId7" Type="http://schemas.openxmlformats.org/officeDocument/2006/relationships/tags" Target="../tags/tag5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slideMaster" Target="../slideMasters/slideMaster2.xml"/><Relationship Id="rId4" Type="http://schemas.openxmlformats.org/officeDocument/2006/relationships/tags" Target="../tags/tag60.xml"/><Relationship Id="rId9" Type="http://schemas.openxmlformats.org/officeDocument/2006/relationships/tags" Target="../tags/tag6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slideMaster" Target="../slideMasters/slideMaster2.xml"/><Relationship Id="rId4" Type="http://schemas.openxmlformats.org/officeDocument/2006/relationships/tags" Target="../tags/tag6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Master" Target="../slideMasters/slideMaster2.xml"/><Relationship Id="rId5" Type="http://schemas.openxmlformats.org/officeDocument/2006/relationships/tags" Target="../tags/tag84.xml"/><Relationship Id="rId4" Type="http://schemas.openxmlformats.org/officeDocument/2006/relationships/tags" Target="../tags/tag83.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5" Type="http://schemas.openxmlformats.org/officeDocument/2006/relationships/slideMaster" Target="../slideMasters/slideMaster2.xml"/><Relationship Id="rId4" Type="http://schemas.openxmlformats.org/officeDocument/2006/relationships/tags" Target="../tags/tag8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96.xml"/><Relationship Id="rId3" Type="http://schemas.openxmlformats.org/officeDocument/2006/relationships/tags" Target="../tags/tag91.xml"/><Relationship Id="rId7" Type="http://schemas.openxmlformats.org/officeDocument/2006/relationships/tags" Target="../tags/tag95.xml"/><Relationship Id="rId12" Type="http://schemas.openxmlformats.org/officeDocument/2006/relationships/image" Target="../media/image3.jpe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11" Type="http://schemas.openxmlformats.org/officeDocument/2006/relationships/slideMaster" Target="../slideMasters/slideMaster2.xml"/><Relationship Id="rId5" Type="http://schemas.openxmlformats.org/officeDocument/2006/relationships/tags" Target="../tags/tag93.xml"/><Relationship Id="rId10" Type="http://schemas.openxmlformats.org/officeDocument/2006/relationships/tags" Target="../tags/tag98.xml"/><Relationship Id="rId4" Type="http://schemas.openxmlformats.org/officeDocument/2006/relationships/tags" Target="../tags/tag92.xml"/><Relationship Id="rId9" Type="http://schemas.openxmlformats.org/officeDocument/2006/relationships/tags" Target="../tags/tag97.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Slide 1">
    <p:spTree>
      <p:nvGrpSpPr>
        <p:cNvPr id="1" name=""/>
        <p:cNvGrpSpPr/>
        <p:nvPr/>
      </p:nvGrpSpPr>
      <p:grpSpPr>
        <a:xfrm>
          <a:off x="0" y="0"/>
          <a:ext cx="0" cy="0"/>
          <a:chOff x="0" y="0"/>
          <a:chExt cx="0" cy="0"/>
        </a:xfrm>
      </p:grpSpPr>
    </p:spTree>
  </p:cSld>
  <p:clrMapOvr>
    <a:masterClrMapping/>
  </p:clrMapOvr>
  <p:transition spd="slow" advClick="0" advTm="2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rotWithShape="1">
          <a:blip r:embed="rId12" cstate="email"/>
          <a:srcRect b="-18163"/>
          <a:stretch>
            <a:fillRect/>
          </a:stretch>
        </p:blipFill>
        <p:spPr>
          <a:xfrm>
            <a:off x="0" y="0"/>
            <a:ext cx="9144000" cy="5132087"/>
          </a:xfrm>
          <a:prstGeom prst="rect">
            <a:avLst/>
          </a:prstGeom>
        </p:spPr>
      </p:pic>
      <p:sp>
        <p:nvSpPr>
          <p:cNvPr id="8" name="矩形 7"/>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等腰三角形 8"/>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1" name="直角三角形 10"/>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4" name="日期占位符 3"/>
          <p:cNvSpPr>
            <a:spLocks noGrp="1"/>
          </p:cNvSpPr>
          <p:nvPr>
            <p:ph type="dt" sz="half" idx="10"/>
            <p:custDataLst>
              <p:tags r:id="rId6"/>
            </p:custDataLst>
          </p:nvPr>
        </p:nvSpPr>
        <p:spPr>
          <a:xfrm>
            <a:off x="744082" y="95675"/>
            <a:ext cx="2057400" cy="273844"/>
          </a:xfrm>
        </p:spPr>
        <p:txBody>
          <a:bodyPr/>
          <a:lstStyle/>
          <a:p>
            <a:fld id="{760FBDFE-C587-4B4C-A407-44438C67B59E}" type="datetimeFigureOut">
              <a:rPr lang="zh-CN" altLang="en-US" smtClean="0"/>
              <a:pPr/>
              <a:t>2022/1/14</a:t>
            </a:fld>
            <a:endParaRPr lang="zh-CN" altLang="en-US"/>
          </a:p>
        </p:txBody>
      </p:sp>
      <p:sp>
        <p:nvSpPr>
          <p:cNvPr id="5" name="页脚占位符 4"/>
          <p:cNvSpPr>
            <a:spLocks noGrp="1"/>
          </p:cNvSpPr>
          <p:nvPr>
            <p:ph type="ftr" sz="quarter" idx="11"/>
            <p:custDataLst>
              <p:tags r:id="rId7"/>
            </p:custDataLst>
          </p:nvPr>
        </p:nvSpPr>
        <p:spPr>
          <a:xfrm>
            <a:off x="3144382" y="95675"/>
            <a:ext cx="3086100" cy="273844"/>
          </a:xfrm>
        </p:spPr>
        <p:txBody>
          <a:bodyPr/>
          <a:lstStyle/>
          <a:p>
            <a:endParaRPr lang="zh-CN" altLang="en-US"/>
          </a:p>
        </p:txBody>
      </p:sp>
      <p:sp>
        <p:nvSpPr>
          <p:cNvPr id="6" name="灯片编号占位符 5"/>
          <p:cNvSpPr>
            <a:spLocks noGrp="1"/>
          </p:cNvSpPr>
          <p:nvPr>
            <p:ph type="sldNum" sz="quarter" idx="12"/>
            <p:custDataLst>
              <p:tags r:id="rId8"/>
            </p:custDataLst>
          </p:nvPr>
        </p:nvSpPr>
        <p:spPr>
          <a:xfrm>
            <a:off x="6573382" y="95675"/>
            <a:ext cx="2057400" cy="273844"/>
          </a:xfrm>
        </p:spPr>
        <p:txBody>
          <a:bodyPr/>
          <a:lstStyle/>
          <a:p>
            <a:fld id="{49AE70B2-8BF9-45C0-BB95-33D1B9D3A854}" type="slidenum">
              <a:rPr lang="zh-CN" altLang="en-US" smtClean="0"/>
              <a:pPr/>
              <a:t>‹#›</a:t>
            </a:fld>
            <a:endParaRPr lang="zh-CN" altLang="en-US"/>
          </a:p>
        </p:txBody>
      </p:sp>
      <p:sp>
        <p:nvSpPr>
          <p:cNvPr id="2" name="标题 1"/>
          <p:cNvSpPr>
            <a:spLocks noGrp="1"/>
          </p:cNvSpPr>
          <p:nvPr>
            <p:ph type="ctrTitle" hasCustomPrompt="1"/>
            <p:custDataLst>
              <p:tags r:id="rId9"/>
            </p:custDataLst>
          </p:nvPr>
        </p:nvSpPr>
        <p:spPr>
          <a:xfrm>
            <a:off x="4171950" y="3779043"/>
            <a:ext cx="4914900" cy="790186"/>
          </a:xfrm>
          <a:noFill/>
        </p:spPr>
        <p:txBody>
          <a:bodyPr anchor="b">
            <a:normAutofit/>
          </a:bodyPr>
          <a:lstStyle>
            <a:lvl1pPr algn="r">
              <a:defRPr sz="3600" b="1">
                <a:solidFill>
                  <a:schemeClr val="tx1"/>
                </a:solidFill>
              </a:defRPr>
            </a:lvl1pPr>
          </a:lstStyle>
          <a:p>
            <a:r>
              <a:rPr lang="zh-CN" altLang="en-US" dirty="0"/>
              <a:t>单击此处编辑标题</a:t>
            </a:r>
          </a:p>
        </p:txBody>
      </p:sp>
      <p:sp>
        <p:nvSpPr>
          <p:cNvPr id="3" name="副标题 2"/>
          <p:cNvSpPr>
            <a:spLocks noGrp="1"/>
          </p:cNvSpPr>
          <p:nvPr>
            <p:ph type="subTitle" idx="1" hasCustomPrompt="1"/>
            <p:custDataLst>
              <p:tags r:id="rId10"/>
            </p:custDataLst>
          </p:nvPr>
        </p:nvSpPr>
        <p:spPr>
          <a:xfrm>
            <a:off x="4171950" y="4623278"/>
            <a:ext cx="4914900" cy="378000"/>
          </a:xfrm>
          <a:noFill/>
        </p:spPr>
        <p:txBody>
          <a:bodyPr>
            <a:normAutofit/>
          </a:bodyPr>
          <a:lstStyle>
            <a:lvl1pPr marL="0" indent="0" algn="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dirty="0"/>
              <a:t>单击此处编辑母版标题样式</a:t>
            </a:r>
          </a:p>
        </p:txBody>
      </p:sp>
      <p:sp>
        <p:nvSpPr>
          <p:cNvPr id="3" name="内容占位符 2"/>
          <p:cNvSpPr>
            <a:spLocks noGrp="1"/>
          </p:cNvSpPr>
          <p:nvPr>
            <p:ph idx="1"/>
            <p:custDataLst>
              <p:tags r:id="rId2"/>
            </p:custDataLst>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2022/1/14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
        <p:nvSpPr>
          <p:cNvPr id="7" name="矩形 6"/>
          <p:cNvSpPr/>
          <p:nvPr>
            <p:custDataLst>
              <p:tags r:id="rId6"/>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7" name="矩形 6"/>
          <p:cNvSpPr/>
          <p:nvPr>
            <p:custDataLst>
              <p:tags r:id="rId1"/>
            </p:custDataLst>
          </p:nvPr>
        </p:nvSpPr>
        <p:spPr>
          <a:xfrm>
            <a:off x="1676" y="143"/>
            <a:ext cx="9144000" cy="514350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8" name="任意多边形 3"/>
          <p:cNvSpPr/>
          <p:nvPr>
            <p:custDataLst>
              <p:tags r:id="rId2"/>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9" name="任意多边形 5"/>
          <p:cNvSpPr/>
          <p:nvPr>
            <p:custDataLst>
              <p:tags r:id="rId3"/>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0" name="任意多边形 15"/>
          <p:cNvSpPr/>
          <p:nvPr>
            <p:custDataLst>
              <p:tags r:id="rId4"/>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1" name="任意多边形 11"/>
          <p:cNvSpPr/>
          <p:nvPr>
            <p:custDataLst>
              <p:tags r:id="rId5"/>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2" name="任意多边形 13"/>
          <p:cNvSpPr/>
          <p:nvPr>
            <p:custDataLst>
              <p:tags r:id="rId6"/>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useBgFill="1">
        <p:nvSpPr>
          <p:cNvPr id="13" name="任意多边形 17"/>
          <p:cNvSpPr/>
          <p:nvPr>
            <p:custDataLst>
              <p:tags r:id="rId7"/>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20"/>
          <p:cNvSpPr/>
          <p:nvPr>
            <p:custDataLst>
              <p:tags r:id="rId8"/>
            </p:custDataLst>
          </p:nvPr>
        </p:nvSpPr>
        <p:spPr>
          <a:xfrm>
            <a:off x="-15240" y="2895600"/>
            <a:ext cx="4030980" cy="2141220"/>
          </a:xfrm>
          <a:custGeom>
            <a:avLst/>
            <a:gdLst>
              <a:gd name="connsiteX0" fmla="*/ 10160 w 5374640"/>
              <a:gd name="connsiteY0" fmla="*/ 2072640 h 2854960"/>
              <a:gd name="connsiteX1" fmla="*/ 5232400 w 5374640"/>
              <a:gd name="connsiteY1" fmla="*/ 0 h 2854960"/>
              <a:gd name="connsiteX2" fmla="*/ 5374640 w 5374640"/>
              <a:gd name="connsiteY2" fmla="*/ 0 h 2854960"/>
              <a:gd name="connsiteX3" fmla="*/ 0 w 5374640"/>
              <a:gd name="connsiteY3" fmla="*/ 2854960 h 2854960"/>
              <a:gd name="connsiteX4" fmla="*/ 10160 w 5374640"/>
              <a:gd name="connsiteY4" fmla="*/ 2072640 h 2854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4640" h="2854960">
                <a:moveTo>
                  <a:pt x="10160" y="2072640"/>
                </a:moveTo>
                <a:lnTo>
                  <a:pt x="5232400" y="0"/>
                </a:lnTo>
                <a:lnTo>
                  <a:pt x="5374640" y="0"/>
                </a:lnTo>
                <a:lnTo>
                  <a:pt x="0" y="2854960"/>
                </a:lnTo>
                <a:lnTo>
                  <a:pt x="10160" y="207264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5" name="任意多边形 21"/>
          <p:cNvSpPr/>
          <p:nvPr>
            <p:custDataLst>
              <p:tags r:id="rId9"/>
            </p:custDataLst>
          </p:nvPr>
        </p:nvSpPr>
        <p:spPr>
          <a:xfrm>
            <a:off x="3452813" y="2914650"/>
            <a:ext cx="1090613" cy="2228850"/>
          </a:xfrm>
          <a:custGeom>
            <a:avLst/>
            <a:gdLst>
              <a:gd name="connsiteX0" fmla="*/ 1358900 w 1454150"/>
              <a:gd name="connsiteY0" fmla="*/ 0 h 2971800"/>
              <a:gd name="connsiteX1" fmla="*/ 1454150 w 1454150"/>
              <a:gd name="connsiteY1" fmla="*/ 0 h 2971800"/>
              <a:gd name="connsiteX2" fmla="*/ 736600 w 1454150"/>
              <a:gd name="connsiteY2" fmla="*/ 2965450 h 2971800"/>
              <a:gd name="connsiteX3" fmla="*/ 0 w 1454150"/>
              <a:gd name="connsiteY3" fmla="*/ 2971800 h 2971800"/>
              <a:gd name="connsiteX4" fmla="*/ 1358900 w 1454150"/>
              <a:gd name="connsiteY4" fmla="*/ 0 h 2971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4150" h="2971800">
                <a:moveTo>
                  <a:pt x="1358900" y="0"/>
                </a:moveTo>
                <a:lnTo>
                  <a:pt x="1454150" y="0"/>
                </a:lnTo>
                <a:lnTo>
                  <a:pt x="736600" y="2965450"/>
                </a:lnTo>
                <a:lnTo>
                  <a:pt x="0" y="2971800"/>
                </a:lnTo>
                <a:lnTo>
                  <a:pt x="13589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22"/>
          <p:cNvSpPr/>
          <p:nvPr>
            <p:custDataLst>
              <p:tags r:id="rId10"/>
            </p:custDataLst>
          </p:nvPr>
        </p:nvSpPr>
        <p:spPr>
          <a:xfrm>
            <a:off x="4976813" y="3152775"/>
            <a:ext cx="1490663" cy="1990725"/>
          </a:xfrm>
          <a:custGeom>
            <a:avLst/>
            <a:gdLst>
              <a:gd name="connsiteX0" fmla="*/ 0 w 1987550"/>
              <a:gd name="connsiteY0" fmla="*/ 0 h 2654300"/>
              <a:gd name="connsiteX1" fmla="*/ 1987550 w 1987550"/>
              <a:gd name="connsiteY1" fmla="*/ 2647950 h 2654300"/>
              <a:gd name="connsiteX2" fmla="*/ 1803400 w 1987550"/>
              <a:gd name="connsiteY2" fmla="*/ 2654300 h 2654300"/>
              <a:gd name="connsiteX3" fmla="*/ 1428266 w 1987550"/>
              <a:gd name="connsiteY3" fmla="*/ 2654300 h 2654300"/>
            </a:gdLst>
            <a:ahLst/>
            <a:cxnLst>
              <a:cxn ang="0">
                <a:pos x="connsiteX0" y="connsiteY0"/>
              </a:cxn>
              <a:cxn ang="0">
                <a:pos x="connsiteX1" y="connsiteY1"/>
              </a:cxn>
              <a:cxn ang="0">
                <a:pos x="connsiteX2" y="connsiteY2"/>
              </a:cxn>
              <a:cxn ang="0">
                <a:pos x="connsiteX3" y="connsiteY3"/>
              </a:cxn>
            </a:cxnLst>
            <a:rect l="l" t="t" r="r" b="b"/>
            <a:pathLst>
              <a:path w="1987550" h="2654300">
                <a:moveTo>
                  <a:pt x="0" y="0"/>
                </a:moveTo>
                <a:lnTo>
                  <a:pt x="1987550" y="2647950"/>
                </a:lnTo>
                <a:lnTo>
                  <a:pt x="1803400" y="2654300"/>
                </a:lnTo>
                <a:lnTo>
                  <a:pt x="1428266" y="26543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23"/>
          <p:cNvSpPr/>
          <p:nvPr>
            <p:custDataLst>
              <p:tags r:id="rId11"/>
            </p:custDataLst>
          </p:nvPr>
        </p:nvSpPr>
        <p:spPr>
          <a:xfrm>
            <a:off x="1514475" y="2781300"/>
            <a:ext cx="2886075" cy="2381250"/>
          </a:xfrm>
          <a:custGeom>
            <a:avLst/>
            <a:gdLst>
              <a:gd name="connsiteX0" fmla="*/ 3111500 w 3111500"/>
              <a:gd name="connsiteY0" fmla="*/ 0 h 2933700"/>
              <a:gd name="connsiteX1" fmla="*/ 25400 w 3111500"/>
              <a:gd name="connsiteY1" fmla="*/ 2603500 h 2933700"/>
              <a:gd name="connsiteX2" fmla="*/ 0 w 3111500"/>
              <a:gd name="connsiteY2" fmla="*/ 2933700 h 2933700"/>
              <a:gd name="connsiteX3" fmla="*/ 3111500 w 3111500"/>
              <a:gd name="connsiteY3" fmla="*/ 0 h 2933700"/>
              <a:gd name="connsiteX0-1" fmla="*/ 3111500 w 3111500"/>
              <a:gd name="connsiteY0-2" fmla="*/ 0 h 2933700"/>
              <a:gd name="connsiteX1-3" fmla="*/ 19050 w 3111500"/>
              <a:gd name="connsiteY1-4" fmla="*/ 2622550 h 2933700"/>
              <a:gd name="connsiteX2-5" fmla="*/ 0 w 3111500"/>
              <a:gd name="connsiteY2-6" fmla="*/ 2933700 h 2933700"/>
              <a:gd name="connsiteX3-7" fmla="*/ 3111500 w 3111500"/>
              <a:gd name="connsiteY3-8" fmla="*/ 0 h 2933700"/>
              <a:gd name="connsiteX0-9" fmla="*/ 3848100 w 3848100"/>
              <a:gd name="connsiteY0-10" fmla="*/ 0 h 3162300"/>
              <a:gd name="connsiteX1-11" fmla="*/ 0 w 3848100"/>
              <a:gd name="connsiteY1-12" fmla="*/ 3162300 h 3162300"/>
              <a:gd name="connsiteX2-13" fmla="*/ 736600 w 3848100"/>
              <a:gd name="connsiteY2-14" fmla="*/ 2933700 h 3162300"/>
              <a:gd name="connsiteX3-15" fmla="*/ 3848100 w 3848100"/>
              <a:gd name="connsiteY3-16" fmla="*/ 0 h 3162300"/>
              <a:gd name="connsiteX0-17" fmla="*/ 3848100 w 3848100"/>
              <a:gd name="connsiteY0-18" fmla="*/ 0 h 3175000"/>
              <a:gd name="connsiteX1-19" fmla="*/ 0 w 3848100"/>
              <a:gd name="connsiteY1-20" fmla="*/ 3162300 h 3175000"/>
              <a:gd name="connsiteX2-21" fmla="*/ 463550 w 3848100"/>
              <a:gd name="connsiteY2-22" fmla="*/ 3175000 h 3175000"/>
              <a:gd name="connsiteX3-23" fmla="*/ 3848100 w 3848100"/>
              <a:gd name="connsiteY3-24" fmla="*/ 0 h 3175000"/>
            </a:gdLst>
            <a:ahLst/>
            <a:cxnLst>
              <a:cxn ang="0">
                <a:pos x="connsiteX0-1" y="connsiteY0-2"/>
              </a:cxn>
              <a:cxn ang="0">
                <a:pos x="connsiteX1-3" y="connsiteY1-4"/>
              </a:cxn>
              <a:cxn ang="0">
                <a:pos x="connsiteX2-5" y="connsiteY2-6"/>
              </a:cxn>
              <a:cxn ang="0">
                <a:pos x="connsiteX3-7" y="connsiteY3-8"/>
              </a:cxn>
            </a:cxnLst>
            <a:rect l="l" t="t" r="r" b="b"/>
            <a:pathLst>
              <a:path w="3848100" h="3175000">
                <a:moveTo>
                  <a:pt x="3848100" y="0"/>
                </a:moveTo>
                <a:lnTo>
                  <a:pt x="0" y="3162300"/>
                </a:lnTo>
                <a:lnTo>
                  <a:pt x="463550" y="3175000"/>
                </a:lnTo>
                <a:lnTo>
                  <a:pt x="3848100" y="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24"/>
          <p:cNvSpPr/>
          <p:nvPr>
            <p:custDataLst>
              <p:tags r:id="rId12"/>
            </p:custDataLst>
          </p:nvPr>
        </p:nvSpPr>
        <p:spPr>
          <a:xfrm>
            <a:off x="5148263" y="2800350"/>
            <a:ext cx="3995738" cy="1819226"/>
          </a:xfrm>
          <a:custGeom>
            <a:avLst/>
            <a:gdLst>
              <a:gd name="connsiteX0" fmla="*/ 165100 w 5327650"/>
              <a:gd name="connsiteY0" fmla="*/ 0 h 2425634"/>
              <a:gd name="connsiteX1" fmla="*/ 5327650 w 5327650"/>
              <a:gd name="connsiteY1" fmla="*/ 1620363 h 2425634"/>
              <a:gd name="connsiteX2" fmla="*/ 5327650 w 5327650"/>
              <a:gd name="connsiteY2" fmla="*/ 2425634 h 2425634"/>
              <a:gd name="connsiteX3" fmla="*/ 0 w 5327650"/>
              <a:gd name="connsiteY3" fmla="*/ 25400 h 2425634"/>
            </a:gdLst>
            <a:ahLst/>
            <a:cxnLst>
              <a:cxn ang="0">
                <a:pos x="connsiteX0" y="connsiteY0"/>
              </a:cxn>
              <a:cxn ang="0">
                <a:pos x="connsiteX1" y="connsiteY1"/>
              </a:cxn>
              <a:cxn ang="0">
                <a:pos x="connsiteX2" y="connsiteY2"/>
              </a:cxn>
              <a:cxn ang="0">
                <a:pos x="connsiteX3" y="connsiteY3"/>
              </a:cxn>
            </a:cxnLst>
            <a:rect l="l" t="t" r="r" b="b"/>
            <a:pathLst>
              <a:path w="5327650" h="2425634">
                <a:moveTo>
                  <a:pt x="165100" y="0"/>
                </a:moveTo>
                <a:lnTo>
                  <a:pt x="5327650" y="1620363"/>
                </a:lnTo>
                <a:lnTo>
                  <a:pt x="5327650" y="2425634"/>
                </a:lnTo>
                <a:lnTo>
                  <a:pt x="0" y="2540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25"/>
          <p:cNvSpPr/>
          <p:nvPr>
            <p:custDataLst>
              <p:tags r:id="rId13"/>
            </p:custDataLst>
          </p:nvPr>
        </p:nvSpPr>
        <p:spPr>
          <a:xfrm>
            <a:off x="4714875" y="2985135"/>
            <a:ext cx="628991" cy="2158365"/>
          </a:xfrm>
          <a:custGeom>
            <a:avLst/>
            <a:gdLst>
              <a:gd name="connsiteX0" fmla="*/ 0 w 825954"/>
              <a:gd name="connsiteY0" fmla="*/ 0 h 2877820"/>
              <a:gd name="connsiteX1" fmla="*/ 825954 w 825954"/>
              <a:gd name="connsiteY1" fmla="*/ 2877820 h 2877820"/>
              <a:gd name="connsiteX2" fmla="*/ 463211 w 825954"/>
              <a:gd name="connsiteY2" fmla="*/ 2877820 h 2877820"/>
            </a:gdLst>
            <a:ahLst/>
            <a:cxnLst>
              <a:cxn ang="0">
                <a:pos x="connsiteX0" y="connsiteY0"/>
              </a:cxn>
              <a:cxn ang="0">
                <a:pos x="connsiteX1" y="connsiteY1"/>
              </a:cxn>
              <a:cxn ang="0">
                <a:pos x="connsiteX2" y="connsiteY2"/>
              </a:cxn>
            </a:cxnLst>
            <a:rect l="l" t="t" r="r" b="b"/>
            <a:pathLst>
              <a:path w="825954" h="2877820">
                <a:moveTo>
                  <a:pt x="0" y="0"/>
                </a:moveTo>
                <a:lnTo>
                  <a:pt x="825954" y="2877820"/>
                </a:lnTo>
                <a:lnTo>
                  <a:pt x="463211" y="2877820"/>
                </a:lnTo>
                <a:close/>
              </a:path>
            </a:pathLst>
          </a:custGeom>
          <a:solidFill>
            <a:schemeClr val="accent4">
              <a:lumMod val="85000"/>
              <a:lumOff val="15000"/>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cxnSp>
        <p:nvCxnSpPr>
          <p:cNvPr id="20" name="直接连接符 19"/>
          <p:cNvCxnSpPr/>
          <p:nvPr>
            <p:custDataLst>
              <p:tags r:id="rId14"/>
            </p:custDataLst>
          </p:nvPr>
        </p:nvCxnSpPr>
        <p:spPr>
          <a:xfrm flipV="1">
            <a:off x="814388" y="3612696"/>
            <a:ext cx="1720623" cy="887866"/>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15"/>
            </p:custDataLst>
          </p:nvPr>
        </p:nvCxnSpPr>
        <p:spPr>
          <a:xfrm flipH="1">
            <a:off x="2339068" y="2877911"/>
            <a:ext cx="1861457" cy="132873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16"/>
            </p:custDataLst>
          </p:nvPr>
        </p:nvCxnSpPr>
        <p:spPr>
          <a:xfrm flipH="1">
            <a:off x="3931103" y="2781300"/>
            <a:ext cx="569459" cy="1076325"/>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17"/>
            </p:custDataLst>
          </p:nvPr>
        </p:nvCxnSpPr>
        <p:spPr>
          <a:xfrm flipH="1">
            <a:off x="4310743" y="3539218"/>
            <a:ext cx="232682" cy="1604282"/>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18"/>
            </p:custDataLst>
          </p:nvPr>
        </p:nvCxnSpPr>
        <p:spPr>
          <a:xfrm>
            <a:off x="6104845" y="3355522"/>
            <a:ext cx="2945266" cy="1408339"/>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任意多边形 37"/>
          <p:cNvSpPr/>
          <p:nvPr>
            <p:custDataLst>
              <p:tags r:id="rId19"/>
            </p:custDataLst>
          </p:nvPr>
        </p:nvSpPr>
        <p:spPr>
          <a:xfrm>
            <a:off x="5401355" y="3205909"/>
            <a:ext cx="3183539" cy="1925198"/>
          </a:xfrm>
          <a:custGeom>
            <a:avLst/>
            <a:gdLst>
              <a:gd name="connsiteX0" fmla="*/ 242371 w 4263527"/>
              <a:gd name="connsiteY0" fmla="*/ 44067 h 2566930"/>
              <a:gd name="connsiteX1" fmla="*/ 4263527 w 4263527"/>
              <a:gd name="connsiteY1" fmla="*/ 2544896 h 2566930"/>
              <a:gd name="connsiteX2" fmla="*/ 2566930 w 4263527"/>
              <a:gd name="connsiteY2" fmla="*/ 2566930 h 2566930"/>
              <a:gd name="connsiteX3" fmla="*/ 0 w 4263527"/>
              <a:gd name="connsiteY3" fmla="*/ 0 h 2566930"/>
              <a:gd name="connsiteX4" fmla="*/ 242371 w 4263527"/>
              <a:gd name="connsiteY4" fmla="*/ 44067 h 2566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3527" h="2566930">
                <a:moveTo>
                  <a:pt x="242371" y="44067"/>
                </a:moveTo>
                <a:lnTo>
                  <a:pt x="4263527" y="2544896"/>
                </a:lnTo>
                <a:lnTo>
                  <a:pt x="2566930" y="2566930"/>
                </a:lnTo>
                <a:lnTo>
                  <a:pt x="0" y="0"/>
                </a:lnTo>
                <a:lnTo>
                  <a:pt x="242371" y="440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等腰三角形 25"/>
          <p:cNvSpPr/>
          <p:nvPr>
            <p:custDataLst>
              <p:tags r:id="rId20"/>
            </p:custDataLst>
          </p:nvPr>
        </p:nvSpPr>
        <p:spPr>
          <a:xfrm flipV="1">
            <a:off x="2511373" y="1367543"/>
            <a:ext cx="3378305" cy="1311852"/>
          </a:xfrm>
          <a:prstGeom prst="triangle">
            <a:avLst/>
          </a:pr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7" name="等腰三角形 26"/>
          <p:cNvSpPr/>
          <p:nvPr>
            <p:custDataLst>
              <p:tags r:id="rId21"/>
            </p:custDataLst>
          </p:nvPr>
        </p:nvSpPr>
        <p:spPr>
          <a:xfrm flipV="1">
            <a:off x="3431858" y="-8286"/>
            <a:ext cx="2289456" cy="889034"/>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 name="标题 1"/>
          <p:cNvSpPr>
            <a:spLocks noGrp="1"/>
          </p:cNvSpPr>
          <p:nvPr>
            <p:ph type="title" hasCustomPrompt="1"/>
            <p:custDataLst>
              <p:tags r:id="rId22"/>
            </p:custDataLst>
          </p:nvPr>
        </p:nvSpPr>
        <p:spPr>
          <a:xfrm>
            <a:off x="1357313" y="1305711"/>
            <a:ext cx="6429375" cy="770546"/>
          </a:xfrm>
        </p:spPr>
        <p:txBody>
          <a:bodyPr anchor="b">
            <a:normAutofit/>
          </a:bodyPr>
          <a:lstStyle>
            <a:lvl1pPr algn="ctr">
              <a:defRPr sz="4050">
                <a:solidFill>
                  <a:schemeClr val="bg1"/>
                </a:solidFill>
              </a:defRPr>
            </a:lvl1pPr>
          </a:lstStyle>
          <a:p>
            <a:r>
              <a:rPr lang="zh-CN" altLang="en-US" dirty="0"/>
              <a:t>单击此处编辑标题</a:t>
            </a:r>
          </a:p>
        </p:txBody>
      </p:sp>
      <p:sp>
        <p:nvSpPr>
          <p:cNvPr id="3" name="文本占位符 2"/>
          <p:cNvSpPr>
            <a:spLocks noGrp="1"/>
          </p:cNvSpPr>
          <p:nvPr>
            <p:ph type="body" idx="1"/>
            <p:custDataLst>
              <p:tags r:id="rId23"/>
            </p:custDataLst>
          </p:nvPr>
        </p:nvSpPr>
        <p:spPr>
          <a:xfrm>
            <a:off x="1357313" y="2156819"/>
            <a:ext cx="6429375" cy="595592"/>
          </a:xfrm>
        </p:spPr>
        <p:txBody>
          <a:bodyPr/>
          <a:lstStyle>
            <a:lvl1pPr marL="0" indent="0" algn="ctr">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24"/>
            </p:custDataLst>
          </p:nvPr>
        </p:nvSpPr>
        <p:spPr/>
        <p:txBody>
          <a:bodyPr/>
          <a:lstStyle/>
          <a:p>
            <a:fld id="{760FBDFE-C587-4B4C-A407-44438C67B59E}" type="datetimeFigureOut">
              <a:rPr lang="zh-CN" altLang="en-US" smtClean="0"/>
              <a:pPr/>
              <a:t>2022/1/14</a:t>
            </a:fld>
            <a:endParaRPr lang="zh-CN" altLang="en-US"/>
          </a:p>
        </p:txBody>
      </p:sp>
      <p:sp>
        <p:nvSpPr>
          <p:cNvPr id="5" name="页脚占位符 4"/>
          <p:cNvSpPr>
            <a:spLocks noGrp="1"/>
          </p:cNvSpPr>
          <p:nvPr>
            <p:ph type="ftr" sz="quarter" idx="11"/>
            <p:custDataLst>
              <p:tags r:id="rId25"/>
            </p:custDataLst>
          </p:nvPr>
        </p:nvSpPr>
        <p:spPr/>
        <p:txBody>
          <a:bodyPr/>
          <a:lstStyle/>
          <a:p>
            <a:endParaRPr lang="zh-CN" altLang="en-US"/>
          </a:p>
        </p:txBody>
      </p:sp>
      <p:sp>
        <p:nvSpPr>
          <p:cNvPr id="6" name="灯片编号占位符 5"/>
          <p:cNvSpPr>
            <a:spLocks noGrp="1"/>
          </p:cNvSpPr>
          <p:nvPr>
            <p:ph type="sldNum" sz="quarter" idx="12"/>
            <p:custDataLst>
              <p:tags r:id="rId2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8650" y="273844"/>
            <a:ext cx="7886700" cy="994172"/>
          </a:xfrm>
        </p:spPr>
        <p:txBody>
          <a:bodyPr/>
          <a:lstStyle/>
          <a:p>
            <a:r>
              <a:rPr lang="zh-CN" altLang="en-US"/>
              <a:t>单击此处编辑母版标题样式</a:t>
            </a:r>
          </a:p>
        </p:txBody>
      </p:sp>
      <p:sp>
        <p:nvSpPr>
          <p:cNvPr id="3" name="内容占位符 2"/>
          <p:cNvSpPr>
            <a:spLocks noGrp="1"/>
          </p:cNvSpPr>
          <p:nvPr>
            <p:ph sz="half" idx="1"/>
            <p:custDataLst>
              <p:tags r:id="rId2"/>
            </p:custDataLst>
          </p:nvPr>
        </p:nvSpPr>
        <p:spPr>
          <a:xfrm>
            <a:off x="6286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custDataLst>
              <p:tags r:id="rId3"/>
            </p:custDataLst>
          </p:nvPr>
        </p:nvSpPr>
        <p:spPr>
          <a:xfrm>
            <a:off x="4629150" y="1369219"/>
            <a:ext cx="3886200" cy="326350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2022/1/14</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
        <p:nvSpPr>
          <p:cNvPr id="8" name="矩形 7"/>
          <p:cNvSpPr/>
          <p:nvPr>
            <p:custDataLst>
              <p:tags r:id="rId7"/>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p:custDataLst>
              <p:tags r:id="rId2"/>
            </p:custDataLst>
          </p:nvPr>
        </p:nvSpPr>
        <p:spPr>
          <a:xfrm>
            <a:off x="629841" y="1308721"/>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4" name="内容占位符 3"/>
          <p:cNvSpPr>
            <a:spLocks noGrp="1"/>
          </p:cNvSpPr>
          <p:nvPr>
            <p:ph sz="half" idx="2"/>
            <p:custDataLst>
              <p:tags r:id="rId3"/>
            </p:custDataLst>
          </p:nvPr>
        </p:nvSpPr>
        <p:spPr>
          <a:xfrm>
            <a:off x="629841" y="1961707"/>
            <a:ext cx="3868340"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custDataLst>
              <p:tags r:id="rId4"/>
            </p:custDataLst>
          </p:nvPr>
        </p:nvSpPr>
        <p:spPr>
          <a:xfrm>
            <a:off x="4629150" y="1308721"/>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单击此处编辑母版文本样式</a:t>
            </a:r>
          </a:p>
        </p:txBody>
      </p:sp>
      <p:sp>
        <p:nvSpPr>
          <p:cNvPr id="6" name="内容占位符 5"/>
          <p:cNvSpPr>
            <a:spLocks noGrp="1"/>
          </p:cNvSpPr>
          <p:nvPr>
            <p:ph sz="quarter" idx="4"/>
            <p:custDataLst>
              <p:tags r:id="rId5"/>
            </p:custDataLst>
          </p:nvPr>
        </p:nvSpPr>
        <p:spPr>
          <a:xfrm>
            <a:off x="4629150" y="1961707"/>
            <a:ext cx="3887391" cy="268054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2022/1/14</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10" name="矩形 9"/>
          <p:cNvSpPr/>
          <p:nvPr>
            <p:custDataLst>
              <p:tags r:id="rId9"/>
            </p:custDataLst>
          </p:nvPr>
        </p:nvSpPr>
        <p:spPr>
          <a:xfrm>
            <a:off x="381000" y="670484"/>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custDataLst>
              <p:tags r:id="rId2"/>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11" name="标题 10"/>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2022/1/14</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29840" y="342900"/>
            <a:ext cx="3123900" cy="1200150"/>
          </a:xfrm>
        </p:spPr>
        <p:txBody>
          <a:bodyPr anchor="t" anchorCtr="0">
            <a:normAutofit/>
          </a:bodyPr>
          <a:lstStyle>
            <a:lvl1pPr>
              <a:defRPr sz="2700"/>
            </a:lvl1pPr>
          </a:lstStyle>
          <a:p>
            <a:r>
              <a:rPr lang="zh-CN" altLang="en-US" dirty="0"/>
              <a:t>单击此处编辑母版标题样式</a:t>
            </a:r>
          </a:p>
        </p:txBody>
      </p:sp>
      <p:sp>
        <p:nvSpPr>
          <p:cNvPr id="3" name="图片占位符 2"/>
          <p:cNvSpPr>
            <a:spLocks noGrp="1" noChangeAspect="1"/>
          </p:cNvSpPr>
          <p:nvPr>
            <p:ph type="pic" idx="1"/>
            <p:custDataLst>
              <p:tags r:id="rId2"/>
            </p:custDataLst>
          </p:nvPr>
        </p:nvSpPr>
        <p:spPr>
          <a:xfrm>
            <a:off x="3888000" y="342900"/>
            <a:ext cx="4627800" cy="40527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dirty="0"/>
          </a:p>
        </p:txBody>
      </p:sp>
      <p:sp>
        <p:nvSpPr>
          <p:cNvPr id="4" name="文本占位符 3"/>
          <p:cNvSpPr>
            <a:spLocks noGrp="1"/>
          </p:cNvSpPr>
          <p:nvPr>
            <p:ph type="body" sz="half" idx="2"/>
            <p:custDataLst>
              <p:tags r:id="rId3"/>
            </p:custDataLst>
          </p:nvPr>
        </p:nvSpPr>
        <p:spPr>
          <a:xfrm>
            <a:off x="629840" y="1543050"/>
            <a:ext cx="3123900" cy="2858691"/>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dirty="0"/>
              <a:t>单击此处编辑母版文本样式</a:t>
            </a:r>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pPr/>
              <a:t>2022/1/14</a:t>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pPr/>
              <a:t>‹#›</a:t>
            </a:fld>
            <a:endParaRPr lang="zh-CN" altLang="en-US"/>
          </a:p>
        </p:txBody>
      </p:sp>
      <p:sp>
        <p:nvSpPr>
          <p:cNvPr id="8" name="矩形 7"/>
          <p:cNvSpPr/>
          <p:nvPr>
            <p:custDataLst>
              <p:tags r:id="rId7"/>
            </p:custDataLst>
          </p:nvPr>
        </p:nvSpPr>
        <p:spPr>
          <a:xfrm>
            <a:off x="381000" y="452870"/>
            <a:ext cx="200891" cy="20089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015"/>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368363" y="273844"/>
            <a:ext cx="1146987" cy="4358879"/>
          </a:xfrm>
        </p:spPr>
        <p:txBody>
          <a:bodyPr vert="eaVert">
            <a:normAutofit/>
          </a:bodyPr>
          <a:lstStyle>
            <a:lvl1pPr>
              <a:defRPr sz="2700"/>
            </a:lvl1pPr>
          </a:lstStyle>
          <a:p>
            <a:r>
              <a:rPr lang="zh-CN" altLang="en-US"/>
              <a:t>单击此处编辑母版标题样式</a:t>
            </a:r>
          </a:p>
        </p:txBody>
      </p:sp>
      <p:sp>
        <p:nvSpPr>
          <p:cNvPr id="3" name="竖排文字占位符 2"/>
          <p:cNvSpPr>
            <a:spLocks noGrp="1"/>
          </p:cNvSpPr>
          <p:nvPr>
            <p:ph type="body" orient="vert" idx="1"/>
            <p:custDataLst>
              <p:tags r:id="rId2"/>
            </p:custDataLst>
          </p:nvPr>
        </p:nvSpPr>
        <p:spPr>
          <a:xfrm>
            <a:off x="628650" y="273844"/>
            <a:ext cx="6659969" cy="4358879"/>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2022/1/14</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28650" y="413657"/>
            <a:ext cx="7886700" cy="416922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a:off x="0" y="5723"/>
            <a:ext cx="9144000" cy="5120640"/>
          </a:xfrm>
          <a:prstGeom prst="rect">
            <a:avLst/>
          </a:prstGeom>
        </p:spPr>
      </p:pic>
      <p:sp>
        <p:nvSpPr>
          <p:cNvPr id="7" name="矩形 6"/>
          <p:cNvSpPr/>
          <p:nvPr>
            <p:custDataLst>
              <p:tags r:id="rId2"/>
            </p:custDataLst>
          </p:nvPr>
        </p:nvSpPr>
        <p:spPr>
          <a:xfrm>
            <a:off x="0" y="4227934"/>
            <a:ext cx="9144000" cy="915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8" name="等腰三角形 7"/>
          <p:cNvSpPr/>
          <p:nvPr>
            <p:custDataLst>
              <p:tags r:id="rId3"/>
            </p:custDataLst>
          </p:nvPr>
        </p:nvSpPr>
        <p:spPr>
          <a:xfrm rot="5400000" flipV="1">
            <a:off x="3140309" y="-860192"/>
            <a:ext cx="2863384" cy="9144000"/>
          </a:xfrm>
          <a:prstGeom prst="triangl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9" name="直角三角形 8"/>
          <p:cNvSpPr/>
          <p:nvPr>
            <p:custDataLst>
              <p:tags r:id="rId4"/>
            </p:custDataLst>
          </p:nvPr>
        </p:nvSpPr>
        <p:spPr>
          <a:xfrm>
            <a:off x="0" y="2715766"/>
            <a:ext cx="9144000" cy="2427734"/>
          </a:xfrm>
          <a:prstGeom prst="r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10" name="直角三角形 9"/>
          <p:cNvSpPr/>
          <p:nvPr>
            <p:custDataLst>
              <p:tags r:id="rId5"/>
            </p:custDataLst>
          </p:nvPr>
        </p:nvSpPr>
        <p:spPr>
          <a:xfrm flipH="1">
            <a:off x="0" y="2283718"/>
            <a:ext cx="9144000" cy="2859782"/>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cs typeface="+mn-ea"/>
            </a:endParaRPr>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custDataLst>
              <p:tags r:id="rId7"/>
            </p:custDataLst>
          </p:nvPr>
        </p:nvSpPr>
        <p:spPr/>
        <p:txBody>
          <a:bodyPr/>
          <a:lstStyle>
            <a:lvl1pPr>
              <a:defRPr>
                <a:solidFill>
                  <a:schemeClr val="bg1">
                    <a:lumMod val="50000"/>
                  </a:schemeClr>
                </a:solidFill>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9"/>
            </p:custDataLst>
          </p:nvPr>
        </p:nvSpPr>
        <p:spPr>
          <a:xfrm>
            <a:off x="4893468" y="3530600"/>
            <a:ext cx="3864769" cy="938657"/>
          </a:xfrm>
        </p:spPr>
        <p:txBody>
          <a:bodyPr anchor="b">
            <a:normAutofit/>
          </a:bodyPr>
          <a:lstStyle>
            <a:lvl1pPr algn="r">
              <a:defRPr sz="4950" b="1">
                <a:solidFill>
                  <a:schemeClr val="tx1"/>
                </a:solidFill>
              </a:defRPr>
            </a:lvl1pPr>
          </a:lstStyle>
          <a:p>
            <a:r>
              <a:rPr lang="zh-CN" altLang="en-US" dirty="0"/>
              <a:t>编辑标题</a:t>
            </a:r>
          </a:p>
        </p:txBody>
      </p:sp>
      <p:sp>
        <p:nvSpPr>
          <p:cNvPr id="14" name="文本占位符 13"/>
          <p:cNvSpPr>
            <a:spLocks noGrp="1"/>
          </p:cNvSpPr>
          <p:nvPr>
            <p:ph type="body" sz="quarter" idx="13" hasCustomPrompt="1"/>
            <p:custDataLst>
              <p:tags r:id="rId10"/>
            </p:custDataLst>
          </p:nvPr>
        </p:nvSpPr>
        <p:spPr>
          <a:xfrm>
            <a:off x="4893468" y="4537472"/>
            <a:ext cx="3864769" cy="594615"/>
          </a:xfrm>
        </p:spPr>
        <p:txBody>
          <a:bodyPr>
            <a:normAutofit/>
          </a:bodyPr>
          <a:lstStyle>
            <a:lvl1pPr marL="0" indent="0" algn="r">
              <a:buNone/>
              <a:defRPr sz="2400">
                <a:solidFill>
                  <a:schemeClr val="tx1"/>
                </a:solidFill>
              </a:defRPr>
            </a:lvl1pPr>
          </a:lstStyle>
          <a:p>
            <a:pPr lvl="0"/>
            <a:r>
              <a:rPr lang="zh-CN" altLang="en-US" dirty="0"/>
              <a:t>单击此处编辑文本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60FBDFE-C587-4B4C-A407-44438C67B59E}" type="datetimeFigureOut">
              <a:rPr lang="zh-CN" altLang="en-US" smtClean="0"/>
              <a:pPr/>
              <a:t>2022/1/14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9" Type="http://schemas.openxmlformats.org/officeDocument/2006/relationships/tags" Target="../tags/tag6.xml"/><Relationship Id="rId3" Type="http://schemas.openxmlformats.org/officeDocument/2006/relationships/slideLayout" Target="../slideLayouts/slideLayout6.xml"/><Relationship Id="rId21" Type="http://schemas.openxmlformats.org/officeDocument/2006/relationships/slideLayout" Target="../slideLayouts/slideLayout24.xml"/><Relationship Id="rId34" Type="http://schemas.openxmlformats.org/officeDocument/2006/relationships/theme" Target="../theme/theme2.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33" Type="http://schemas.openxmlformats.org/officeDocument/2006/relationships/slideLayout" Target="../slideLayouts/slideLayout36.xml"/><Relationship Id="rId38" Type="http://schemas.openxmlformats.org/officeDocument/2006/relationships/tags" Target="../tags/tag5.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29" Type="http://schemas.openxmlformats.org/officeDocument/2006/relationships/slideLayout" Target="../slideLayouts/slideLayout3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32" Type="http://schemas.openxmlformats.org/officeDocument/2006/relationships/slideLayout" Target="../slideLayouts/slideLayout35.xml"/><Relationship Id="rId37" Type="http://schemas.openxmlformats.org/officeDocument/2006/relationships/tags" Target="../tags/tag4.xml"/><Relationship Id="rId40" Type="http://schemas.openxmlformats.org/officeDocument/2006/relationships/tags" Target="../tags/tag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slideLayout" Target="../slideLayouts/slideLayout31.xml"/><Relationship Id="rId36" Type="http://schemas.openxmlformats.org/officeDocument/2006/relationships/tags" Target="../tags/tag3.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31" Type="http://schemas.openxmlformats.org/officeDocument/2006/relationships/slideLayout" Target="../slideLayouts/slideLayout34.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slideLayout" Target="../slideLayouts/slideLayout30.xml"/><Relationship Id="rId30" Type="http://schemas.openxmlformats.org/officeDocument/2006/relationships/slideLayout" Target="../slideLayouts/slideLayout33.xml"/><Relationship Id="rId35"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7" name="组 4"/>
          <p:cNvGrpSpPr/>
          <p:nvPr userDrawn="1"/>
        </p:nvGrpSpPr>
        <p:grpSpPr>
          <a:xfrm>
            <a:off x="0" y="0"/>
            <a:ext cx="2979167" cy="717067"/>
            <a:chOff x="4524703" y="1679824"/>
            <a:chExt cx="2979167" cy="717067"/>
          </a:xfrm>
        </p:grpSpPr>
        <p:sp>
          <p:nvSpPr>
            <p:cNvPr id="8" name="矩形 7"/>
            <p:cNvSpPr/>
            <p:nvPr/>
          </p:nvSpPr>
          <p:spPr>
            <a:xfrm>
              <a:off x="4524703" y="1781503"/>
              <a:ext cx="709449" cy="457200"/>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9" name="矩形 8"/>
            <p:cNvSpPr/>
            <p:nvPr/>
          </p:nvSpPr>
          <p:spPr>
            <a:xfrm>
              <a:off x="4524703" y="2282535"/>
              <a:ext cx="709449" cy="66862"/>
            </a:xfrm>
            <a:prstGeom prst="rect">
              <a:avLst/>
            </a:prstGeom>
            <a:solidFill>
              <a:srgbClr val="B24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庞门正道标题体" panose="02010600030101010101" pitchFamily="2" charset="-122"/>
                <a:ea typeface="庞门正道标题体" panose="02010600030101010101" pitchFamily="2" charset="-122"/>
              </a:endParaRPr>
            </a:p>
          </p:txBody>
        </p:sp>
        <p:sp>
          <p:nvSpPr>
            <p:cNvPr id="10" name="文本框 9"/>
            <p:cNvSpPr txBox="1"/>
            <p:nvPr/>
          </p:nvSpPr>
          <p:spPr>
            <a:xfrm>
              <a:off x="5309038" y="1679824"/>
              <a:ext cx="2194832" cy="523220"/>
            </a:xfrm>
            <a:prstGeom prst="rect">
              <a:avLst/>
            </a:prstGeom>
            <a:noFill/>
          </p:spPr>
          <p:txBody>
            <a:bodyPr wrap="none" rtlCol="0">
              <a:spAutoFit/>
            </a:bodyPr>
            <a:lstStyle/>
            <a:p>
              <a:r>
                <a:rPr kumimoji="1" lang="zh-CN" altLang="en-US" sz="2800" dirty="0">
                  <a:latin typeface="庞门正道标题体" panose="02010600030101010101" pitchFamily="2" charset="-122"/>
                  <a:ea typeface="庞门正道标题体" panose="02010600030101010101" pitchFamily="2" charset="-122"/>
                  <a:cs typeface="微软雅黑" panose="020B0503020204020204" charset="-122"/>
                </a:rPr>
                <a:t>输入文字标题</a:t>
              </a:r>
            </a:p>
          </p:txBody>
        </p:sp>
        <p:sp>
          <p:nvSpPr>
            <p:cNvPr id="11" name="文本框 10"/>
            <p:cNvSpPr txBox="1"/>
            <p:nvPr/>
          </p:nvSpPr>
          <p:spPr>
            <a:xfrm>
              <a:off x="5309038" y="2096809"/>
              <a:ext cx="833883" cy="300082"/>
            </a:xfrm>
            <a:prstGeom prst="rect">
              <a:avLst/>
            </a:prstGeom>
            <a:noFill/>
          </p:spPr>
          <p:txBody>
            <a:bodyPr wrap="none" rtlCol="0">
              <a:spAutoFit/>
            </a:bodyPr>
            <a:lstStyle/>
            <a:p>
              <a:r>
                <a:rPr kumimoji="1" lang="zh-CN" altLang="en-US" dirty="0">
                  <a:solidFill>
                    <a:schemeClr val="bg1">
                      <a:lumMod val="50000"/>
                    </a:schemeClr>
                  </a:solidFill>
                  <a:latin typeface="庞门正道标题体" panose="02010600030101010101" pitchFamily="2" charset="-122"/>
                  <a:ea typeface="庞门正道标题体" panose="02010600030101010101" pitchFamily="2" charset="-122"/>
                </a:rPr>
                <a:t>添加文字</a:t>
              </a:r>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Click="0" advTm="200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35"/>
            </p:custDataLst>
          </p:nvPr>
        </p:nvSpPr>
        <p:spPr>
          <a:xfrm>
            <a:off x="628650" y="273844"/>
            <a:ext cx="7886700" cy="994172"/>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36"/>
            </p:custDataLst>
          </p:nvPr>
        </p:nvSpPr>
        <p:spPr>
          <a:xfrm>
            <a:off x="628650" y="1369219"/>
            <a:ext cx="7886700" cy="3263504"/>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37"/>
            </p:custDataLst>
          </p:nvPr>
        </p:nvSpPr>
        <p:spPr>
          <a:xfrm>
            <a:off x="628650" y="4767263"/>
            <a:ext cx="2057400" cy="273844"/>
          </a:xfrm>
          <a:prstGeom prst="rect">
            <a:avLst/>
          </a:prstGeom>
        </p:spPr>
        <p:txBody>
          <a:bodyPr vert="horz" lIns="91440" tIns="45720" rIns="91440" bIns="45720" rtlCol="0" anchor="ctr">
            <a:normAutofit/>
          </a:bodyPr>
          <a:lstStyle>
            <a:lvl1pPr algn="l">
              <a:defRPr sz="900">
                <a:solidFill>
                  <a:schemeClr val="tx1">
                    <a:lumMod val="65000"/>
                    <a:lumOff val="35000"/>
                  </a:schemeClr>
                </a:solidFill>
              </a:defRPr>
            </a:lvl1pPr>
          </a:lstStyle>
          <a:p>
            <a:fld id="{760FBDFE-C587-4B4C-A407-44438C67B59E}" type="datetimeFigureOut">
              <a:rPr lang="zh-CN" altLang="en-US" smtClean="0"/>
              <a:pPr/>
              <a:t>2022/1/14</a:t>
            </a:fld>
            <a:endParaRPr lang="zh-CN" altLang="en-US"/>
          </a:p>
        </p:txBody>
      </p:sp>
      <p:sp>
        <p:nvSpPr>
          <p:cNvPr id="5" name="页脚占位符 4"/>
          <p:cNvSpPr>
            <a:spLocks noGrp="1"/>
          </p:cNvSpPr>
          <p:nvPr>
            <p:ph type="ftr" sz="quarter" idx="3"/>
            <p:custDataLst>
              <p:tags r:id="rId38"/>
            </p:custDataLst>
          </p:nvPr>
        </p:nvSpPr>
        <p:spPr>
          <a:xfrm>
            <a:off x="3028950" y="4767263"/>
            <a:ext cx="3086100" cy="273844"/>
          </a:xfrm>
          <a:prstGeom prst="rect">
            <a:avLst/>
          </a:prstGeom>
        </p:spPr>
        <p:txBody>
          <a:bodyPr vert="horz" lIns="91440" tIns="45720" rIns="91440" bIns="45720" rtlCol="0" anchor="ctr">
            <a:normAutofit/>
          </a:bodyPr>
          <a:lstStyle>
            <a:lvl1pPr algn="ctr">
              <a:defRPr sz="900">
                <a:solidFill>
                  <a:schemeClr val="tx1">
                    <a:lumMod val="65000"/>
                    <a:lumOff val="35000"/>
                  </a:schemeClr>
                </a:solidFill>
              </a:defRPr>
            </a:lvl1pPr>
          </a:lstStyle>
          <a:p>
            <a:endParaRPr lang="zh-CN" altLang="en-US"/>
          </a:p>
        </p:txBody>
      </p:sp>
      <p:sp>
        <p:nvSpPr>
          <p:cNvPr id="6" name="灯片编号占位符 5"/>
          <p:cNvSpPr>
            <a:spLocks noGrp="1"/>
          </p:cNvSpPr>
          <p:nvPr>
            <p:ph type="sldNum" sz="quarter" idx="4"/>
            <p:custDataLst>
              <p:tags r:id="rId39"/>
            </p:custDataLst>
          </p:nvPr>
        </p:nvSpPr>
        <p:spPr>
          <a:xfrm>
            <a:off x="6457950" y="4767263"/>
            <a:ext cx="2057400" cy="273844"/>
          </a:xfrm>
          <a:prstGeom prst="rect">
            <a:avLst/>
          </a:prstGeom>
        </p:spPr>
        <p:txBody>
          <a:bodyPr vert="horz" lIns="91440" tIns="45720" rIns="91440" bIns="45720" rtlCol="0" anchor="ctr">
            <a:normAutofit/>
          </a:bodyPr>
          <a:lstStyle>
            <a:lvl1pPr algn="r">
              <a:defRPr sz="900">
                <a:solidFill>
                  <a:schemeClr val="tx1">
                    <a:lumMod val="65000"/>
                    <a:lumOff val="35000"/>
                  </a:schemeClr>
                </a:solidFill>
              </a:defRPr>
            </a:lvl1pPr>
          </a:lstStyle>
          <a:p>
            <a:fld id="{49AE70B2-8BF9-45C0-BB95-33D1B9D3A854}" type="slidenum">
              <a:rPr lang="zh-CN" altLang="en-US" smtClean="0"/>
              <a:pPr/>
              <a:t>‹#›</a:t>
            </a:fld>
            <a:endParaRPr lang="zh-CN" altLang="en-US"/>
          </a:p>
        </p:txBody>
      </p:sp>
      <p:sp>
        <p:nvSpPr>
          <p:cNvPr id="7" name="KSO_TEMPLATE" hidden="1"/>
          <p:cNvSpPr/>
          <p:nvPr>
            <p:custDataLst>
              <p:tags r:id="rId4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Lst>
  <p:txStyles>
    <p:titleStyle>
      <a:lvl1pPr algn="l" defTabSz="685800" rtl="0" eaLnBrk="1" latinLnBrk="0" hangingPunct="1">
        <a:lnSpc>
          <a:spcPct val="90000"/>
        </a:lnSpc>
        <a:spcBef>
          <a:spcPct val="0"/>
        </a:spcBef>
        <a:buNone/>
        <a:defRPr sz="30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xml"/><Relationship Id="rId1" Type="http://schemas.openxmlformats.org/officeDocument/2006/relationships/tags" Target="../tags/tag99.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5.xml"/><Relationship Id="rId1" Type="http://schemas.openxmlformats.org/officeDocument/2006/relationships/tags" Target="../tags/tag100.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5.xml"/><Relationship Id="rId1" Type="http://schemas.openxmlformats.org/officeDocument/2006/relationships/tags" Target="../tags/tag10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5.xml"/><Relationship Id="rId1" Type="http://schemas.openxmlformats.org/officeDocument/2006/relationships/tags" Target="../tags/tag102.xml"/><Relationship Id="rId5" Type="http://schemas.openxmlformats.org/officeDocument/2006/relationships/image" Target="../media/image7.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5.xml"/><Relationship Id="rId1" Type="http://schemas.openxmlformats.org/officeDocument/2006/relationships/tags" Target="../tags/tag103.xml"/><Relationship Id="rId5" Type="http://schemas.openxmlformats.org/officeDocument/2006/relationships/image" Target="../media/image8.png"/><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04.xml"/><Relationship Id="rId5" Type="http://schemas.openxmlformats.org/officeDocument/2006/relationships/image" Target="../media/image9.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5.xml"/><Relationship Id="rId1" Type="http://schemas.openxmlformats.org/officeDocument/2006/relationships/tags" Target="../tags/tag105.xml"/><Relationship Id="rId5" Type="http://schemas.openxmlformats.org/officeDocument/2006/relationships/image" Target="../media/image10.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5.xml"/><Relationship Id="rId1" Type="http://schemas.openxmlformats.org/officeDocument/2006/relationships/tags" Target="../tags/tag106.xml"/><Relationship Id="rId5" Type="http://schemas.openxmlformats.org/officeDocument/2006/relationships/image" Target="../media/image11.png"/><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107.xml"/><Relationship Id="rId5" Type="http://schemas.openxmlformats.org/officeDocument/2006/relationships/image" Target="../media/image12.png"/><Relationship Id="rId4" Type="http://schemas.openxmlformats.org/officeDocument/2006/relationships/image" Target="../media/image6.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5.xml"/><Relationship Id="rId1" Type="http://schemas.openxmlformats.org/officeDocument/2006/relationships/tags" Target="../tags/tag108.xml"/><Relationship Id="rId5" Type="http://schemas.openxmlformats.org/officeDocument/2006/relationships/image" Target="../media/image13.png"/><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5.xml"/><Relationship Id="rId1" Type="http://schemas.openxmlformats.org/officeDocument/2006/relationships/tags" Target="../tags/tag109.xml"/><Relationship Id="rId5" Type="http://schemas.openxmlformats.org/officeDocument/2006/relationships/image" Target="../media/image14.png"/><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image" Target="../media/image6.em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5.xml"/><Relationship Id="rId1" Type="http://schemas.openxmlformats.org/officeDocument/2006/relationships/tags" Target="../tags/tag111.xml"/><Relationship Id="rId5" Type="http://schemas.openxmlformats.org/officeDocument/2006/relationships/image" Target="../media/image16.png"/><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5.xml"/><Relationship Id="rId1" Type="http://schemas.openxmlformats.org/officeDocument/2006/relationships/tags" Target="../tags/tag112.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0.xml"/><Relationship Id="rId1" Type="http://schemas.openxmlformats.org/officeDocument/2006/relationships/tags" Target="../tags/tag113.xml"/><Relationship Id="rId5" Type="http://schemas.openxmlformats.org/officeDocument/2006/relationships/image" Target="../media/image4.emf"/><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3" name="Picture 29"/>
          <p:cNvPicPr>
            <a:picLocks noChangeAspect="1" noChangeArrowheads="1"/>
          </p:cNvPicPr>
          <p:nvPr/>
        </p:nvPicPr>
        <p:blipFill>
          <a:blip r:embed="rId4"/>
          <a:srcRect/>
          <a:stretch>
            <a:fillRect/>
          </a:stretch>
        </p:blipFill>
        <p:spPr bwMode="auto">
          <a:xfrm>
            <a:off x="-971339" y="-731854"/>
            <a:ext cx="6829678" cy="5875354"/>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a:srcRect/>
          <a:stretch>
            <a:fillRect/>
          </a:stretch>
        </p:blipFill>
        <p:spPr bwMode="auto">
          <a:xfrm>
            <a:off x="6379029" y="654732"/>
            <a:ext cx="2131785" cy="476221"/>
          </a:xfrm>
          <a:prstGeom prst="rect">
            <a:avLst/>
          </a:prstGeom>
          <a:noFill/>
          <a:ln w="9525">
            <a:noFill/>
            <a:miter lim="800000"/>
            <a:headEnd/>
            <a:tailEnd/>
          </a:ln>
          <a:effectLst/>
        </p:spPr>
      </p:pic>
      <p:sp>
        <p:nvSpPr>
          <p:cNvPr id="1043" name="Rectangle 19"/>
          <p:cNvSpPr>
            <a:spLocks noChangeArrowheads="1"/>
          </p:cNvSpPr>
          <p:nvPr/>
        </p:nvSpPr>
        <p:spPr bwMode="auto">
          <a:xfrm>
            <a:off x="4066853" y="2618304"/>
            <a:ext cx="4904753" cy="30777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lang="zh-CN" altLang="en-US" sz="2000" b="1" dirty="0">
                <a:solidFill>
                  <a:srgbClr val="BD0F24"/>
                </a:solidFill>
                <a:latin typeface="+mj-ea"/>
                <a:ea typeface="+mj-ea"/>
                <a:cs typeface="宋体" pitchFamily="2" charset="-122"/>
              </a:rPr>
              <a:t>黑色</a:t>
            </a:r>
            <a:r>
              <a:rPr lang="zh-CN" altLang="en-US" sz="2000" b="1" dirty="0" smtClean="0">
                <a:solidFill>
                  <a:srgbClr val="BD0F24"/>
                </a:solidFill>
                <a:latin typeface="+mj-ea"/>
                <a:ea typeface="+mj-ea"/>
                <a:cs typeface="宋体" pitchFamily="2" charset="-122"/>
              </a:rPr>
              <a:t>市场偏强运行，反弹上方存在阻力</a:t>
            </a:r>
            <a:endParaRPr kumimoji="0" lang="zh-CN" sz="2000" b="1" i="0" u="none" strike="noStrike" cap="none" normalizeH="0" baseline="0" dirty="0">
              <a:ln>
                <a:noFill/>
              </a:ln>
              <a:solidFill>
                <a:srgbClr val="BD0F24"/>
              </a:solidFill>
              <a:effectLst/>
              <a:latin typeface="+mj-ea"/>
              <a:ea typeface="+mj-ea"/>
              <a:cs typeface="宋体" pitchFamily="2" charset="-122"/>
            </a:endParaRPr>
          </a:p>
        </p:txBody>
      </p:sp>
      <p:sp>
        <p:nvSpPr>
          <p:cNvPr id="1047"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49" name="Rectangle 25"/>
          <p:cNvSpPr>
            <a:spLocks noChangeArrowheads="1"/>
          </p:cNvSpPr>
          <p:nvPr/>
        </p:nvSpPr>
        <p:spPr bwMode="auto">
          <a:xfrm>
            <a:off x="4339101" y="2935288"/>
            <a:ext cx="1519238"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50" name="Rectangle 26"/>
          <p:cNvSpPr>
            <a:spLocks noChangeArrowheads="1"/>
          </p:cNvSpPr>
          <p:nvPr/>
        </p:nvSpPr>
        <p:spPr bwMode="auto">
          <a:xfrm>
            <a:off x="5383212" y="2935288"/>
            <a:ext cx="3317875" cy="45719"/>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Rectangle 19"/>
          <p:cNvSpPr>
            <a:spLocks noChangeArrowheads="1"/>
          </p:cNvSpPr>
          <p:nvPr/>
        </p:nvSpPr>
        <p:spPr bwMode="auto">
          <a:xfrm>
            <a:off x="4151653" y="4572780"/>
            <a:ext cx="4992347" cy="43088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400" dirty="0" smtClean="0">
                <a:solidFill>
                  <a:srgbClr val="7F7F7F"/>
                </a:solidFill>
              </a:rPr>
              <a:t>衡焱 投资咨询证号：</a:t>
            </a:r>
            <a:r>
              <a:rPr lang="en-US" altLang="zh-CN" sz="1400" dirty="0" smtClean="0">
                <a:solidFill>
                  <a:srgbClr val="7F7F7F"/>
                </a:solidFill>
              </a:rPr>
              <a:t>Z0016768 </a:t>
            </a:r>
            <a:r>
              <a:rPr lang="zh-CN" altLang="en-US" sz="1400" dirty="0" smtClean="0">
                <a:solidFill>
                  <a:srgbClr val="7F7F7F"/>
                </a:solidFill>
              </a:rPr>
              <a:t>从业资格证号：</a:t>
            </a:r>
            <a:r>
              <a:rPr lang="en-US" altLang="zh-CN" sz="1400" dirty="0">
                <a:solidFill>
                  <a:srgbClr val="7F7F7F"/>
                </a:solidFill>
              </a:rPr>
              <a:t>F03090081</a:t>
            </a:r>
          </a:p>
          <a:p>
            <a:pPr defTabSz="914400" fontAlgn="base">
              <a:spcBef>
                <a:spcPct val="0"/>
              </a:spcBef>
              <a:spcAft>
                <a:spcPct val="0"/>
              </a:spcAft>
            </a:pPr>
            <a:r>
              <a:rPr lang="zh-CN" altLang="en-US" sz="1400" dirty="0" smtClean="0">
                <a:solidFill>
                  <a:srgbClr val="7F7F7F"/>
                </a:solidFill>
              </a:rPr>
              <a:t>钱龙 从业资格证号：</a:t>
            </a:r>
            <a:r>
              <a:rPr lang="en-US" altLang="zh-CN" sz="1400" dirty="0">
                <a:solidFill>
                  <a:srgbClr val="7F7F7F"/>
                </a:solidFill>
              </a:rPr>
              <a:t>F3077614</a:t>
            </a:r>
          </a:p>
        </p:txBody>
      </p:sp>
      <p:sp>
        <p:nvSpPr>
          <p:cNvPr id="10" name="Rectangle 19"/>
          <p:cNvSpPr>
            <a:spLocks noChangeArrowheads="1"/>
          </p:cNvSpPr>
          <p:nvPr/>
        </p:nvSpPr>
        <p:spPr bwMode="auto">
          <a:xfrm>
            <a:off x="6744230" y="3132230"/>
            <a:ext cx="1739370"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en-US" altLang="zh-CN" sz="1600" b="1" dirty="0" smtClean="0">
                <a:solidFill>
                  <a:srgbClr val="7F7F7F"/>
                </a:solidFill>
                <a:latin typeface="+mj-ea"/>
                <a:ea typeface="字酷堂清楷体" pitchFamily="2" charset="-122"/>
                <a:cs typeface="宋体" pitchFamily="2" charset="-122"/>
              </a:rPr>
              <a:t>2021</a:t>
            </a:r>
            <a:r>
              <a:rPr lang="zh-CN" altLang="en-US" sz="1600" b="1" dirty="0" smtClean="0">
                <a:solidFill>
                  <a:srgbClr val="7F7F7F"/>
                </a:solidFill>
                <a:latin typeface="+mj-ea"/>
                <a:ea typeface="字酷堂清楷体" pitchFamily="2" charset="-122"/>
                <a:cs typeface="宋体" pitchFamily="2" charset="-122"/>
              </a:rPr>
              <a:t>年</a:t>
            </a:r>
            <a:r>
              <a:rPr lang="en-US" altLang="zh-CN" sz="1600" b="1" dirty="0" smtClean="0">
                <a:solidFill>
                  <a:srgbClr val="7F7F7F"/>
                </a:solidFill>
                <a:latin typeface="+mj-ea"/>
                <a:ea typeface="字酷堂清楷体" pitchFamily="2" charset="-122"/>
                <a:cs typeface="宋体" pitchFamily="2" charset="-122"/>
              </a:rPr>
              <a:t>1</a:t>
            </a:r>
            <a:r>
              <a:rPr lang="zh-CN" altLang="en-US" sz="1600" b="1" dirty="0" smtClean="0">
                <a:solidFill>
                  <a:srgbClr val="7F7F7F"/>
                </a:solidFill>
                <a:latin typeface="+mj-ea"/>
                <a:ea typeface="字酷堂清楷体" pitchFamily="2" charset="-122"/>
                <a:cs typeface="宋体" pitchFamily="2" charset="-122"/>
              </a:rPr>
              <a:t>月</a:t>
            </a:r>
            <a:r>
              <a:rPr lang="en-US" altLang="zh-CN" sz="1600" b="1" dirty="0" smtClean="0">
                <a:solidFill>
                  <a:srgbClr val="7F7F7F"/>
                </a:solidFill>
                <a:latin typeface="+mj-ea"/>
                <a:ea typeface="字酷堂清楷体" pitchFamily="2" charset="-122"/>
                <a:cs typeface="宋体" pitchFamily="2" charset="-122"/>
              </a:rPr>
              <a:t>14</a:t>
            </a:r>
            <a:r>
              <a:rPr lang="zh-CN" altLang="en-US" sz="1600" b="1" dirty="0" smtClean="0">
                <a:solidFill>
                  <a:srgbClr val="7F7F7F"/>
                </a:solidFill>
                <a:latin typeface="+mj-ea"/>
                <a:ea typeface="字酷堂清楷体" pitchFamily="2" charset="-122"/>
                <a:cs typeface="宋体" pitchFamily="2" charset="-122"/>
              </a:rPr>
              <a:t>日</a:t>
            </a:r>
            <a:endParaRPr lang="zh-CN" sz="1600" b="1" dirty="0">
              <a:solidFill>
                <a:srgbClr val="7F7F7F"/>
              </a:solidFill>
              <a:latin typeface="+mj-ea"/>
              <a:ea typeface="字酷堂清楷体" pitchFamily="2" charset="-122"/>
              <a:cs typeface="宋体" pitchFamily="2" charset="-122"/>
            </a:endParaRPr>
          </a:p>
        </p:txBody>
      </p:sp>
    </p:spTree>
    <p:custDataLst>
      <p:tags r:id="rId1"/>
    </p:custDataLst>
  </p:cSld>
  <p:clrMapOvr>
    <a:masterClrMapping/>
  </p:clrMapOvr>
  <p:transition advClick="0" advTm="2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600" b="0" i="0" u="none" strike="noStrike" cap="none" normalizeH="0" baseline="0" dirty="0">
                <a:ln>
                  <a:noFill/>
                </a:ln>
                <a:solidFill>
                  <a:schemeClr val="accent4"/>
                </a:solidFill>
                <a:effectLst/>
                <a:latin typeface="+mn-ea"/>
                <a:cs typeface="宋体" pitchFamily="2" charset="-122"/>
              </a:rPr>
              <a:t>一周价格观察（周五数据</a:t>
            </a:r>
            <a:r>
              <a:rPr lang="zh-CN" altLang="en-US" sz="1600" dirty="0">
                <a:solidFill>
                  <a:schemeClr val="accent4"/>
                </a:solidFill>
                <a:latin typeface="+mn-ea"/>
                <a:cs typeface="宋体" pitchFamily="2" charset="-122"/>
              </a:rPr>
              <a:t>）</a:t>
            </a:r>
            <a:endParaRPr kumimoji="0" lang="zh-CN" sz="1600" b="0" i="0" u="none" strike="noStrike" cap="none" normalizeH="0" baseline="0" dirty="0">
              <a:ln>
                <a:noFill/>
              </a:ln>
              <a:solidFill>
                <a:schemeClr val="accent4"/>
              </a:solidFill>
              <a:effectLst/>
              <a:latin typeface="+mn-ea"/>
              <a:cs typeface="宋体" pitchFamily="2" charset="-122"/>
            </a:endParaRPr>
          </a:p>
        </p:txBody>
      </p:sp>
      <p:sp>
        <p:nvSpPr>
          <p:cNvPr id="10" name="Rectangle 10">
            <a:extLst>
              <a:ext uri="{FF2B5EF4-FFF2-40B4-BE49-F238E27FC236}">
                <a16:creationId xmlns="" xmlns:a16="http://schemas.microsoft.com/office/drawing/2014/main" id="{41A5E9E9-6AC6-4FD5-A27D-2A1E9F3F6D7B}"/>
              </a:ext>
            </a:extLst>
          </p:cNvPr>
          <p:cNvSpPr>
            <a:spLocks noChangeArrowheads="1"/>
          </p:cNvSpPr>
          <p:nvPr/>
        </p:nvSpPr>
        <p:spPr bwMode="auto">
          <a:xfrm>
            <a:off x="723290" y="2051858"/>
            <a:ext cx="1935125" cy="246221"/>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a:solidFill>
                  <a:schemeClr val="accent4"/>
                </a:solidFill>
                <a:latin typeface="+mn-ea"/>
              </a:rPr>
              <a:t>价格因子分析</a:t>
            </a:r>
          </a:p>
        </p:txBody>
      </p:sp>
      <p:sp>
        <p:nvSpPr>
          <p:cNvPr id="12" name="Rectangle 10">
            <a:extLst>
              <a:ext uri="{FF2B5EF4-FFF2-40B4-BE49-F238E27FC236}">
                <a16:creationId xmlns="" xmlns:a16="http://schemas.microsoft.com/office/drawing/2014/main" id="{2F80742E-7D29-4689-BD76-CCD46F50673C}"/>
              </a:ext>
            </a:extLst>
          </p:cNvPr>
          <p:cNvSpPr>
            <a:spLocks noChangeArrowheads="1"/>
          </p:cNvSpPr>
          <p:nvPr/>
        </p:nvSpPr>
        <p:spPr bwMode="auto">
          <a:xfrm>
            <a:off x="5973147" y="750949"/>
            <a:ext cx="2671633" cy="49244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600" dirty="0" smtClean="0">
                <a:solidFill>
                  <a:srgbClr val="0070C0"/>
                </a:solidFill>
                <a:latin typeface="+mn-ea"/>
              </a:rPr>
              <a:t>预计下周市场</a:t>
            </a:r>
            <a:r>
              <a:rPr lang="zh-CN" altLang="en-US" sz="1600" dirty="0">
                <a:solidFill>
                  <a:srgbClr val="0070C0"/>
                </a:solidFill>
                <a:latin typeface="+mn-ea"/>
              </a:rPr>
              <a:t>强弱顺序</a:t>
            </a:r>
            <a:r>
              <a:rPr lang="zh-CN" altLang="en-US" sz="1600" dirty="0" smtClean="0">
                <a:solidFill>
                  <a:srgbClr val="0070C0"/>
                </a:solidFill>
                <a:latin typeface="+mn-ea"/>
              </a:rPr>
              <a:t>：焦炭、焦煤、螺纹、热卷、铁矿</a:t>
            </a:r>
            <a:endParaRPr lang="en-US" altLang="zh-CN" sz="1600" dirty="0">
              <a:solidFill>
                <a:srgbClr val="0070C0"/>
              </a:solidFill>
              <a:latin typeface="+mn-ea"/>
            </a:endParaRPr>
          </a:p>
        </p:txBody>
      </p:sp>
      <p:graphicFrame>
        <p:nvGraphicFramePr>
          <p:cNvPr id="4" name="表格 3"/>
          <p:cNvGraphicFramePr>
            <a:graphicFrameLocks noGrp="1"/>
          </p:cNvGraphicFramePr>
          <p:nvPr>
            <p:extLst>
              <p:ext uri="{D42A27DB-BD31-4B8C-83A1-F6EECF244321}">
                <p14:modId xmlns:p14="http://schemas.microsoft.com/office/powerpoint/2010/main" val="2720997794"/>
              </p:ext>
            </p:extLst>
          </p:nvPr>
        </p:nvGraphicFramePr>
        <p:xfrm>
          <a:off x="138112" y="543554"/>
          <a:ext cx="5448299" cy="1363345"/>
        </p:xfrm>
        <a:graphic>
          <a:graphicData uri="http://schemas.openxmlformats.org/drawingml/2006/table">
            <a:tbl>
              <a:tblPr>
                <a:tableStyleId>{5C22544A-7EE6-4342-B048-85BDC9FD1C3A}</a:tableStyleId>
              </a:tblPr>
              <a:tblGrid>
                <a:gridCol w="685401"/>
                <a:gridCol w="1396186"/>
                <a:gridCol w="1332723"/>
                <a:gridCol w="1015408"/>
                <a:gridCol w="1018581"/>
              </a:tblGrid>
              <a:tr h="180975">
                <a:tc>
                  <a:txBody>
                    <a:bodyPr/>
                    <a:lstStyle/>
                    <a:p>
                      <a:pPr algn="ctr" fontAlgn="t"/>
                      <a:r>
                        <a:rPr lang="zh-CN" altLang="en-US" sz="1100" u="none" strike="noStrike" dirty="0">
                          <a:effectLst/>
                        </a:rPr>
                        <a:t>品种</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主力合约收盘（涨跌）</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现货价格（涨跌）</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a:effectLst/>
                        </a:rPr>
                        <a:t>基差</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zh-CN" altLang="en-US" sz="1100" u="none" strike="noStrike" dirty="0">
                          <a:effectLst/>
                        </a:rPr>
                        <a:t>月差</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r>
              <a:tr h="221615">
                <a:tc>
                  <a:txBody>
                    <a:bodyPr/>
                    <a:lstStyle/>
                    <a:p>
                      <a:pPr algn="ctr" fontAlgn="t"/>
                      <a:r>
                        <a:rPr lang="zh-CN" altLang="en-US" sz="1100" u="none" strike="noStrike" dirty="0">
                          <a:effectLst/>
                        </a:rPr>
                        <a:t>螺纹</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4664(+31</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4760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204</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201</a:t>
                      </a:r>
                    </a:p>
                  </a:txBody>
                  <a:tcPr marL="6350" marR="6350" marT="6350" marB="0"/>
                </a:tc>
              </a:tr>
              <a:tr h="236220">
                <a:tc>
                  <a:txBody>
                    <a:bodyPr/>
                    <a:lstStyle/>
                    <a:p>
                      <a:pPr algn="ctr" fontAlgn="t"/>
                      <a:r>
                        <a:rPr lang="zh-CN" altLang="en-US" sz="1100" u="none" strike="noStrike" dirty="0">
                          <a:effectLst/>
                        </a:rPr>
                        <a:t>热卷</a:t>
                      </a:r>
                      <a:endParaRPr lang="zh-CN" altLang="en-US" sz="11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dirty="0">
                          <a:solidFill>
                            <a:schemeClr val="dk1"/>
                          </a:solidFill>
                          <a:effectLst/>
                          <a:latin typeface="+mn-lt"/>
                          <a:ea typeface="+mn-ea"/>
                          <a:cs typeface="+mn-cs"/>
                        </a:rPr>
                        <a:t>4772(+33</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4950</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-10</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178</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154</a:t>
                      </a:r>
                    </a:p>
                  </a:txBody>
                  <a:tcPr marL="6350" marR="6350" marT="6350" marB="0"/>
                </a:tc>
              </a:tr>
              <a:tr h="228600">
                <a:tc>
                  <a:txBody>
                    <a:bodyPr/>
                    <a:lstStyle/>
                    <a:p>
                      <a:pPr algn="ctr" fontAlgn="t"/>
                      <a:r>
                        <a:rPr lang="zh-CN" altLang="en-US" sz="1100" u="none" strike="noStrike">
                          <a:effectLst/>
                        </a:rPr>
                        <a:t>铁矿</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722(-4</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835</a:t>
                      </a:r>
                      <a:r>
                        <a:rPr lang="zh-CN" altLang="en-US" sz="1100" u="none" strike="noStrike" kern="1200" dirty="0">
                          <a:solidFill>
                            <a:schemeClr val="dk1"/>
                          </a:solidFill>
                          <a:effectLst/>
                          <a:latin typeface="+mn-lt"/>
                          <a:ea typeface="+mn-ea"/>
                          <a:cs typeface="+mn-cs"/>
                        </a:rPr>
                        <a:t>（</a:t>
                      </a:r>
                      <a:r>
                        <a:rPr lang="en-US" altLang="zh-CN" sz="1100" u="none" strike="noStrike" kern="1200" dirty="0">
                          <a:solidFill>
                            <a:schemeClr val="dk1"/>
                          </a:solidFill>
                          <a:effectLst/>
                          <a:latin typeface="+mn-lt"/>
                          <a:ea typeface="+mn-ea"/>
                          <a:cs typeface="+mn-cs"/>
                        </a:rPr>
                        <a:t>-10</a:t>
                      </a:r>
                      <a:r>
                        <a:rPr lang="zh-CN" altLang="en-US" sz="1100" u="none" strike="noStrike" kern="1200" dirty="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163</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24</a:t>
                      </a:r>
                    </a:p>
                  </a:txBody>
                  <a:tcPr marL="6350" marR="6350" marT="6350" marB="0"/>
                </a:tc>
              </a:tr>
              <a:tr h="243205">
                <a:tc>
                  <a:txBody>
                    <a:bodyPr/>
                    <a:lstStyle/>
                    <a:p>
                      <a:pPr algn="ctr" fontAlgn="t"/>
                      <a:r>
                        <a:rPr lang="zh-CN" altLang="en-US" sz="1100" u="none" strike="noStrike">
                          <a:effectLst/>
                        </a:rPr>
                        <a:t>焦炭</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3082</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-24</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3450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368</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137</a:t>
                      </a:r>
                    </a:p>
                  </a:txBody>
                  <a:tcPr marL="6350" marR="6350" marT="6350" marB="0"/>
                </a:tc>
              </a:tr>
              <a:tr h="252730">
                <a:tc>
                  <a:txBody>
                    <a:bodyPr/>
                    <a:lstStyle/>
                    <a:p>
                      <a:pPr algn="ctr" fontAlgn="t"/>
                      <a:r>
                        <a:rPr lang="zh-CN" altLang="en-US" sz="1100" u="none" strike="noStrike">
                          <a:effectLst/>
                        </a:rPr>
                        <a:t>焦煤</a:t>
                      </a:r>
                      <a:endParaRPr lang="zh-CN" altLang="en-US" sz="11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tc>
                <a:tc>
                  <a:txBody>
                    <a:bodyPr/>
                    <a:lstStyle/>
                    <a:p>
                      <a:pPr algn="ctr" fontAlgn="t"/>
                      <a:r>
                        <a:rPr lang="en-US" altLang="zh-CN" sz="1100" u="none" strike="noStrike" kern="1200">
                          <a:solidFill>
                            <a:schemeClr val="dk1"/>
                          </a:solidFill>
                          <a:effectLst/>
                          <a:latin typeface="+mn-lt"/>
                          <a:ea typeface="+mn-ea"/>
                          <a:cs typeface="+mn-cs"/>
                        </a:rPr>
                        <a:t>2299.5(-5</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a:solidFill>
                            <a:schemeClr val="dk1"/>
                          </a:solidFill>
                          <a:effectLst/>
                          <a:latin typeface="+mn-lt"/>
                          <a:ea typeface="+mn-ea"/>
                          <a:cs typeface="+mn-cs"/>
                        </a:rPr>
                        <a:t>2700</a:t>
                      </a:r>
                      <a:r>
                        <a:rPr lang="zh-CN" altLang="en-US" sz="1100" u="none" strike="noStrike" kern="1200">
                          <a:solidFill>
                            <a:schemeClr val="dk1"/>
                          </a:solidFill>
                          <a:effectLst/>
                          <a:latin typeface="+mn-lt"/>
                          <a:ea typeface="+mn-ea"/>
                          <a:cs typeface="+mn-cs"/>
                        </a:rPr>
                        <a:t>（</a:t>
                      </a:r>
                      <a:r>
                        <a:rPr lang="en-US" altLang="zh-CN" sz="1100" u="none" strike="noStrike" kern="1200">
                          <a:solidFill>
                            <a:schemeClr val="dk1"/>
                          </a:solidFill>
                          <a:effectLst/>
                          <a:latin typeface="+mn-lt"/>
                          <a:ea typeface="+mn-ea"/>
                          <a:cs typeface="+mn-cs"/>
                        </a:rPr>
                        <a:t>0</a:t>
                      </a:r>
                      <a:r>
                        <a:rPr lang="zh-CN" altLang="en-US" sz="1100" u="none" strike="noStrike" kern="1200">
                          <a:solidFill>
                            <a:schemeClr val="dk1"/>
                          </a:solidFill>
                          <a:effectLst/>
                          <a:latin typeface="+mn-lt"/>
                          <a:ea typeface="+mn-ea"/>
                          <a:cs typeface="+mn-cs"/>
                        </a:rPr>
                        <a:t>）</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400.5</a:t>
                      </a:r>
                    </a:p>
                  </a:txBody>
                  <a:tcPr marL="6350" marR="6350" marT="6350" marB="0"/>
                </a:tc>
                <a:tc>
                  <a:txBody>
                    <a:bodyPr/>
                    <a:lstStyle/>
                    <a:p>
                      <a:pPr algn="ctr" fontAlgn="t"/>
                      <a:r>
                        <a:rPr lang="en-US" altLang="zh-CN" sz="1100" u="none" strike="noStrike" kern="1200" dirty="0">
                          <a:solidFill>
                            <a:schemeClr val="dk1"/>
                          </a:solidFill>
                          <a:effectLst/>
                          <a:latin typeface="+mn-lt"/>
                          <a:ea typeface="+mn-ea"/>
                          <a:cs typeface="+mn-cs"/>
                        </a:rPr>
                        <a:t>125</a:t>
                      </a:r>
                    </a:p>
                  </a:txBody>
                  <a:tcPr marL="6350" marR="6350" marT="6350" marB="0"/>
                </a:tc>
              </a:tr>
            </a:tbl>
          </a:graphicData>
        </a:graphic>
      </p:graphicFrame>
      <p:graphicFrame>
        <p:nvGraphicFramePr>
          <p:cNvPr id="13" name="表格 12">
            <a:extLst>
              <a:ext uri="{FF2B5EF4-FFF2-40B4-BE49-F238E27FC236}">
                <a16:creationId xmlns:a16="http://schemas.microsoft.com/office/drawing/2014/main" xmlns="" id="{8EEAACD0-355C-4267-8DCD-27F4728E6FEC}"/>
              </a:ext>
            </a:extLst>
          </p:cNvPr>
          <p:cNvGraphicFramePr>
            <a:graphicFrameLocks noGrp="1"/>
          </p:cNvGraphicFramePr>
          <p:nvPr>
            <p:extLst>
              <p:ext uri="{D42A27DB-BD31-4B8C-83A1-F6EECF244321}">
                <p14:modId xmlns:p14="http://schemas.microsoft.com/office/powerpoint/2010/main" val="4151787447"/>
              </p:ext>
            </p:extLst>
          </p:nvPr>
        </p:nvGraphicFramePr>
        <p:xfrm>
          <a:off x="425666" y="2435698"/>
          <a:ext cx="8383286" cy="1936210"/>
        </p:xfrm>
        <a:graphic>
          <a:graphicData uri="http://schemas.openxmlformats.org/drawingml/2006/table">
            <a:tbl>
              <a:tblPr>
                <a:tableStyleId>{5C22544A-7EE6-4342-B048-85BDC9FD1C3A}</a:tableStyleId>
              </a:tblPr>
              <a:tblGrid>
                <a:gridCol w="498661">
                  <a:extLst>
                    <a:ext uri="{9D8B030D-6E8A-4147-A177-3AD203B41FA5}">
                      <a16:colId xmlns:a16="http://schemas.microsoft.com/office/drawing/2014/main" xmlns="" val="524358693"/>
                    </a:ext>
                  </a:extLst>
                </a:gridCol>
                <a:gridCol w="2379413">
                  <a:extLst>
                    <a:ext uri="{9D8B030D-6E8A-4147-A177-3AD203B41FA5}">
                      <a16:colId xmlns:a16="http://schemas.microsoft.com/office/drawing/2014/main" xmlns="" val="3457882351"/>
                    </a:ext>
                  </a:extLst>
                </a:gridCol>
                <a:gridCol w="1884468">
                  <a:extLst>
                    <a:ext uri="{9D8B030D-6E8A-4147-A177-3AD203B41FA5}">
                      <a16:colId xmlns:a16="http://schemas.microsoft.com/office/drawing/2014/main" xmlns="" val="100304361"/>
                    </a:ext>
                  </a:extLst>
                </a:gridCol>
                <a:gridCol w="1871718">
                  <a:extLst>
                    <a:ext uri="{9D8B030D-6E8A-4147-A177-3AD203B41FA5}">
                      <a16:colId xmlns:a16="http://schemas.microsoft.com/office/drawing/2014/main" xmlns="" val="1552490520"/>
                    </a:ext>
                  </a:extLst>
                </a:gridCol>
                <a:gridCol w="699173">
                  <a:extLst>
                    <a:ext uri="{9D8B030D-6E8A-4147-A177-3AD203B41FA5}">
                      <a16:colId xmlns:a16="http://schemas.microsoft.com/office/drawing/2014/main" xmlns="" val="2436840038"/>
                    </a:ext>
                  </a:extLst>
                </a:gridCol>
                <a:gridCol w="1049853">
                  <a:extLst>
                    <a:ext uri="{9D8B030D-6E8A-4147-A177-3AD203B41FA5}">
                      <a16:colId xmlns:a16="http://schemas.microsoft.com/office/drawing/2014/main" xmlns="" val="2586429031"/>
                    </a:ext>
                  </a:extLst>
                </a:gridCol>
              </a:tblGrid>
              <a:tr h="198877">
                <a:tc>
                  <a:txBody>
                    <a:bodyPr/>
                    <a:lstStyle/>
                    <a:p>
                      <a:pPr algn="ctr" fontAlgn="t"/>
                      <a:r>
                        <a:rPr lang="zh-CN" altLang="en-US" sz="1200" b="1" u="none" strike="noStrike" dirty="0">
                          <a:effectLst/>
                        </a:rPr>
                        <a:t>品种</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供应</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需求</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库存</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基差</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1" u="none" strike="noStrike" dirty="0">
                          <a:effectLst/>
                        </a:rPr>
                        <a:t>价格水平</a:t>
                      </a:r>
                      <a:endParaRPr lang="zh-CN" altLang="en-US" sz="12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1767354896"/>
                  </a:ext>
                </a:extLst>
              </a:tr>
              <a:tr h="397753">
                <a:tc>
                  <a:txBody>
                    <a:bodyPr/>
                    <a:lstStyle/>
                    <a:p>
                      <a:pPr marL="0" algn="ctr" defTabSz="685800" rtl="0" eaLnBrk="1" fontAlgn="t" latinLnBrk="0" hangingPunct="1"/>
                      <a:r>
                        <a:rPr lang="zh-CN" altLang="en-US" sz="1000" b="1" u="none" strike="noStrike" kern="1200" dirty="0">
                          <a:solidFill>
                            <a:schemeClr val="dk1"/>
                          </a:solidFill>
                          <a:effectLst/>
                          <a:latin typeface="+mn-lt"/>
                          <a:ea typeface="+mn-ea"/>
                          <a:cs typeface="+mn-cs"/>
                        </a:rPr>
                        <a:t>螺纹</a:t>
                      </a: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钢厂持续复产，未来可能反复</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本周有所回落，总体符合预期</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库存</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低位增速有所提升</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3296333891"/>
                  </a:ext>
                </a:extLst>
              </a:tr>
              <a:tr h="198877">
                <a:tc>
                  <a:txBody>
                    <a:bodyPr/>
                    <a:lstStyle/>
                    <a:p>
                      <a:pPr algn="ctr" fontAlgn="t"/>
                      <a:r>
                        <a:rPr lang="zh-CN" altLang="en-US" sz="1000" b="1" u="none" strike="noStrike" dirty="0">
                          <a:effectLst/>
                        </a:rPr>
                        <a:t>热卷</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产量</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低位继续反弹</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低位反弹，与产量同步运行</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总体持平，未来延续累库</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正常</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2554616261"/>
                  </a:ext>
                </a:extLst>
              </a:tr>
              <a:tr h="397753">
                <a:tc>
                  <a:txBody>
                    <a:bodyPr/>
                    <a:lstStyle/>
                    <a:p>
                      <a:pPr algn="ctr" fontAlgn="t"/>
                      <a:r>
                        <a:rPr lang="zh-CN" altLang="en-US" sz="1000" b="1" u="none" strike="noStrike" dirty="0">
                          <a:effectLst/>
                        </a:rPr>
                        <a:t>铁矿</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defTabSz="914400" fontAlgn="base">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年底冲量结束，外矿发运回落，国内到港量保持宽松</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914400" rtl="0" eaLnBrk="1" fontAlgn="base" latinLnBrk="0" hangingPunct="1">
                        <a:spcBef>
                          <a:spcPct val="0"/>
                        </a:spcBef>
                        <a:spcAft>
                          <a:spcPct val="0"/>
                        </a:spcAft>
                      </a:pP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钢厂持续复产，铁水产量明显上升</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港库</a:t>
                      </a:r>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高位继续累库</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贴水</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偏高</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104059810"/>
                  </a:ext>
                </a:extLst>
              </a:tr>
              <a:tr h="342205">
                <a:tc>
                  <a:txBody>
                    <a:bodyPr/>
                    <a:lstStyle/>
                    <a:p>
                      <a:pPr algn="ctr" fontAlgn="t"/>
                      <a:r>
                        <a:rPr lang="zh-CN" altLang="en-US" sz="1000" b="1" u="none" strike="noStrike" dirty="0" smtClean="0">
                          <a:effectLst/>
                        </a:rPr>
                        <a:t>焦炭</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开工保持</a:t>
                      </a:r>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低位有所反弹，复产节奏较慢</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短期需求回升，冬奥会存在回落隐忧</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钢厂继续补库中，焦化厂出货顺畅</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贴水</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偏低</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3497995253"/>
                  </a:ext>
                </a:extLst>
              </a:tr>
              <a:tr h="349706">
                <a:tc>
                  <a:txBody>
                    <a:bodyPr/>
                    <a:lstStyle/>
                    <a:p>
                      <a:pPr algn="ctr" fontAlgn="t"/>
                      <a:r>
                        <a:rPr lang="zh-CN" altLang="en-US" sz="1000" b="1" u="none" strike="noStrike" dirty="0">
                          <a:effectLst/>
                        </a:rPr>
                        <a:t>焦煤</a:t>
                      </a:r>
                      <a:endParaRPr lang="zh-CN" altLang="en-US" sz="1000" b="1" i="0" u="none" strike="noStrike" dirty="0">
                        <a:solidFill>
                          <a:srgbClr val="000000"/>
                        </a:solidFill>
                        <a:effectLst/>
                        <a:latin typeface="等线" panose="02010600030101010101" pitchFamily="2" charset="-122"/>
                        <a:ea typeface="等线" panose="02010600030101010101" pitchFamily="2"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b="0" i="0" u="none" strike="noStrike" kern="1200" dirty="0" smtClean="0">
                          <a:solidFill>
                            <a:schemeClr val="dk1"/>
                          </a:solidFill>
                          <a:effectLst/>
                          <a:latin typeface="楷体" panose="02010609060101010101" pitchFamily="49" charset="-122"/>
                          <a:ea typeface="楷体" panose="02010609060101010101" pitchFamily="49" charset="-122"/>
                          <a:cs typeface="+mn-cs"/>
                        </a:rPr>
                        <a:t>国内疫情蔓延，内外矿均受影响，供应偏紧</a:t>
                      </a:r>
                      <a:endParaRPr lang="zh-CN" altLang="en-US" sz="1200" b="0" i="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焦企开工缓慢增长</a:t>
                      </a:r>
                      <a:endParaRPr lang="en-US" altLang="zh-CN" sz="1200" u="none" strike="noStrike" kern="1200" dirty="0" smtClean="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国内煤矿持续去库，总库存保持回落</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marL="0" algn="ctr" defTabSz="685800" rtl="0" eaLnBrk="1" fontAlgn="t" latinLnBrk="0" hangingPunct="1"/>
                      <a:r>
                        <a:rPr lang="zh-CN" altLang="en-US" sz="1200" u="none" strike="noStrike" kern="1200" dirty="0" smtClean="0">
                          <a:solidFill>
                            <a:schemeClr val="dk1"/>
                          </a:solidFill>
                          <a:effectLst/>
                          <a:latin typeface="楷体" panose="02010609060101010101" pitchFamily="49" charset="-122"/>
                          <a:ea typeface="楷体" panose="02010609060101010101" pitchFamily="49" charset="-122"/>
                          <a:cs typeface="+mn-cs"/>
                        </a:rPr>
                        <a:t>贴水</a:t>
                      </a:r>
                      <a:endParaRPr lang="zh-CN" altLang="en-US" sz="1200" u="none" strike="noStrike" kern="1200" dirty="0">
                        <a:solidFill>
                          <a:schemeClr val="dk1"/>
                        </a:solidFill>
                        <a:effectLst/>
                        <a:latin typeface="楷体" panose="02010609060101010101" pitchFamily="49" charset="-122"/>
                        <a:ea typeface="楷体" panose="02010609060101010101" pitchFamily="49" charset="-122"/>
                        <a:cs typeface="+mn-cs"/>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fontAlgn="t"/>
                      <a:r>
                        <a:rPr lang="zh-CN" altLang="en-US" sz="1200" b="0" i="0" u="none" strike="noStrike" dirty="0" smtClean="0">
                          <a:solidFill>
                            <a:schemeClr val="dk1"/>
                          </a:solidFill>
                          <a:effectLst/>
                          <a:latin typeface="楷体" panose="02010609060101010101" pitchFamily="49" charset="-122"/>
                          <a:ea typeface="楷体" panose="02010609060101010101" pitchFamily="49" charset="-122"/>
                        </a:rPr>
                        <a:t>正常</a:t>
                      </a:r>
                      <a:endParaRPr lang="zh-CN" altLang="en-US" sz="1200" b="0" i="0" u="none" strike="noStrike" dirty="0">
                        <a:solidFill>
                          <a:srgbClr val="000000"/>
                        </a:solidFill>
                        <a:effectLst/>
                        <a:latin typeface="楷体" panose="02010609060101010101" pitchFamily="49" charset="-122"/>
                        <a:ea typeface="楷体" panose="02010609060101010101" pitchFamily="49" charset="-122"/>
                      </a:endParaRPr>
                    </a:p>
                  </a:txBody>
                  <a:tcPr marL="5715" marR="5715" marT="5715" marB="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extLst>
                  <a:ext uri="{0D108BD9-81ED-4DB2-BD59-A6C34878D82A}">
                    <a16:rowId xmlns:a16="http://schemas.microsoft.com/office/drawing/2014/main" xmlns="" val="2927490163"/>
                  </a:ext>
                </a:extLst>
              </a:tr>
            </a:tbl>
          </a:graphicData>
        </a:graphic>
      </p:graphicFrame>
    </p:spTree>
    <p:custDataLst>
      <p:tags r:id="rId1"/>
    </p:custDataLst>
    <p:extLst>
      <p:ext uri="{BB962C8B-B14F-4D97-AF65-F5344CB8AC3E}">
        <p14:creationId xmlns:p14="http://schemas.microsoft.com/office/powerpoint/2010/main" val="155523468"/>
      </p:ext>
    </p:extLst>
  </p:cSld>
  <p:clrMapOvr>
    <a:masterClrMapping/>
  </p:clrMapOvr>
  <p:transition advClick="0" advTm="2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2400" b="0" i="0" u="none" strike="noStrike" cap="none" normalizeH="0" baseline="0" dirty="0">
                <a:ln>
                  <a:noFill/>
                </a:ln>
                <a:solidFill>
                  <a:schemeClr val="accent4"/>
                </a:solidFill>
                <a:effectLst/>
                <a:latin typeface="+mn-ea"/>
                <a:cs typeface="宋体" pitchFamily="2" charset="-122"/>
              </a:rPr>
              <a:t>逻辑及策略</a:t>
            </a:r>
            <a:endParaRPr kumimoji="0" lang="zh-CN" sz="2400" b="0" i="0" u="none" strike="noStrike" cap="none" normalizeH="0" baseline="0" dirty="0">
              <a:ln>
                <a:noFill/>
              </a:ln>
              <a:solidFill>
                <a:schemeClr val="accent4"/>
              </a:solidFill>
              <a:effectLst/>
              <a:latin typeface="+mn-ea"/>
              <a:cs typeface="宋体" pitchFamily="2" charset="-122"/>
            </a:endParaRPr>
          </a:p>
        </p:txBody>
      </p:sp>
      <p:sp>
        <p:nvSpPr>
          <p:cNvPr id="9" name="Rectangle 10">
            <a:extLst>
              <a:ext uri="{FF2B5EF4-FFF2-40B4-BE49-F238E27FC236}">
                <a16:creationId xmlns="" xmlns:a16="http://schemas.microsoft.com/office/drawing/2014/main" id="{0E799EB4-8872-42D6-B1D9-0E74BDE702C8}"/>
              </a:ext>
            </a:extLst>
          </p:cNvPr>
          <p:cNvSpPr>
            <a:spLocks noChangeArrowheads="1"/>
          </p:cNvSpPr>
          <p:nvPr/>
        </p:nvSpPr>
        <p:spPr bwMode="auto">
          <a:xfrm>
            <a:off x="679449" y="689394"/>
            <a:ext cx="6314282" cy="369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endParaRPr kumimoji="0" lang="zh-CN" sz="2400" b="0" i="0" u="none" strike="noStrike" cap="none" normalizeH="0" baseline="0" dirty="0">
              <a:ln>
                <a:noFill/>
              </a:ln>
              <a:solidFill>
                <a:schemeClr val="accent4"/>
              </a:solidFill>
              <a:effectLst/>
              <a:latin typeface="+mn-ea"/>
              <a:cs typeface="宋体" pitchFamily="2" charset="-122"/>
            </a:endParaRPr>
          </a:p>
        </p:txBody>
      </p:sp>
      <p:graphicFrame>
        <p:nvGraphicFramePr>
          <p:cNvPr id="3" name="表格 2"/>
          <p:cNvGraphicFramePr>
            <a:graphicFrameLocks noGrp="1"/>
          </p:cNvGraphicFramePr>
          <p:nvPr>
            <p:extLst>
              <p:ext uri="{D42A27DB-BD31-4B8C-83A1-F6EECF244321}">
                <p14:modId xmlns:p14="http://schemas.microsoft.com/office/powerpoint/2010/main" val="1781151127"/>
              </p:ext>
            </p:extLst>
          </p:nvPr>
        </p:nvGraphicFramePr>
        <p:xfrm>
          <a:off x="273050" y="935382"/>
          <a:ext cx="8767825" cy="3662447"/>
        </p:xfrm>
        <a:graphic>
          <a:graphicData uri="http://schemas.openxmlformats.org/drawingml/2006/table">
            <a:tbl>
              <a:tblPr>
                <a:tableStyleId>{5C22544A-7EE6-4342-B048-85BDC9FD1C3A}</a:tableStyleId>
              </a:tblPr>
              <a:tblGrid>
                <a:gridCol w="8767825"/>
              </a:tblGrid>
              <a:tr h="3036043">
                <a:tc>
                  <a:txBody>
                    <a:bodyPr/>
                    <a:lstStyle/>
                    <a:p>
                      <a:pPr marL="0" algn="l" defTabSz="685800" rtl="0" eaLnBrk="1" fontAlgn="t" latinLnBrk="0" hangingPunct="1">
                        <a:lnSpc>
                          <a:spcPct val="100000"/>
                        </a:lnSpc>
                      </a:pPr>
                      <a:r>
                        <a:rPr lang="en-US" altLang="zh-CN" sz="1200" u="none" strike="noStrike" dirty="0" smtClean="0">
                          <a:effectLst/>
                        </a:rPr>
                        <a:t>      </a:t>
                      </a:r>
                      <a:r>
                        <a:rPr lang="en-US" altLang="zh-CN" sz="1200" u="none" strike="noStrike" baseline="0" dirty="0" smtClean="0">
                          <a:effectLst/>
                        </a:rPr>
                        <a:t> </a:t>
                      </a:r>
                      <a:r>
                        <a:rPr lang="zh-CN" altLang="en-US" sz="1200" u="none" strike="noStrike" baseline="0" dirty="0" smtClean="0">
                          <a:effectLst/>
                        </a:rPr>
                        <a:t>本周黑色市场整体维持强势运行，且钢材走势强于炉料。螺纹钢全周上行，突破前期高点；铁矿石稍差，突破前高后回落调整；两焦走势最弱，未能明显突破前高。</a:t>
                      </a:r>
                      <a:endParaRPr lang="en-US" altLang="zh-CN" sz="1200" u="none" strike="noStrike" baseline="0" dirty="0" smtClean="0">
                        <a:effectLst/>
                      </a:endParaRPr>
                    </a:p>
                    <a:p>
                      <a:pPr marL="0" algn="l" defTabSz="685800" rtl="0" eaLnBrk="1" fontAlgn="t" latinLnBrk="0" hangingPunct="1">
                        <a:lnSpc>
                          <a:spcPct val="100000"/>
                        </a:lnSpc>
                      </a:pPr>
                      <a:r>
                        <a:rPr lang="en-US" altLang="zh-CN" sz="1200" u="none" strike="noStrike" baseline="0" dirty="0" smtClean="0">
                          <a:effectLst/>
                        </a:rPr>
                        <a:t>       </a:t>
                      </a:r>
                      <a:r>
                        <a:rPr lang="zh-CN" altLang="en-US" sz="1200" u="none" strike="noStrike" dirty="0" smtClean="0">
                          <a:effectLst/>
                        </a:rPr>
                        <a:t>螺纹钢方面，</a:t>
                      </a:r>
                      <a:r>
                        <a:rPr lang="zh-CN" altLang="en-US" sz="1200" b="0" i="0" kern="1200" dirty="0" smtClean="0">
                          <a:solidFill>
                            <a:schemeClr val="dk1"/>
                          </a:solidFill>
                          <a:effectLst/>
                          <a:latin typeface="+mn-lt"/>
                          <a:ea typeface="+mn-ea"/>
                          <a:cs typeface="+mn-cs"/>
                        </a:rPr>
                        <a:t>本周螺纹钢产量</a:t>
                      </a:r>
                      <a:r>
                        <a:rPr lang="en-US" altLang="zh-CN" sz="1200" b="0" i="0" kern="1200" dirty="0" smtClean="0">
                          <a:solidFill>
                            <a:schemeClr val="dk1"/>
                          </a:solidFill>
                          <a:effectLst/>
                          <a:latin typeface="+mn-lt"/>
                          <a:ea typeface="+mn-ea"/>
                          <a:cs typeface="+mn-cs"/>
                        </a:rPr>
                        <a:t>284.39</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吨环比</a:t>
                      </a:r>
                      <a:r>
                        <a:rPr lang="zh-CN" altLang="en-US" sz="1200" b="0" i="0" kern="1200" dirty="0" smtClean="0">
                          <a:solidFill>
                            <a:schemeClr val="dk1"/>
                          </a:solidFill>
                          <a:effectLst/>
                          <a:latin typeface="+mn-lt"/>
                          <a:ea typeface="+mn-ea"/>
                          <a:cs typeface="+mn-cs"/>
                        </a:rPr>
                        <a:t>增</a:t>
                      </a:r>
                      <a:r>
                        <a:rPr lang="en-US" altLang="zh-CN" sz="1200" b="0" i="0" kern="1200" dirty="0" smtClean="0">
                          <a:solidFill>
                            <a:schemeClr val="dk1"/>
                          </a:solidFill>
                          <a:effectLst/>
                          <a:latin typeface="+mn-lt"/>
                          <a:ea typeface="+mn-ea"/>
                          <a:cs typeface="+mn-cs"/>
                        </a:rPr>
                        <a:t>3.86</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吨；社库</a:t>
                      </a:r>
                      <a:r>
                        <a:rPr lang="en-US" altLang="zh-CN" sz="1200" b="0" i="0" kern="1200" dirty="0" smtClean="0">
                          <a:solidFill>
                            <a:schemeClr val="dk1"/>
                          </a:solidFill>
                          <a:effectLst/>
                          <a:latin typeface="+mn-lt"/>
                          <a:ea typeface="+mn-ea"/>
                          <a:cs typeface="+mn-cs"/>
                        </a:rPr>
                        <a:t>370.03</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吨环</a:t>
                      </a:r>
                      <a:r>
                        <a:rPr lang="zh-CN" altLang="en-US" sz="1200" b="0" i="0" kern="1200" dirty="0" smtClean="0">
                          <a:solidFill>
                            <a:schemeClr val="dk1"/>
                          </a:solidFill>
                          <a:effectLst/>
                          <a:latin typeface="+mn-lt"/>
                          <a:ea typeface="+mn-ea"/>
                          <a:cs typeface="+mn-cs"/>
                        </a:rPr>
                        <a:t>比增</a:t>
                      </a:r>
                      <a:r>
                        <a:rPr lang="en-US" altLang="zh-CN" sz="1200" b="0" i="0" kern="1200" dirty="0" smtClean="0">
                          <a:solidFill>
                            <a:schemeClr val="dk1"/>
                          </a:solidFill>
                          <a:effectLst/>
                          <a:latin typeface="+mn-lt"/>
                          <a:ea typeface="+mn-ea"/>
                          <a:cs typeface="+mn-cs"/>
                        </a:rPr>
                        <a:t>26.05</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吨；厂库</a:t>
                      </a:r>
                      <a:r>
                        <a:rPr lang="en-US" altLang="zh-CN" sz="1200" b="0" i="0" kern="1200" dirty="0" smtClean="0">
                          <a:solidFill>
                            <a:schemeClr val="dk1"/>
                          </a:solidFill>
                          <a:effectLst/>
                          <a:latin typeface="+mn-lt"/>
                          <a:ea typeface="+mn-ea"/>
                          <a:cs typeface="+mn-cs"/>
                        </a:rPr>
                        <a:t>180.01</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吨环</a:t>
                      </a:r>
                      <a:r>
                        <a:rPr lang="zh-CN" altLang="en-US" sz="1200" b="0" i="0" kern="1200" dirty="0" smtClean="0">
                          <a:solidFill>
                            <a:schemeClr val="dk1"/>
                          </a:solidFill>
                          <a:effectLst/>
                          <a:latin typeface="+mn-lt"/>
                          <a:ea typeface="+mn-ea"/>
                          <a:cs typeface="+mn-cs"/>
                        </a:rPr>
                        <a:t>比降</a:t>
                      </a:r>
                      <a:r>
                        <a:rPr lang="en-US" altLang="zh-CN" sz="1200" b="0" i="0" kern="1200" dirty="0" smtClean="0">
                          <a:solidFill>
                            <a:schemeClr val="dk1"/>
                          </a:solidFill>
                          <a:effectLst/>
                          <a:latin typeface="+mn-lt"/>
                          <a:ea typeface="+mn-ea"/>
                          <a:cs typeface="+mn-cs"/>
                        </a:rPr>
                        <a:t>6.48</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吨；表需</a:t>
                      </a:r>
                      <a:r>
                        <a:rPr lang="en-US" altLang="zh-CN" sz="1200" b="0" i="0" kern="1200" dirty="0" smtClean="0">
                          <a:solidFill>
                            <a:schemeClr val="dk1"/>
                          </a:solidFill>
                          <a:effectLst/>
                          <a:latin typeface="+mn-lt"/>
                          <a:ea typeface="+mn-ea"/>
                          <a:cs typeface="+mn-cs"/>
                        </a:rPr>
                        <a:t>264.82</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吨环比</a:t>
                      </a:r>
                      <a:r>
                        <a:rPr lang="zh-CN" altLang="en-US" sz="1200" b="0" i="0" kern="1200" dirty="0" smtClean="0">
                          <a:solidFill>
                            <a:schemeClr val="dk1"/>
                          </a:solidFill>
                          <a:effectLst/>
                          <a:latin typeface="+mn-lt"/>
                          <a:ea typeface="+mn-ea"/>
                          <a:cs typeface="+mn-cs"/>
                        </a:rPr>
                        <a:t>降</a:t>
                      </a:r>
                      <a:r>
                        <a:rPr lang="en-US" altLang="zh-CN" sz="1200" b="0" i="0" kern="1200" dirty="0" smtClean="0">
                          <a:solidFill>
                            <a:schemeClr val="dk1"/>
                          </a:solidFill>
                          <a:effectLst/>
                          <a:latin typeface="+mn-lt"/>
                          <a:ea typeface="+mn-ea"/>
                          <a:cs typeface="+mn-cs"/>
                        </a:rPr>
                        <a:t>6.08</a:t>
                      </a:r>
                      <a:r>
                        <a:rPr lang="zh-CN" altLang="en-US" sz="1200" b="0" i="0" kern="1200" dirty="0" smtClean="0">
                          <a:solidFill>
                            <a:schemeClr val="dk1"/>
                          </a:solidFill>
                          <a:effectLst/>
                          <a:latin typeface="+mn-lt"/>
                          <a:ea typeface="+mn-ea"/>
                          <a:cs typeface="+mn-cs"/>
                        </a:rPr>
                        <a:t>万</a:t>
                      </a:r>
                      <a:r>
                        <a:rPr lang="zh-CN" altLang="en-US" sz="1200" b="0" i="0" kern="1200" dirty="0" smtClean="0">
                          <a:solidFill>
                            <a:schemeClr val="dk1"/>
                          </a:solidFill>
                          <a:effectLst/>
                          <a:latin typeface="+mn-lt"/>
                          <a:ea typeface="+mn-ea"/>
                          <a:cs typeface="+mn-cs"/>
                        </a:rPr>
                        <a:t>吨</a:t>
                      </a:r>
                      <a:r>
                        <a:rPr lang="zh-CN" altLang="en-US" sz="1200" b="0" i="0" kern="1200" dirty="0" smtClean="0">
                          <a:solidFill>
                            <a:schemeClr val="dk1"/>
                          </a:solidFill>
                          <a:effectLst/>
                          <a:latin typeface="+mn-lt"/>
                          <a:ea typeface="+mn-ea"/>
                          <a:cs typeface="+mn-cs"/>
                        </a:rPr>
                        <a:t>。螺纹产量继续回升，库存增幅加快，表需回落。</a:t>
                      </a:r>
                      <a:r>
                        <a:rPr lang="en-US" altLang="zh-CN" sz="1200" b="0" i="0" kern="1200" dirty="0" smtClean="0">
                          <a:solidFill>
                            <a:schemeClr val="dk1"/>
                          </a:solidFill>
                          <a:effectLst/>
                          <a:latin typeface="+mn-lt"/>
                          <a:ea typeface="+mn-ea"/>
                          <a:cs typeface="+mn-cs"/>
                        </a:rPr>
                        <a:t>12</a:t>
                      </a:r>
                      <a:r>
                        <a:rPr lang="zh-CN" altLang="en-US" sz="1200" b="0" i="0" kern="1200" dirty="0" smtClean="0">
                          <a:solidFill>
                            <a:schemeClr val="dk1"/>
                          </a:solidFill>
                          <a:effectLst/>
                          <a:latin typeface="+mn-lt"/>
                          <a:ea typeface="+mn-ea"/>
                          <a:cs typeface="+mn-cs"/>
                        </a:rPr>
                        <a:t>月全国开工项目总投资达</a:t>
                      </a:r>
                      <a:r>
                        <a:rPr lang="en-US" altLang="zh-CN" sz="1200" b="0" i="0" kern="1200" dirty="0" smtClean="0">
                          <a:solidFill>
                            <a:schemeClr val="dk1"/>
                          </a:solidFill>
                          <a:effectLst/>
                          <a:latin typeface="+mn-lt"/>
                          <a:ea typeface="+mn-ea"/>
                          <a:cs typeface="+mn-cs"/>
                        </a:rPr>
                        <a:t>4.5</a:t>
                      </a:r>
                      <a:r>
                        <a:rPr lang="zh-CN" altLang="en-US" sz="1200" b="0" i="0" kern="1200" dirty="0" smtClean="0">
                          <a:solidFill>
                            <a:schemeClr val="dk1"/>
                          </a:solidFill>
                          <a:effectLst/>
                          <a:latin typeface="+mn-lt"/>
                          <a:ea typeface="+mn-ea"/>
                          <a:cs typeface="+mn-cs"/>
                        </a:rPr>
                        <a:t>万亿元，环比增长</a:t>
                      </a:r>
                      <a:r>
                        <a:rPr lang="en-US" altLang="zh-CN" sz="1200" b="0" i="0" kern="1200" dirty="0" smtClean="0">
                          <a:solidFill>
                            <a:schemeClr val="dk1"/>
                          </a:solidFill>
                          <a:effectLst/>
                          <a:latin typeface="+mn-lt"/>
                          <a:ea typeface="+mn-ea"/>
                          <a:cs typeface="+mn-cs"/>
                        </a:rPr>
                        <a:t>68%</a:t>
                      </a:r>
                      <a:r>
                        <a:rPr lang="zh-CN" altLang="en-US" sz="1200" b="0" i="0" kern="1200" dirty="0" smtClean="0">
                          <a:solidFill>
                            <a:schemeClr val="dk1"/>
                          </a:solidFill>
                          <a:effectLst/>
                          <a:latin typeface="+mn-lt"/>
                          <a:ea typeface="+mn-ea"/>
                          <a:cs typeface="+mn-cs"/>
                        </a:rPr>
                        <a:t>，年底各地出现基建赶工潮，</a:t>
                      </a:r>
                      <a:r>
                        <a:rPr lang="en-US" altLang="zh-CN" sz="1200" b="0" i="0" kern="1200" dirty="0" smtClean="0">
                          <a:solidFill>
                            <a:schemeClr val="dk1"/>
                          </a:solidFill>
                          <a:effectLst/>
                          <a:latin typeface="+mn-lt"/>
                          <a:ea typeface="+mn-ea"/>
                          <a:cs typeface="+mn-cs"/>
                        </a:rPr>
                        <a:t>12</a:t>
                      </a:r>
                      <a:r>
                        <a:rPr lang="zh-CN" altLang="en-US" sz="1200" b="0" i="0" kern="1200" dirty="0" smtClean="0">
                          <a:solidFill>
                            <a:schemeClr val="dk1"/>
                          </a:solidFill>
                          <a:effectLst/>
                          <a:latin typeface="+mn-lt"/>
                          <a:ea typeface="+mn-ea"/>
                          <a:cs typeface="+mn-cs"/>
                        </a:rPr>
                        <a:t>月的基建投资宽松政策对下游需求也有一定拉动作用。但地产需求偏弱，华中地区房企新开工项目数量大幅下滑，环比降幅达</a:t>
                      </a:r>
                      <a:r>
                        <a:rPr lang="en-US" altLang="zh-CN" sz="1200" b="0" i="0" kern="1200" dirty="0" smtClean="0">
                          <a:solidFill>
                            <a:schemeClr val="dk1"/>
                          </a:solidFill>
                          <a:effectLst/>
                          <a:latin typeface="+mn-lt"/>
                          <a:ea typeface="+mn-ea"/>
                          <a:cs typeface="+mn-cs"/>
                        </a:rPr>
                        <a:t>72%</a:t>
                      </a:r>
                      <a:r>
                        <a:rPr lang="zh-CN" altLang="en-US" sz="1200" b="0" i="0" kern="1200" dirty="0" smtClean="0">
                          <a:solidFill>
                            <a:schemeClr val="dk1"/>
                          </a:solidFill>
                          <a:effectLst/>
                          <a:latin typeface="+mn-lt"/>
                          <a:ea typeface="+mn-ea"/>
                          <a:cs typeface="+mn-cs"/>
                        </a:rPr>
                        <a:t>；华东、华南区域也有</a:t>
                      </a:r>
                      <a:r>
                        <a:rPr lang="en-US" altLang="zh-CN" sz="1200" b="0" i="0" kern="1200" dirty="0" smtClean="0">
                          <a:solidFill>
                            <a:schemeClr val="dk1"/>
                          </a:solidFill>
                          <a:effectLst/>
                          <a:latin typeface="+mn-lt"/>
                          <a:ea typeface="+mn-ea"/>
                          <a:cs typeface="+mn-cs"/>
                        </a:rPr>
                        <a:t>4-5</a:t>
                      </a:r>
                      <a:r>
                        <a:rPr lang="zh-CN" altLang="en-US" sz="1200" b="0" i="0" kern="1200" dirty="0" smtClean="0">
                          <a:solidFill>
                            <a:schemeClr val="dk1"/>
                          </a:solidFill>
                          <a:effectLst/>
                          <a:latin typeface="+mn-lt"/>
                          <a:ea typeface="+mn-ea"/>
                          <a:cs typeface="+mn-cs"/>
                        </a:rPr>
                        <a:t>成的项目停工，开发商资金紧张，赶工情况相较</a:t>
                      </a:r>
                      <a:r>
                        <a:rPr lang="en-US" altLang="zh-CN" sz="1200" b="0" i="0" kern="1200" dirty="0" smtClean="0">
                          <a:solidFill>
                            <a:schemeClr val="dk1"/>
                          </a:solidFill>
                          <a:effectLst/>
                          <a:latin typeface="+mn-lt"/>
                          <a:ea typeface="+mn-ea"/>
                          <a:cs typeface="+mn-cs"/>
                        </a:rPr>
                        <a:t>21</a:t>
                      </a:r>
                      <a:r>
                        <a:rPr lang="zh-CN" altLang="en-US" sz="1200" b="0" i="0" kern="1200" dirty="0" smtClean="0">
                          <a:solidFill>
                            <a:schemeClr val="dk1"/>
                          </a:solidFill>
                          <a:effectLst/>
                          <a:latin typeface="+mn-lt"/>
                          <a:ea typeface="+mn-ea"/>
                          <a:cs typeface="+mn-cs"/>
                        </a:rPr>
                        <a:t>年年初也有回落。综合来看政策端依旧存在宽松预期，但整体价格与冬储成本持平，价格偏高，节前预计高位震荡为主。</a:t>
                      </a:r>
                      <a:endParaRPr lang="en-US" altLang="zh-CN" sz="1200" b="0" i="0" kern="1200" dirty="0" smtClean="0">
                        <a:solidFill>
                          <a:schemeClr val="dk1"/>
                        </a:solidFill>
                        <a:effectLst/>
                        <a:latin typeface="+mn-lt"/>
                        <a:ea typeface="+mn-ea"/>
                        <a:cs typeface="+mn-cs"/>
                      </a:endParaRPr>
                    </a:p>
                    <a:p>
                      <a:pPr marL="0" algn="l" defTabSz="685800" rtl="0" eaLnBrk="1" fontAlgn="t" latinLnBrk="0" hangingPunct="1">
                        <a:lnSpc>
                          <a:spcPct val="100000"/>
                        </a:lnSpc>
                      </a:pPr>
                      <a:r>
                        <a:rPr lang="en-US" altLang="zh-CN" sz="1200" u="none" strike="noStrike" dirty="0" smtClean="0">
                          <a:effectLst/>
                        </a:rPr>
                        <a:t>       </a:t>
                      </a:r>
                      <a:r>
                        <a:rPr lang="zh-CN" altLang="en-US" sz="1200" u="none" strike="noStrike" dirty="0" smtClean="0">
                          <a:effectLst/>
                        </a:rPr>
                        <a:t>铁矿方面，</a:t>
                      </a:r>
                      <a:r>
                        <a:rPr lang="en-US" altLang="zh-CN" sz="1200" b="0" i="0" kern="1200" dirty="0" smtClean="0">
                          <a:solidFill>
                            <a:schemeClr val="dk1"/>
                          </a:solidFill>
                          <a:effectLst/>
                          <a:latin typeface="+mn-ea"/>
                          <a:ea typeface="+mn-ea"/>
                          <a:cs typeface="+mn-cs"/>
                        </a:rPr>
                        <a:t>247</a:t>
                      </a:r>
                      <a:r>
                        <a:rPr lang="zh-CN" altLang="en-US" sz="1200" b="0" i="0" kern="1200" dirty="0" smtClean="0">
                          <a:solidFill>
                            <a:schemeClr val="dk1"/>
                          </a:solidFill>
                          <a:effectLst/>
                          <a:latin typeface="+mn-ea"/>
                          <a:ea typeface="+mn-ea"/>
                          <a:cs typeface="+mn-cs"/>
                        </a:rPr>
                        <a:t>家钢厂的高炉开工率</a:t>
                      </a:r>
                      <a:r>
                        <a:rPr lang="en-US" altLang="zh-CN" sz="1200" b="0" i="0" kern="1200" dirty="0" smtClean="0">
                          <a:solidFill>
                            <a:schemeClr val="dk1"/>
                          </a:solidFill>
                          <a:effectLst/>
                          <a:latin typeface="+mn-ea"/>
                          <a:ea typeface="+mn-ea"/>
                          <a:cs typeface="+mn-cs"/>
                        </a:rPr>
                        <a:t>75.77%</a:t>
                      </a:r>
                      <a:r>
                        <a:rPr lang="zh-CN" altLang="en-US" sz="1200" b="0" i="0" kern="1200" dirty="0" smtClean="0">
                          <a:solidFill>
                            <a:schemeClr val="dk1"/>
                          </a:solidFill>
                          <a:effectLst/>
                          <a:latin typeface="+mn-ea"/>
                          <a:ea typeface="+mn-ea"/>
                          <a:cs typeface="+mn-cs"/>
                        </a:rPr>
                        <a:t>，环比</a:t>
                      </a:r>
                      <a:r>
                        <a:rPr lang="zh-CN" altLang="en-US" sz="1200" b="0" i="0" kern="1200" dirty="0" smtClean="0">
                          <a:solidFill>
                            <a:schemeClr val="dk1"/>
                          </a:solidFill>
                          <a:effectLst/>
                          <a:latin typeface="+mn-ea"/>
                          <a:ea typeface="+mn-ea"/>
                          <a:cs typeface="+mn-cs"/>
                        </a:rPr>
                        <a:t>增加</a:t>
                      </a:r>
                      <a:r>
                        <a:rPr lang="en-US" altLang="zh-CN" sz="1200" b="0" i="0" kern="1200" dirty="0" smtClean="0">
                          <a:solidFill>
                            <a:schemeClr val="dk1"/>
                          </a:solidFill>
                          <a:effectLst/>
                          <a:latin typeface="+mn-ea"/>
                          <a:ea typeface="+mn-ea"/>
                          <a:cs typeface="+mn-cs"/>
                        </a:rPr>
                        <a:t>1.56%</a:t>
                      </a:r>
                      <a:r>
                        <a:rPr lang="zh-CN" altLang="en-US" sz="1200" b="0" i="0" kern="1200" dirty="0" smtClean="0">
                          <a:solidFill>
                            <a:schemeClr val="dk1"/>
                          </a:solidFill>
                          <a:effectLst/>
                          <a:latin typeface="+mn-ea"/>
                          <a:ea typeface="+mn-ea"/>
                          <a:cs typeface="+mn-cs"/>
                        </a:rPr>
                        <a:t>，比去年同期下降</a:t>
                      </a:r>
                      <a:r>
                        <a:rPr lang="en-US" altLang="zh-CN" sz="1200" b="0" i="0" kern="1200" dirty="0" smtClean="0">
                          <a:solidFill>
                            <a:schemeClr val="dk1"/>
                          </a:solidFill>
                          <a:effectLst/>
                          <a:latin typeface="+mn-ea"/>
                          <a:ea typeface="+mn-ea"/>
                          <a:cs typeface="+mn-cs"/>
                        </a:rPr>
                        <a:t>13.62%</a:t>
                      </a:r>
                      <a:r>
                        <a:rPr lang="zh-CN" altLang="en-US" sz="1200" b="0" i="0" kern="1200" dirty="0" smtClean="0">
                          <a:solidFill>
                            <a:schemeClr val="dk1"/>
                          </a:solidFill>
                          <a:effectLst/>
                          <a:latin typeface="+mn-ea"/>
                          <a:ea typeface="+mn-ea"/>
                          <a:cs typeface="+mn-cs"/>
                        </a:rPr>
                        <a:t>；日均铁水产量</a:t>
                      </a:r>
                      <a:r>
                        <a:rPr lang="en-US" altLang="zh-CN" sz="1200" b="0" i="0" kern="1200" dirty="0" smtClean="0">
                          <a:solidFill>
                            <a:schemeClr val="dk1"/>
                          </a:solidFill>
                          <a:effectLst/>
                          <a:latin typeface="+mn-ea"/>
                          <a:ea typeface="+mn-ea"/>
                          <a:cs typeface="+mn-cs"/>
                        </a:rPr>
                        <a:t>213.69</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a:t>
                      </a:r>
                      <a:r>
                        <a:rPr lang="zh-CN" altLang="en-US" sz="1200" b="0" i="0" kern="1200" dirty="0" smtClean="0">
                          <a:solidFill>
                            <a:schemeClr val="dk1"/>
                          </a:solidFill>
                          <a:effectLst/>
                          <a:latin typeface="+mn-ea"/>
                          <a:ea typeface="+mn-ea"/>
                          <a:cs typeface="+mn-cs"/>
                        </a:rPr>
                        <a:t>比增加</a:t>
                      </a:r>
                      <a:r>
                        <a:rPr lang="en-US" altLang="zh-CN" sz="1200" b="0" i="0" kern="1200" dirty="0" smtClean="0">
                          <a:solidFill>
                            <a:schemeClr val="dk1"/>
                          </a:solidFill>
                          <a:effectLst/>
                          <a:latin typeface="+mn-ea"/>
                          <a:ea typeface="+mn-ea"/>
                          <a:cs typeface="+mn-cs"/>
                        </a:rPr>
                        <a:t>5.18</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吨，同比</a:t>
                      </a:r>
                      <a:r>
                        <a:rPr lang="zh-CN" altLang="en-US" sz="1200" b="0" i="0" kern="1200" dirty="0" smtClean="0">
                          <a:solidFill>
                            <a:schemeClr val="dk1"/>
                          </a:solidFill>
                          <a:effectLst/>
                          <a:latin typeface="+mn-ea"/>
                          <a:ea typeface="+mn-ea"/>
                          <a:cs typeface="+mn-cs"/>
                        </a:rPr>
                        <a:t>下降</a:t>
                      </a:r>
                      <a:r>
                        <a:rPr lang="en-US" altLang="zh-CN" sz="1200" b="0" i="0" kern="1200" dirty="0" smtClean="0">
                          <a:solidFill>
                            <a:schemeClr val="dk1"/>
                          </a:solidFill>
                          <a:effectLst/>
                          <a:latin typeface="+mn-ea"/>
                          <a:ea typeface="+mn-ea"/>
                          <a:cs typeface="+mn-cs"/>
                        </a:rPr>
                        <a:t>30.17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吨。全国</a:t>
                      </a:r>
                      <a:r>
                        <a:rPr lang="en-US" altLang="zh-CN" sz="1200" b="0" i="0" kern="1200" dirty="0" smtClean="0">
                          <a:solidFill>
                            <a:schemeClr val="dk1"/>
                          </a:solidFill>
                          <a:effectLst/>
                          <a:latin typeface="+mn-ea"/>
                          <a:ea typeface="+mn-ea"/>
                          <a:cs typeface="+mn-cs"/>
                        </a:rPr>
                        <a:t>45</a:t>
                      </a:r>
                      <a:r>
                        <a:rPr lang="zh-CN" altLang="en-US" sz="1200" b="0" i="0" kern="1200" dirty="0" smtClean="0">
                          <a:solidFill>
                            <a:schemeClr val="dk1"/>
                          </a:solidFill>
                          <a:effectLst/>
                          <a:latin typeface="+mn-ea"/>
                          <a:ea typeface="+mn-ea"/>
                          <a:cs typeface="+mn-cs"/>
                        </a:rPr>
                        <a:t>个港口进口铁矿库存为</a:t>
                      </a:r>
                      <a:r>
                        <a:rPr lang="en-US" altLang="zh-CN" sz="1200" b="0" i="0" kern="1200" dirty="0" smtClean="0">
                          <a:solidFill>
                            <a:schemeClr val="dk1"/>
                          </a:solidFill>
                          <a:effectLst/>
                          <a:latin typeface="+mn-ea"/>
                          <a:ea typeface="+mn-ea"/>
                          <a:cs typeface="+mn-cs"/>
                        </a:rPr>
                        <a:t>15697.19</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吨，环比</a:t>
                      </a:r>
                      <a:r>
                        <a:rPr lang="zh-CN" altLang="en-US" sz="1200" b="0" i="0" kern="1200" dirty="0" smtClean="0">
                          <a:solidFill>
                            <a:schemeClr val="dk1"/>
                          </a:solidFill>
                          <a:effectLst/>
                          <a:latin typeface="+mn-ea"/>
                          <a:ea typeface="+mn-ea"/>
                          <a:cs typeface="+mn-cs"/>
                        </a:rPr>
                        <a:t>增</a:t>
                      </a:r>
                      <a:r>
                        <a:rPr lang="en-US" altLang="zh-CN" sz="1200" b="0" i="0" kern="1200" dirty="0" smtClean="0">
                          <a:solidFill>
                            <a:schemeClr val="dk1"/>
                          </a:solidFill>
                          <a:effectLst/>
                          <a:latin typeface="+mn-ea"/>
                          <a:ea typeface="+mn-ea"/>
                          <a:cs typeface="+mn-cs"/>
                        </a:rPr>
                        <a:t>92.09</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吨；日均疏港</a:t>
                      </a:r>
                      <a:r>
                        <a:rPr lang="zh-CN" altLang="en-US" sz="1200" b="0" i="0" kern="1200" dirty="0" smtClean="0">
                          <a:solidFill>
                            <a:schemeClr val="dk1"/>
                          </a:solidFill>
                          <a:effectLst/>
                          <a:latin typeface="+mn-ea"/>
                          <a:ea typeface="+mn-ea"/>
                          <a:cs typeface="+mn-cs"/>
                        </a:rPr>
                        <a:t>量</a:t>
                      </a:r>
                      <a:r>
                        <a:rPr lang="en-US" altLang="zh-CN" sz="1200" b="0" i="0" kern="1200" dirty="0" smtClean="0">
                          <a:solidFill>
                            <a:schemeClr val="dk1"/>
                          </a:solidFill>
                          <a:effectLst/>
                          <a:latin typeface="+mn-ea"/>
                          <a:ea typeface="+mn-ea"/>
                          <a:cs typeface="+mn-cs"/>
                        </a:rPr>
                        <a:t>312.17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降</a:t>
                      </a:r>
                      <a:r>
                        <a:rPr lang="en-US" altLang="zh-CN" sz="1200" b="0" i="0" kern="1200" dirty="0" smtClean="0">
                          <a:solidFill>
                            <a:schemeClr val="dk1"/>
                          </a:solidFill>
                          <a:effectLst/>
                          <a:latin typeface="+mn-ea"/>
                          <a:ea typeface="+mn-ea"/>
                          <a:cs typeface="+mn-cs"/>
                        </a:rPr>
                        <a:t>5.47</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本周巴西出现暴雨天气，当地铁矿产区停工，但全年影响有限，当地政府没有调整产量目标，预计生产将会逐步恢复。本周到港量处于较高区间，港口库存维持高位，不过下游钢厂持续复产，消费淡季影响下钢材需求持续向好，目前供需相对平衡。未来临近春节，叠加冬奥会限产预期，需求增量有限，预计价格维持震荡为主。</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焦炭方面</a:t>
                      </a:r>
                      <a:r>
                        <a:rPr lang="zh-CN" altLang="en-US" sz="1200" b="0" i="0" kern="1200" dirty="0" smtClean="0">
                          <a:solidFill>
                            <a:schemeClr val="dk1"/>
                          </a:solidFill>
                          <a:effectLst/>
                          <a:latin typeface="+mn-ea"/>
                          <a:ea typeface="+mn-ea"/>
                          <a:cs typeface="+mn-cs"/>
                        </a:rPr>
                        <a:t>，</a:t>
                      </a:r>
                      <a:r>
                        <a:rPr lang="en-US" altLang="zh-CN" sz="1200" b="0" i="0" kern="1200" dirty="0" err="1" smtClean="0">
                          <a:solidFill>
                            <a:schemeClr val="dk1"/>
                          </a:solidFill>
                          <a:effectLst/>
                          <a:latin typeface="+mn-ea"/>
                          <a:ea typeface="+mn-ea"/>
                          <a:cs typeface="+mn-cs"/>
                        </a:rPr>
                        <a:t>Mysteel</a:t>
                      </a:r>
                      <a:r>
                        <a:rPr lang="zh-CN" altLang="en-US" sz="1200" b="0" i="0" kern="1200" dirty="0" smtClean="0">
                          <a:solidFill>
                            <a:schemeClr val="dk1"/>
                          </a:solidFill>
                          <a:effectLst/>
                          <a:latin typeface="+mn-ea"/>
                          <a:ea typeface="+mn-ea"/>
                          <a:cs typeface="+mn-cs"/>
                        </a:rPr>
                        <a:t>统计</a:t>
                      </a:r>
                      <a:r>
                        <a:rPr lang="zh-CN" altLang="en-US" sz="1200" b="0" i="0" kern="1200" dirty="0" smtClean="0">
                          <a:solidFill>
                            <a:schemeClr val="dk1"/>
                          </a:solidFill>
                          <a:effectLst/>
                          <a:latin typeface="+mn-ea"/>
                          <a:ea typeface="+mn-ea"/>
                          <a:cs typeface="+mn-cs"/>
                        </a:rPr>
                        <a:t>全国</a:t>
                      </a:r>
                      <a:r>
                        <a:rPr lang="en-US" altLang="zh-CN" sz="1200" b="0" i="0" kern="1200" dirty="0" smtClean="0">
                          <a:solidFill>
                            <a:schemeClr val="dk1"/>
                          </a:solidFill>
                          <a:effectLst/>
                          <a:latin typeface="+mn-ea"/>
                          <a:ea typeface="+mn-ea"/>
                          <a:cs typeface="+mn-cs"/>
                        </a:rPr>
                        <a:t>230</a:t>
                      </a:r>
                      <a:r>
                        <a:rPr lang="zh-CN" altLang="en-US" sz="1200" b="0" i="0" kern="1200" dirty="0" smtClean="0">
                          <a:solidFill>
                            <a:schemeClr val="dk1"/>
                          </a:solidFill>
                          <a:effectLst/>
                          <a:latin typeface="+mn-ea"/>
                          <a:ea typeface="+mn-ea"/>
                          <a:cs typeface="+mn-cs"/>
                        </a:rPr>
                        <a:t>家</a:t>
                      </a:r>
                      <a:r>
                        <a:rPr lang="zh-CN" altLang="en-US" sz="1200" b="0" i="0" kern="1200" dirty="0" smtClean="0">
                          <a:solidFill>
                            <a:schemeClr val="dk1"/>
                          </a:solidFill>
                          <a:effectLst/>
                          <a:latin typeface="+mn-ea"/>
                          <a:ea typeface="+mn-ea"/>
                          <a:cs typeface="+mn-cs"/>
                        </a:rPr>
                        <a:t>独立焦企样本：产能</a:t>
                      </a:r>
                      <a:r>
                        <a:rPr lang="zh-CN" altLang="en-US" sz="1200" b="0" i="0" kern="1200" dirty="0" smtClean="0">
                          <a:solidFill>
                            <a:schemeClr val="dk1"/>
                          </a:solidFill>
                          <a:effectLst/>
                          <a:latin typeface="+mn-ea"/>
                          <a:ea typeface="+mn-ea"/>
                          <a:cs typeface="+mn-cs"/>
                        </a:rPr>
                        <a:t>利用率</a:t>
                      </a:r>
                      <a:r>
                        <a:rPr lang="en-US" altLang="zh-CN" sz="1200" b="0" i="0" kern="1200" dirty="0" smtClean="0">
                          <a:solidFill>
                            <a:schemeClr val="dk1"/>
                          </a:solidFill>
                          <a:effectLst/>
                          <a:latin typeface="+mn-ea"/>
                          <a:ea typeface="+mn-ea"/>
                          <a:cs typeface="+mn-cs"/>
                        </a:rPr>
                        <a:t>74.3%</a:t>
                      </a:r>
                      <a:r>
                        <a:rPr lang="zh-CN" altLang="en-US" sz="1200" b="0" i="0" kern="1200" dirty="0" smtClean="0">
                          <a:solidFill>
                            <a:schemeClr val="dk1"/>
                          </a:solidFill>
                          <a:effectLst/>
                          <a:latin typeface="+mn-ea"/>
                          <a:ea typeface="+mn-ea"/>
                          <a:cs typeface="+mn-cs"/>
                        </a:rPr>
                        <a:t>，周环比</a:t>
                      </a:r>
                      <a:r>
                        <a:rPr lang="zh-CN" altLang="en-US" sz="1200" b="0" i="0" kern="1200" dirty="0" smtClean="0">
                          <a:solidFill>
                            <a:schemeClr val="dk1"/>
                          </a:solidFill>
                          <a:effectLst/>
                          <a:latin typeface="+mn-ea"/>
                          <a:ea typeface="+mn-ea"/>
                          <a:cs typeface="+mn-cs"/>
                        </a:rPr>
                        <a:t>增</a:t>
                      </a:r>
                      <a:r>
                        <a:rPr lang="en-US" altLang="zh-CN" sz="1200" b="0" i="0" kern="1200" dirty="0" smtClean="0">
                          <a:solidFill>
                            <a:schemeClr val="dk1"/>
                          </a:solidFill>
                          <a:effectLst/>
                          <a:latin typeface="+mn-ea"/>
                          <a:ea typeface="+mn-ea"/>
                          <a:cs typeface="+mn-cs"/>
                        </a:rPr>
                        <a:t>2.1%</a:t>
                      </a:r>
                      <a:r>
                        <a:rPr lang="zh-CN" altLang="en-US" sz="1200" b="0" i="0" kern="1200" dirty="0" smtClean="0">
                          <a:solidFill>
                            <a:schemeClr val="dk1"/>
                          </a:solidFill>
                          <a:effectLst/>
                          <a:latin typeface="+mn-ea"/>
                          <a:ea typeface="+mn-ea"/>
                          <a:cs typeface="+mn-cs"/>
                        </a:rPr>
                        <a:t>；</a:t>
                      </a:r>
                      <a:r>
                        <a:rPr lang="en-US" altLang="zh-CN" sz="1200" b="0" i="0" kern="1200" dirty="0" smtClean="0">
                          <a:solidFill>
                            <a:schemeClr val="dk1"/>
                          </a:solidFill>
                          <a:effectLst/>
                          <a:latin typeface="+mn-ea"/>
                          <a:ea typeface="+mn-ea"/>
                          <a:cs typeface="+mn-cs"/>
                        </a:rPr>
                        <a:t>230</a:t>
                      </a:r>
                      <a:r>
                        <a:rPr lang="zh-CN" altLang="en-US" sz="1200" b="0" i="0" kern="1200" dirty="0" smtClean="0">
                          <a:solidFill>
                            <a:schemeClr val="dk1"/>
                          </a:solidFill>
                          <a:effectLst/>
                          <a:latin typeface="+mn-ea"/>
                          <a:ea typeface="+mn-ea"/>
                          <a:cs typeface="+mn-cs"/>
                        </a:rPr>
                        <a:t>家</a:t>
                      </a:r>
                      <a:r>
                        <a:rPr lang="zh-CN" altLang="en-US" sz="1200" b="0" i="0" kern="1200" dirty="0" smtClean="0">
                          <a:solidFill>
                            <a:schemeClr val="dk1"/>
                          </a:solidFill>
                          <a:effectLst/>
                          <a:latin typeface="+mn-ea"/>
                          <a:ea typeface="+mn-ea"/>
                          <a:cs typeface="+mn-cs"/>
                        </a:rPr>
                        <a:t>焦化厂焦炭</a:t>
                      </a:r>
                      <a:r>
                        <a:rPr lang="zh-CN" altLang="en-US" sz="1200" b="0" i="0" kern="1200" dirty="0" smtClean="0">
                          <a:solidFill>
                            <a:schemeClr val="dk1"/>
                          </a:solidFill>
                          <a:effectLst/>
                          <a:latin typeface="+mn-ea"/>
                          <a:ea typeface="+mn-ea"/>
                          <a:cs typeface="+mn-cs"/>
                        </a:rPr>
                        <a:t>库存</a:t>
                      </a:r>
                      <a:r>
                        <a:rPr lang="en-US" altLang="zh-CN" sz="1200" b="0" i="0" kern="1200" dirty="0" smtClean="0">
                          <a:solidFill>
                            <a:schemeClr val="dk1"/>
                          </a:solidFill>
                          <a:effectLst/>
                          <a:latin typeface="+mn-ea"/>
                          <a:ea typeface="+mn-ea"/>
                          <a:cs typeface="+mn-cs"/>
                        </a:rPr>
                        <a:t>80.3</a:t>
                      </a:r>
                      <a:r>
                        <a:rPr lang="zh-CN" altLang="en-US" sz="1200" b="0" i="0" kern="1200" dirty="0" smtClean="0">
                          <a:solidFill>
                            <a:schemeClr val="dk1"/>
                          </a:solidFill>
                          <a:effectLst/>
                          <a:latin typeface="+mn-ea"/>
                          <a:ea typeface="+mn-ea"/>
                          <a:cs typeface="+mn-cs"/>
                        </a:rPr>
                        <a:t>万吨减</a:t>
                      </a:r>
                      <a:r>
                        <a:rPr lang="en-US" altLang="zh-CN" sz="1200" b="0" i="0" kern="1200" dirty="0" smtClean="0">
                          <a:solidFill>
                            <a:schemeClr val="dk1"/>
                          </a:solidFill>
                          <a:effectLst/>
                          <a:latin typeface="+mn-ea"/>
                          <a:ea typeface="+mn-ea"/>
                          <a:cs typeface="+mn-cs"/>
                        </a:rPr>
                        <a:t>2.9</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en-US" altLang="zh-CN" sz="1200" b="0" i="0" kern="1200" dirty="0" smtClean="0">
                          <a:solidFill>
                            <a:schemeClr val="dk1"/>
                          </a:solidFill>
                          <a:effectLst/>
                          <a:latin typeface="+mn-ea"/>
                          <a:ea typeface="+mn-ea"/>
                          <a:cs typeface="+mn-cs"/>
                        </a:rPr>
                        <a:t>110</a:t>
                      </a:r>
                      <a:r>
                        <a:rPr lang="zh-CN" altLang="en-US" sz="1200" b="0" i="0" kern="1200" dirty="0" smtClean="0">
                          <a:solidFill>
                            <a:schemeClr val="dk1"/>
                          </a:solidFill>
                          <a:effectLst/>
                          <a:latin typeface="+mn-ea"/>
                          <a:ea typeface="+mn-ea"/>
                          <a:cs typeface="+mn-cs"/>
                        </a:rPr>
                        <a:t>家钢厂样本焦炭</a:t>
                      </a:r>
                      <a:r>
                        <a:rPr lang="zh-CN" altLang="en-US" sz="1200" b="0" i="0" kern="1200" dirty="0" smtClean="0">
                          <a:solidFill>
                            <a:schemeClr val="dk1"/>
                          </a:solidFill>
                          <a:effectLst/>
                          <a:latin typeface="+mn-ea"/>
                          <a:ea typeface="+mn-ea"/>
                          <a:cs typeface="+mn-cs"/>
                        </a:rPr>
                        <a:t>库存</a:t>
                      </a:r>
                      <a:r>
                        <a:rPr lang="en-US" altLang="zh-CN" sz="1200" b="0" i="0" kern="1200" dirty="0" smtClean="0">
                          <a:solidFill>
                            <a:schemeClr val="dk1"/>
                          </a:solidFill>
                          <a:effectLst/>
                          <a:latin typeface="+mn-ea"/>
                          <a:ea typeface="+mn-ea"/>
                          <a:cs typeface="+mn-cs"/>
                        </a:rPr>
                        <a:t>456.89</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增</a:t>
                      </a:r>
                      <a:r>
                        <a:rPr lang="en-US" altLang="zh-CN" sz="1200" b="0" i="0" kern="1200" dirty="0" smtClean="0">
                          <a:solidFill>
                            <a:schemeClr val="dk1"/>
                          </a:solidFill>
                          <a:effectLst/>
                          <a:latin typeface="+mn-ea"/>
                          <a:ea typeface="+mn-ea"/>
                          <a:cs typeface="+mn-cs"/>
                        </a:rPr>
                        <a:t>11.3</a:t>
                      </a:r>
                      <a:r>
                        <a:rPr lang="zh-CN" altLang="en-US" sz="1200" b="0" i="0" kern="1200" dirty="0" smtClean="0">
                          <a:solidFill>
                            <a:schemeClr val="dk1"/>
                          </a:solidFill>
                          <a:effectLst/>
                          <a:latin typeface="+mn-ea"/>
                          <a:ea typeface="+mn-ea"/>
                          <a:cs typeface="+mn-cs"/>
                        </a:rPr>
                        <a:t>万</a:t>
                      </a:r>
                      <a:r>
                        <a:rPr lang="zh-CN" altLang="en-US" sz="1200" b="0" i="0" kern="1200" dirty="0" smtClean="0">
                          <a:solidFill>
                            <a:schemeClr val="dk1"/>
                          </a:solidFill>
                          <a:effectLst/>
                          <a:latin typeface="+mn-ea"/>
                          <a:ea typeface="+mn-ea"/>
                          <a:cs typeface="+mn-cs"/>
                        </a:rPr>
                        <a:t>吨</a:t>
                      </a:r>
                      <a:r>
                        <a:rPr lang="zh-CN" altLang="en-US" sz="1200" b="0" i="0" kern="1200" dirty="0" smtClean="0">
                          <a:solidFill>
                            <a:schemeClr val="dk1"/>
                          </a:solidFill>
                          <a:effectLst/>
                          <a:latin typeface="+mn-ea"/>
                          <a:ea typeface="+mn-ea"/>
                          <a:cs typeface="+mn-cs"/>
                        </a:rPr>
                        <a:t>。本周现货提涨第三轮，累计涨幅</a:t>
                      </a:r>
                      <a:r>
                        <a:rPr lang="en-US" altLang="zh-CN" sz="1200" b="0" i="0" kern="1200" dirty="0" smtClean="0">
                          <a:solidFill>
                            <a:schemeClr val="dk1"/>
                          </a:solidFill>
                          <a:effectLst/>
                          <a:latin typeface="+mn-ea"/>
                          <a:ea typeface="+mn-ea"/>
                          <a:cs typeface="+mn-cs"/>
                        </a:rPr>
                        <a:t>500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吨，第四轮提涨正在进行中。本周焦企开工率维持反弹上升态势，但相较往年依旧处于低位，炼焦煤涨幅较大，焦炭虽有</a:t>
                      </a:r>
                      <a:r>
                        <a:rPr lang="en-US" altLang="zh-CN" sz="1200" b="0" i="0" kern="1200" dirty="0" smtClean="0">
                          <a:solidFill>
                            <a:schemeClr val="dk1"/>
                          </a:solidFill>
                          <a:effectLst/>
                          <a:latin typeface="+mn-ea"/>
                          <a:ea typeface="+mn-ea"/>
                          <a:cs typeface="+mn-cs"/>
                        </a:rPr>
                        <a:t>3</a:t>
                      </a:r>
                      <a:r>
                        <a:rPr lang="zh-CN" altLang="en-US" sz="1200" b="0" i="0" kern="1200" dirty="0" smtClean="0">
                          <a:solidFill>
                            <a:schemeClr val="dk1"/>
                          </a:solidFill>
                          <a:effectLst/>
                          <a:latin typeface="+mn-ea"/>
                          <a:ea typeface="+mn-ea"/>
                          <a:cs typeface="+mn-cs"/>
                        </a:rPr>
                        <a:t>轮提涨利润空间依旧不高。未来存在冬奥会隐忧，阶段性补库完成后需求将再次回落。不过期货贴水程度有所加深，期现价格出现一定背离，短期依然有上行空间。</a:t>
                      </a:r>
                      <a:endParaRPr lang="en-US" altLang="zh-CN" sz="1200" b="0" i="0" kern="1200" dirty="0" smtClean="0">
                        <a:solidFill>
                          <a:schemeClr val="dk1"/>
                        </a:solidFill>
                        <a:effectLst/>
                        <a:latin typeface="+mn-ea"/>
                        <a:ea typeface="+mn-ea"/>
                        <a:cs typeface="+mn-cs"/>
                      </a:endParaRPr>
                    </a:p>
                    <a:p>
                      <a:pPr marL="0" algn="l" defTabSz="685800" rtl="0" eaLnBrk="1" fontAlgn="t" latinLnBrk="0" hangingPunct="1">
                        <a:lnSpc>
                          <a:spcPct val="100000"/>
                        </a:lnSpc>
                      </a:pPr>
                      <a:r>
                        <a:rPr lang="en-US" altLang="zh-CN" sz="1200" b="0" i="0" kern="1200" dirty="0" smtClean="0">
                          <a:solidFill>
                            <a:schemeClr val="dk1"/>
                          </a:solidFill>
                          <a:effectLst/>
                          <a:latin typeface="+mn-ea"/>
                          <a:ea typeface="+mn-ea"/>
                          <a:cs typeface="+mn-cs"/>
                        </a:rPr>
                        <a:t>      </a:t>
                      </a:r>
                      <a:r>
                        <a:rPr lang="zh-CN" altLang="en-US" sz="1200" b="0" i="0" kern="1200" dirty="0" smtClean="0">
                          <a:solidFill>
                            <a:schemeClr val="dk1"/>
                          </a:solidFill>
                          <a:effectLst/>
                          <a:latin typeface="+mn-ea"/>
                          <a:ea typeface="+mn-ea"/>
                          <a:cs typeface="+mn-cs"/>
                        </a:rPr>
                        <a:t>焦煤</a:t>
                      </a:r>
                      <a:r>
                        <a:rPr lang="zh-CN" altLang="en-US" sz="1200" b="0" i="0" kern="1200" dirty="0" smtClean="0">
                          <a:solidFill>
                            <a:schemeClr val="dk1"/>
                          </a:solidFill>
                          <a:effectLst/>
                          <a:latin typeface="+mn-ea"/>
                          <a:ea typeface="+mn-ea"/>
                          <a:cs typeface="+mn-cs"/>
                        </a:rPr>
                        <a:t>方面</a:t>
                      </a:r>
                      <a:r>
                        <a:rPr lang="zh-CN" altLang="en-US" sz="1200" b="0" i="0" kern="1200" dirty="0" smtClean="0">
                          <a:solidFill>
                            <a:schemeClr val="dk1"/>
                          </a:solidFill>
                          <a:effectLst/>
                          <a:latin typeface="+mn-ea"/>
                          <a:ea typeface="+mn-ea"/>
                          <a:cs typeface="+mn-cs"/>
                        </a:rPr>
                        <a:t>，近期查干哈达堆场至甘其毛都口岸短盘运费上行明显，满都拉口岸集装箱通关车数提升至</a:t>
                      </a:r>
                      <a:r>
                        <a:rPr lang="en-US" altLang="zh-CN" sz="1200" b="0" i="0" kern="1200" dirty="0" smtClean="0">
                          <a:solidFill>
                            <a:schemeClr val="dk1"/>
                          </a:solidFill>
                          <a:effectLst/>
                          <a:latin typeface="+mn-ea"/>
                          <a:ea typeface="+mn-ea"/>
                          <a:cs typeface="+mn-cs"/>
                        </a:rPr>
                        <a:t>30</a:t>
                      </a:r>
                      <a:r>
                        <a:rPr lang="zh-CN" altLang="en-US" sz="1200" b="0" i="0" kern="1200" dirty="0" smtClean="0">
                          <a:solidFill>
                            <a:schemeClr val="dk1"/>
                          </a:solidFill>
                          <a:effectLst/>
                          <a:latin typeface="+mn-ea"/>
                          <a:ea typeface="+mn-ea"/>
                          <a:cs typeface="+mn-cs"/>
                        </a:rPr>
                        <a:t>车左右，三大口岸较上周同期通关量增</a:t>
                      </a:r>
                      <a:r>
                        <a:rPr lang="en-US" altLang="zh-CN" sz="1200" b="0" i="0" kern="1200" dirty="0" smtClean="0">
                          <a:solidFill>
                            <a:schemeClr val="dk1"/>
                          </a:solidFill>
                          <a:effectLst/>
                          <a:latin typeface="+mn-ea"/>
                          <a:ea typeface="+mn-ea"/>
                          <a:cs typeface="+mn-cs"/>
                        </a:rPr>
                        <a:t>34</a:t>
                      </a:r>
                      <a:r>
                        <a:rPr lang="zh-CN" altLang="en-US" sz="1200" b="0" i="0" kern="1200" dirty="0" smtClean="0">
                          <a:solidFill>
                            <a:schemeClr val="dk1"/>
                          </a:solidFill>
                          <a:effectLst/>
                          <a:latin typeface="+mn-ea"/>
                          <a:ea typeface="+mn-ea"/>
                          <a:cs typeface="+mn-cs"/>
                        </a:rPr>
                        <a:t>车，蒙</a:t>
                      </a:r>
                      <a:r>
                        <a:rPr lang="en-US" altLang="zh-CN" sz="1200" b="0" i="0" kern="1200" dirty="0" smtClean="0">
                          <a:solidFill>
                            <a:schemeClr val="dk1"/>
                          </a:solidFill>
                          <a:effectLst/>
                          <a:latin typeface="+mn-ea"/>
                          <a:ea typeface="+mn-ea"/>
                          <a:cs typeface="+mn-cs"/>
                        </a:rPr>
                        <a:t>5#</a:t>
                      </a:r>
                      <a:r>
                        <a:rPr lang="zh-CN" altLang="en-US" sz="1200" b="0" i="0" kern="1200" dirty="0" smtClean="0">
                          <a:solidFill>
                            <a:schemeClr val="dk1"/>
                          </a:solidFill>
                          <a:effectLst/>
                          <a:latin typeface="+mn-ea"/>
                          <a:ea typeface="+mn-ea"/>
                          <a:cs typeface="+mn-cs"/>
                        </a:rPr>
                        <a:t>精煤报价</a:t>
                      </a:r>
                      <a:r>
                        <a:rPr lang="en-US" altLang="zh-CN" sz="1200" b="0" i="0" kern="1200" dirty="0" smtClean="0">
                          <a:solidFill>
                            <a:schemeClr val="dk1"/>
                          </a:solidFill>
                          <a:effectLst/>
                          <a:latin typeface="+mn-ea"/>
                          <a:ea typeface="+mn-ea"/>
                          <a:cs typeface="+mn-cs"/>
                        </a:rPr>
                        <a:t>2265</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吨，柳林中硫主焦</a:t>
                      </a:r>
                      <a:r>
                        <a:rPr lang="en-US" altLang="zh-CN" sz="1200" b="0" i="0" kern="1200" dirty="0" smtClean="0">
                          <a:solidFill>
                            <a:schemeClr val="dk1"/>
                          </a:solidFill>
                          <a:effectLst/>
                          <a:latin typeface="+mn-ea"/>
                          <a:ea typeface="+mn-ea"/>
                          <a:cs typeface="+mn-cs"/>
                        </a:rPr>
                        <a:t>2350</a:t>
                      </a:r>
                      <a:r>
                        <a:rPr lang="zh-CN" altLang="en-US" sz="1200" b="0" i="0" kern="1200" dirty="0" smtClean="0">
                          <a:solidFill>
                            <a:schemeClr val="dk1"/>
                          </a:solidFill>
                          <a:effectLst/>
                          <a:latin typeface="+mn-ea"/>
                          <a:ea typeface="+mn-ea"/>
                          <a:cs typeface="+mn-cs"/>
                        </a:rPr>
                        <a:t>元</a:t>
                      </a:r>
                      <a:r>
                        <a:rPr lang="en-US" altLang="zh-CN" sz="1200" b="0" i="0" kern="1200" dirty="0" smtClean="0">
                          <a:solidFill>
                            <a:schemeClr val="dk1"/>
                          </a:solidFill>
                          <a:effectLst/>
                          <a:latin typeface="+mn-ea"/>
                          <a:ea typeface="+mn-ea"/>
                          <a:cs typeface="+mn-cs"/>
                        </a:rPr>
                        <a:t>/</a:t>
                      </a:r>
                      <a:r>
                        <a:rPr lang="zh-CN" altLang="en-US" sz="1200" b="0" i="0" kern="1200" dirty="0" smtClean="0">
                          <a:solidFill>
                            <a:schemeClr val="dk1"/>
                          </a:solidFill>
                          <a:effectLst/>
                          <a:latin typeface="+mn-ea"/>
                          <a:ea typeface="+mn-ea"/>
                          <a:cs typeface="+mn-cs"/>
                        </a:rPr>
                        <a:t>吨。国内山西沁源煤矿因当地香蕉运输检测阳性出现部分停产全员检测的情况，具体影响时长还有待观察。余煤矿在保供倡议下供应量有所回升，但安全检查未放松，炼焦开工总体处于低位，焦煤供应增量有限。现货存在持续上涨预期，盘面震荡偏强。</a:t>
                      </a:r>
                      <a:endParaRPr lang="zh-CN" altLang="en-US" sz="1200" b="0" i="0" kern="1200" dirty="0">
                        <a:solidFill>
                          <a:schemeClr val="dk1"/>
                        </a:solidFill>
                        <a:effectLst/>
                        <a:latin typeface="+mn-ea"/>
                        <a:ea typeface="+mn-ea"/>
                        <a:cs typeface="+mn-cs"/>
                      </a:endParaRPr>
                    </a:p>
                  </a:txBody>
                  <a:tcPr marL="4847" marR="4847" marT="4847" marB="0"/>
                </a:tc>
              </a:tr>
            </a:tbl>
          </a:graphicData>
        </a:graphic>
      </p:graphicFrame>
    </p:spTree>
    <p:custDataLst>
      <p:tags r:id="rId1"/>
    </p:custDataLst>
    <p:extLst>
      <p:ext uri="{BB962C8B-B14F-4D97-AF65-F5344CB8AC3E}">
        <p14:creationId xmlns:p14="http://schemas.microsoft.com/office/powerpoint/2010/main" val="3272382500"/>
      </p:ext>
    </p:extLst>
  </p:cSld>
  <p:clrMapOvr>
    <a:masterClrMapping/>
  </p:clrMapOvr>
  <p:transition advClick="0" advTm="2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defTabSz="914400" fontAlgn="base">
              <a:spcBef>
                <a:spcPct val="0"/>
              </a:spcBef>
              <a:spcAft>
                <a:spcPct val="0"/>
              </a:spcAft>
            </a:pPr>
            <a:r>
              <a:rPr lang="zh-CN" altLang="en-US" sz="1800" dirty="0">
                <a:solidFill>
                  <a:schemeClr val="accent4"/>
                </a:solidFill>
                <a:latin typeface="+mn-ea"/>
              </a:rPr>
              <a:t>螺纹供求</a:t>
            </a:r>
            <a:r>
              <a:rPr lang="zh-CN" altLang="en-US" sz="1800" dirty="0" smtClean="0">
                <a:solidFill>
                  <a:schemeClr val="accent4"/>
                </a:solidFill>
                <a:latin typeface="+mn-ea"/>
              </a:rPr>
              <a:t>： </a:t>
            </a:r>
            <a:r>
              <a:rPr lang="zh-CN" altLang="en-US" sz="1800" dirty="0" smtClean="0">
                <a:solidFill>
                  <a:schemeClr val="accent4"/>
                </a:solidFill>
                <a:latin typeface="+mn-ea"/>
              </a:rPr>
              <a:t>钢厂复产节奏较慢，节前供需双弱保持不变</a:t>
            </a:r>
            <a:endParaRPr lang="zh-CN" altLang="en-US" sz="1800" dirty="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09260"/>
            <a:ext cx="9120044" cy="3799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854909273"/>
      </p:ext>
    </p:extLst>
  </p:cSld>
  <p:clrMapOvr>
    <a:masterClrMapping/>
  </p:clrMapOvr>
  <p:transition advClick="0" advTm="2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热卷</a:t>
            </a:r>
            <a:r>
              <a:rPr lang="zh-CN" altLang="en-US" sz="1800" dirty="0" smtClean="0">
                <a:solidFill>
                  <a:schemeClr val="accent4"/>
                </a:solidFill>
                <a:latin typeface="+mn-ea"/>
              </a:rPr>
              <a:t>供求</a:t>
            </a:r>
            <a:r>
              <a:rPr lang="zh-CN" altLang="en-US" sz="1800" dirty="0" smtClean="0">
                <a:solidFill>
                  <a:schemeClr val="accent4"/>
                </a:solidFill>
                <a:latin typeface="+mn-ea"/>
              </a:rPr>
              <a:t>：消费有所回升，供需紧平衡</a:t>
            </a:r>
            <a:endParaRPr lang="en-US" altLang="zh-CN" sz="1800" dirty="0" smtClean="0">
              <a:solidFill>
                <a:schemeClr val="accent4"/>
              </a:solidFill>
              <a:latin typeface="+mn-ea"/>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68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7663052"/>
      </p:ext>
    </p:extLst>
  </p:cSld>
  <p:clrMapOvr>
    <a:masterClrMapping/>
  </p:clrMapOvr>
  <p:transition advClick="0" advTm="2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铁矿石</a:t>
            </a:r>
            <a:r>
              <a:rPr lang="zh-CN" altLang="en-US" sz="1800" dirty="0" smtClean="0">
                <a:solidFill>
                  <a:schemeClr val="accent4"/>
                </a:solidFill>
                <a:latin typeface="+mn-ea"/>
              </a:rPr>
              <a:t>供求</a:t>
            </a:r>
            <a:r>
              <a:rPr lang="zh-CN" altLang="en-US" sz="1800" dirty="0">
                <a:solidFill>
                  <a:schemeClr val="accent4"/>
                </a:solidFill>
                <a:latin typeface="+mn-ea"/>
              </a:rPr>
              <a:t>：</a:t>
            </a:r>
            <a:r>
              <a:rPr lang="zh-CN" altLang="en-US" sz="1800" dirty="0" smtClean="0">
                <a:solidFill>
                  <a:schemeClr val="accent4"/>
                </a:solidFill>
                <a:latin typeface="+mn-ea"/>
              </a:rPr>
              <a:t>澳巴发运回落，年底冲量结束</a:t>
            </a:r>
            <a:endParaRPr lang="zh-CN" altLang="en-US" sz="1800" dirty="0">
              <a:solidFill>
                <a:schemeClr val="accent4"/>
              </a:solidFill>
              <a:latin typeface="+mn-ea"/>
            </a:endParaRPr>
          </a:p>
        </p:txBody>
      </p:sp>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170" y="874060"/>
            <a:ext cx="9056718" cy="3533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8051736"/>
      </p:ext>
    </p:extLst>
  </p:cSld>
  <p:clrMapOvr>
    <a:masterClrMapping/>
  </p:clrMapOvr>
  <p:transition advClick="0" advTm="2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030999"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rPr>
              <a:t>铁矿</a:t>
            </a:r>
            <a:r>
              <a:rPr lang="zh-CN" altLang="en-US" sz="1800" dirty="0" smtClean="0">
                <a:solidFill>
                  <a:schemeClr val="accent4"/>
                </a:solidFill>
                <a:latin typeface="+mn-ea"/>
              </a:rPr>
              <a:t>供求</a:t>
            </a:r>
            <a:r>
              <a:rPr lang="zh-CN" altLang="en-US" sz="1800" dirty="0" smtClean="0">
                <a:solidFill>
                  <a:schemeClr val="accent4"/>
                </a:solidFill>
                <a:latin typeface="+mn-ea"/>
              </a:rPr>
              <a:t>：到港同期最高位，港库保持高库存</a:t>
            </a:r>
            <a:endParaRPr lang="zh-CN" altLang="zh-CN" sz="1800" dirty="0">
              <a:solidFill>
                <a:schemeClr val="accent4"/>
              </a:solidFill>
              <a:latin typeface="+mn-ea"/>
              <a:cs typeface="宋体" pitchFamily="2" charset="-122"/>
            </a:endParaRPr>
          </a:p>
        </p:txBody>
      </p:sp>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874060"/>
            <a:ext cx="9144000" cy="3703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050622046"/>
      </p:ext>
    </p:extLst>
  </p:cSld>
  <p:clrMapOvr>
    <a:masterClrMapping/>
  </p:clrMapOvr>
  <p:transition advClick="0" advTm="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a:solidFill>
                  <a:schemeClr val="accent4"/>
                </a:solidFill>
                <a:latin typeface="+mn-ea"/>
                <a:cs typeface="宋体" pitchFamily="2" charset="-122"/>
              </a:rPr>
              <a:t>焦炭供求</a:t>
            </a:r>
            <a:r>
              <a:rPr lang="zh-CN" altLang="en-US" sz="1800" dirty="0" smtClean="0">
                <a:solidFill>
                  <a:schemeClr val="accent4"/>
                </a:solidFill>
                <a:latin typeface="+mn-ea"/>
                <a:cs typeface="宋体" pitchFamily="2" charset="-122"/>
              </a:rPr>
              <a:t>：开工保持低位，厂库平稳略增</a:t>
            </a:r>
            <a:endParaRPr lang="zh-CN" altLang="zh-CN" sz="1800" dirty="0">
              <a:solidFill>
                <a:schemeClr val="accent4"/>
              </a:solidFill>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74060"/>
            <a:ext cx="9144000" cy="3489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a:spLocks noChangeArrowheads="1"/>
          </p:cNvSpPr>
          <p:nvPr/>
        </p:nvSpPr>
        <p:spPr bwMode="auto">
          <a:xfrm>
            <a:off x="305920" y="4482648"/>
            <a:ext cx="6314282"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400" dirty="0" smtClean="0">
                <a:solidFill>
                  <a:srgbClr val="FF0000"/>
                </a:solidFill>
                <a:latin typeface="宋体" panose="02010600030101010101" pitchFamily="2" charset="-122"/>
                <a:ea typeface="宋体" panose="02010600030101010101" pitchFamily="2" charset="-122"/>
                <a:cs typeface="宋体" pitchFamily="2" charset="-122"/>
              </a:rPr>
              <a:t>注：焦化厂样本发生变化，数据有跳涨</a:t>
            </a:r>
            <a:endParaRPr lang="zh-CN" altLang="zh-CN" sz="1400" dirty="0">
              <a:solidFill>
                <a:srgbClr val="FF0000"/>
              </a:solidFill>
              <a:latin typeface="宋体" panose="02010600030101010101" pitchFamily="2" charset="-122"/>
              <a:ea typeface="宋体" panose="02010600030101010101" pitchFamily="2" charset="-122"/>
              <a:cs typeface="宋体" pitchFamily="2" charset="-122"/>
            </a:endParaRPr>
          </a:p>
        </p:txBody>
      </p:sp>
    </p:spTree>
    <p:custDataLst>
      <p:tags r:id="rId1"/>
    </p:custDataLst>
    <p:extLst>
      <p:ext uri="{BB962C8B-B14F-4D97-AF65-F5344CB8AC3E}">
        <p14:creationId xmlns:p14="http://schemas.microsoft.com/office/powerpoint/2010/main" val="3220977053"/>
      </p:ext>
    </p:extLst>
  </p:cSld>
  <p:clrMapOvr>
    <a:masterClrMapping/>
  </p:clrMapOvr>
  <p:transition advClick="0" advTm="2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a:ln>
                  <a:noFill/>
                </a:ln>
                <a:solidFill>
                  <a:schemeClr val="accent4"/>
                </a:solidFill>
                <a:effectLst/>
                <a:latin typeface="+mn-ea"/>
                <a:cs typeface="宋体" pitchFamily="2" charset="-122"/>
              </a:rPr>
              <a:t>焦煤供求</a:t>
            </a:r>
            <a:r>
              <a:rPr kumimoji="0" lang="zh-CN" altLang="en-US" sz="1800" b="0" i="0" u="none" strike="noStrike" cap="none" normalizeH="0" baseline="0" dirty="0" smtClean="0">
                <a:ln>
                  <a:noFill/>
                </a:ln>
                <a:solidFill>
                  <a:schemeClr val="accent4"/>
                </a:solidFill>
                <a:effectLst/>
                <a:latin typeface="+mn-ea"/>
                <a:cs typeface="宋体" pitchFamily="2" charset="-122"/>
              </a:rPr>
              <a:t>：煤矿库存继续回落，总体供需紧平衡</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21178"/>
            <a:ext cx="9144000" cy="35547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a:spLocks noChangeArrowheads="1"/>
          </p:cNvSpPr>
          <p:nvPr/>
        </p:nvSpPr>
        <p:spPr bwMode="auto">
          <a:xfrm>
            <a:off x="305920" y="4482648"/>
            <a:ext cx="6314282" cy="2154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400" dirty="0" smtClean="0">
                <a:solidFill>
                  <a:srgbClr val="FF0000"/>
                </a:solidFill>
                <a:latin typeface="宋体" panose="02010600030101010101" pitchFamily="2" charset="-122"/>
                <a:ea typeface="宋体" panose="02010600030101010101" pitchFamily="2" charset="-122"/>
                <a:cs typeface="宋体" pitchFamily="2" charset="-122"/>
              </a:rPr>
              <a:t>注：焦化厂样本发生变化，数据有跳涨</a:t>
            </a:r>
            <a:endParaRPr lang="zh-CN" altLang="zh-CN" sz="1400" dirty="0">
              <a:solidFill>
                <a:srgbClr val="FF0000"/>
              </a:solidFill>
              <a:latin typeface="宋体" panose="02010600030101010101" pitchFamily="2" charset="-122"/>
              <a:ea typeface="宋体" panose="02010600030101010101" pitchFamily="2" charset="-122"/>
              <a:cs typeface="宋体" pitchFamily="2" charset="-122"/>
            </a:endParaRPr>
          </a:p>
        </p:txBody>
      </p:sp>
    </p:spTree>
    <p:custDataLst>
      <p:tags r:id="rId1"/>
    </p:custDataLst>
    <p:extLst>
      <p:ext uri="{BB962C8B-B14F-4D97-AF65-F5344CB8AC3E}">
        <p14:creationId xmlns:p14="http://schemas.microsoft.com/office/powerpoint/2010/main" val="2210631852"/>
      </p:ext>
    </p:extLst>
  </p:cSld>
  <p:clrMapOvr>
    <a:masterClrMapping/>
  </p:clrMapOvr>
  <p:transition advClick="0" advTm="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232898"/>
            <a:ext cx="822018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钢材价差</a:t>
            </a:r>
            <a:r>
              <a:rPr lang="zh-CN" altLang="en-US" sz="1800" dirty="0" smtClean="0">
                <a:solidFill>
                  <a:schemeClr val="accent4"/>
                </a:solidFill>
                <a:latin typeface="+mn-ea"/>
                <a:cs typeface="宋体" pitchFamily="2" charset="-122"/>
              </a:rPr>
              <a:t>：螺纹南北价差大幅回落</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717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1396473"/>
            <a:ext cx="9144000" cy="19939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743300628"/>
      </p:ext>
    </p:extLst>
  </p:cSld>
  <p:clrMapOvr>
    <a:masterClrMapping/>
  </p:clrMapOvr>
  <p:transition advClick="0" advTm="2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8" y="81543"/>
            <a:ext cx="6492316"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kumimoji="0" lang="zh-CN" altLang="en-US" sz="1800" b="0" i="0" u="none" strike="noStrike" cap="none" normalizeH="0" baseline="0" dirty="0" smtClean="0">
                <a:ln>
                  <a:noFill/>
                </a:ln>
                <a:solidFill>
                  <a:schemeClr val="accent4"/>
                </a:solidFill>
                <a:effectLst/>
                <a:latin typeface="+mn-ea"/>
                <a:cs typeface="宋体" pitchFamily="2" charset="-122"/>
              </a:rPr>
              <a:t>现货利润</a:t>
            </a:r>
            <a:r>
              <a:rPr kumimoji="0" lang="zh-CN" altLang="en-US" sz="1800" b="0" i="0" u="none" strike="noStrike" cap="none" normalizeH="0" baseline="0" dirty="0" smtClean="0">
                <a:ln>
                  <a:noFill/>
                </a:ln>
                <a:solidFill>
                  <a:schemeClr val="accent4"/>
                </a:solidFill>
                <a:effectLst/>
                <a:latin typeface="+mn-ea"/>
                <a:cs typeface="宋体" pitchFamily="2" charset="-122"/>
              </a:rPr>
              <a:t>：炉料成本上涨，炼钢利润迅速下滑</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812" y="561974"/>
            <a:ext cx="7307947" cy="4303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03331869"/>
      </p:ext>
    </p:extLst>
  </p:cSld>
  <p:clrMapOvr>
    <a:masterClrMapping/>
  </p:clrMapOvr>
  <p:transition advClick="0" advTm="2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月差</a:t>
            </a:r>
            <a:r>
              <a:rPr lang="zh-CN" altLang="en-US" sz="1800" dirty="0" smtClean="0">
                <a:solidFill>
                  <a:schemeClr val="accent4"/>
                </a:solidFill>
                <a:latin typeface="+mn-ea"/>
                <a:cs typeface="宋体" pitchFamily="2" charset="-122"/>
              </a:rPr>
              <a:t>：炉料月差有所回落</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449" y="602597"/>
            <a:ext cx="8042454" cy="4331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41896632"/>
      </p:ext>
    </p:extLst>
  </p:cSld>
  <p:clrMapOvr>
    <a:masterClrMapping/>
  </p:clrMapOvr>
  <p:transition advClick="0" advTm="2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基差</a:t>
            </a:r>
            <a:r>
              <a:rPr lang="zh-CN" altLang="en-US" sz="1800" dirty="0" smtClean="0">
                <a:solidFill>
                  <a:schemeClr val="accent4"/>
                </a:solidFill>
                <a:latin typeface="+mn-ea"/>
                <a:cs typeface="宋体" pitchFamily="2" charset="-122"/>
              </a:rPr>
              <a:t>：基差继续收敛</a:t>
            </a:r>
            <a:endParaRPr kumimoji="0" lang="zh-CN" sz="1800" b="0" i="0" u="none" strike="noStrike" cap="none" normalizeH="0" baseline="0" dirty="0">
              <a:ln>
                <a:noFill/>
              </a:ln>
              <a:solidFill>
                <a:schemeClr val="accent4"/>
              </a:solidFill>
              <a:effectLst/>
              <a:latin typeface="+mn-ea"/>
              <a:cs typeface="宋体" pitchFamily="2" charset="-122"/>
            </a:endParaRPr>
          </a:p>
        </p:txBody>
      </p: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2598" y="715438"/>
            <a:ext cx="6788538" cy="4066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23073632"/>
      </p:ext>
    </p:extLst>
  </p:cSld>
  <p:clrMapOvr>
    <a:masterClrMapping/>
  </p:clrMapOvr>
  <p:transition advClick="0" advTm="2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p:cNvPicPr>
            <a:picLocks noChangeAspect="1" noChangeArrowheads="1"/>
          </p:cNvPicPr>
          <p:nvPr/>
        </p:nvPicPr>
        <p:blipFill>
          <a:blip r:embed="rId4"/>
          <a:srcRect/>
          <a:stretch>
            <a:fillRect/>
          </a:stretch>
        </p:blipFill>
        <p:spPr bwMode="auto">
          <a:xfrm>
            <a:off x="7171764" y="288178"/>
            <a:ext cx="1473016" cy="326932"/>
          </a:xfrm>
          <a:prstGeom prst="rect">
            <a:avLst/>
          </a:prstGeom>
          <a:noFill/>
          <a:ln w="9525">
            <a:noFill/>
            <a:miter lim="800000"/>
            <a:headEnd/>
            <a:tailEnd/>
          </a:ln>
          <a:effectLst/>
        </p:spPr>
      </p:pic>
      <p:sp>
        <p:nvSpPr>
          <p:cNvPr id="4104" name="Freeform 8"/>
          <p:cNvSpPr>
            <a:spLocks/>
          </p:cNvSpPr>
          <p:nvPr/>
        </p:nvSpPr>
        <p:spPr bwMode="auto">
          <a:xfrm>
            <a:off x="3175" y="331135"/>
            <a:ext cx="269875" cy="542925"/>
          </a:xfrm>
          <a:custGeom>
            <a:avLst/>
            <a:gdLst/>
            <a:ahLst/>
            <a:cxnLst>
              <a:cxn ang="0">
                <a:pos x="170" y="172"/>
              </a:cxn>
              <a:cxn ang="0">
                <a:pos x="0" y="342"/>
              </a:cxn>
              <a:cxn ang="0">
                <a:pos x="0" y="0"/>
              </a:cxn>
              <a:cxn ang="0">
                <a:pos x="170" y="172"/>
              </a:cxn>
            </a:cxnLst>
            <a:rect l="0" t="0" r="r" b="b"/>
            <a:pathLst>
              <a:path w="170" h="342">
                <a:moveTo>
                  <a:pt x="170" y="172"/>
                </a:moveTo>
                <a:lnTo>
                  <a:pt x="0" y="342"/>
                </a:lnTo>
                <a:lnTo>
                  <a:pt x="0" y="0"/>
                </a:lnTo>
                <a:lnTo>
                  <a:pt x="170" y="172"/>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矩形 40"/>
          <p:cNvSpPr/>
          <p:nvPr/>
        </p:nvSpPr>
        <p:spPr>
          <a:xfrm>
            <a:off x="1796432" y="4984694"/>
            <a:ext cx="7347568" cy="158806"/>
          </a:xfrm>
          <a:prstGeom prst="rect">
            <a:avLst/>
          </a:prstGeom>
          <a:solidFill>
            <a:srgbClr val="DAB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0" y="4984376"/>
            <a:ext cx="1873624" cy="159124"/>
          </a:xfrm>
          <a:prstGeom prst="rect">
            <a:avLst/>
          </a:prstGeom>
          <a:solidFill>
            <a:srgbClr val="E600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7"/>
          <p:cNvSpPr>
            <a:spLocks/>
          </p:cNvSpPr>
          <p:nvPr/>
        </p:nvSpPr>
        <p:spPr bwMode="auto">
          <a:xfrm>
            <a:off x="3175" y="-3175"/>
            <a:ext cx="269875" cy="269875"/>
          </a:xfrm>
          <a:custGeom>
            <a:avLst/>
            <a:gdLst/>
            <a:ahLst/>
            <a:cxnLst>
              <a:cxn ang="0">
                <a:pos x="0" y="170"/>
              </a:cxn>
              <a:cxn ang="0">
                <a:pos x="0" y="0"/>
              </a:cxn>
              <a:cxn ang="0">
                <a:pos x="170" y="0"/>
              </a:cxn>
              <a:cxn ang="0">
                <a:pos x="0" y="170"/>
              </a:cxn>
            </a:cxnLst>
            <a:rect l="0" t="0" r="r" b="b"/>
            <a:pathLst>
              <a:path w="170" h="170">
                <a:moveTo>
                  <a:pt x="0" y="170"/>
                </a:moveTo>
                <a:lnTo>
                  <a:pt x="0" y="0"/>
                </a:lnTo>
                <a:lnTo>
                  <a:pt x="170" y="0"/>
                </a:lnTo>
                <a:lnTo>
                  <a:pt x="0" y="170"/>
                </a:lnTo>
                <a:close/>
              </a:path>
            </a:pathLst>
          </a:custGeom>
          <a:solidFill>
            <a:srgbClr val="DAB866"/>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20170" y="14755"/>
            <a:ext cx="571500" cy="571500"/>
          </a:xfrm>
          <a:custGeom>
            <a:avLst/>
            <a:gdLst/>
            <a:ahLst/>
            <a:cxnLst>
              <a:cxn ang="0">
                <a:pos x="180" y="0"/>
              </a:cxn>
              <a:cxn ang="0">
                <a:pos x="360" y="180"/>
              </a:cxn>
              <a:cxn ang="0">
                <a:pos x="180" y="360"/>
              </a:cxn>
              <a:cxn ang="0">
                <a:pos x="0" y="180"/>
              </a:cxn>
              <a:cxn ang="0">
                <a:pos x="180" y="0"/>
              </a:cxn>
            </a:cxnLst>
            <a:rect l="0" t="0" r="r" b="b"/>
            <a:pathLst>
              <a:path w="360" h="360">
                <a:moveTo>
                  <a:pt x="180" y="0"/>
                </a:moveTo>
                <a:lnTo>
                  <a:pt x="360" y="180"/>
                </a:lnTo>
                <a:lnTo>
                  <a:pt x="180" y="360"/>
                </a:lnTo>
                <a:lnTo>
                  <a:pt x="0" y="180"/>
                </a:lnTo>
                <a:lnTo>
                  <a:pt x="180" y="0"/>
                </a:lnTo>
                <a:close/>
              </a:path>
            </a:pathLst>
          </a:custGeom>
          <a:solidFill>
            <a:srgbClr val="E60012"/>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77" name="Rectangle 10"/>
          <p:cNvSpPr>
            <a:spLocks noChangeArrowheads="1"/>
          </p:cNvSpPr>
          <p:nvPr/>
        </p:nvSpPr>
        <p:spPr bwMode="auto">
          <a:xfrm>
            <a:off x="679449" y="232898"/>
            <a:ext cx="6314282" cy="276999"/>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914400" fontAlgn="base">
              <a:spcBef>
                <a:spcPct val="0"/>
              </a:spcBef>
              <a:spcAft>
                <a:spcPct val="0"/>
              </a:spcAft>
            </a:pPr>
            <a:r>
              <a:rPr lang="zh-CN" altLang="en-US" sz="1800" dirty="0" smtClean="0">
                <a:solidFill>
                  <a:schemeClr val="accent4"/>
                </a:solidFill>
                <a:latin typeface="+mn-ea"/>
                <a:cs typeface="宋体" pitchFamily="2" charset="-122"/>
              </a:rPr>
              <a:t>免责声明</a:t>
            </a:r>
            <a:endParaRPr kumimoji="0" lang="zh-CN" sz="1800" b="0" i="0" u="none" strike="noStrike" cap="none" normalizeH="0" baseline="0" dirty="0">
              <a:ln>
                <a:noFill/>
              </a:ln>
              <a:solidFill>
                <a:schemeClr val="accent4"/>
              </a:solidFill>
              <a:effectLst/>
              <a:latin typeface="+mn-ea"/>
              <a:cs typeface="宋体" pitchFamily="2" charset="-122"/>
            </a:endParaRPr>
          </a:p>
        </p:txBody>
      </p:sp>
      <p:sp>
        <p:nvSpPr>
          <p:cNvPr id="2" name="文本框 1"/>
          <p:cNvSpPr txBox="1"/>
          <p:nvPr/>
        </p:nvSpPr>
        <p:spPr>
          <a:xfrm>
            <a:off x="539676" y="1855847"/>
            <a:ext cx="8382049" cy="715581"/>
          </a:xfrm>
          <a:prstGeom prst="rect">
            <a:avLst/>
          </a:prstGeom>
          <a:noFill/>
        </p:spPr>
        <p:txBody>
          <a:bodyPr wrap="square" rtlCol="0">
            <a:spAutoFit/>
          </a:bodyPr>
          <a:lstStyle/>
          <a:p>
            <a:r>
              <a:rPr lang="zh-CN" altLang="en-US" dirty="0" smtClean="0">
                <a:solidFill>
                  <a:srgbClr val="B24950"/>
                </a:solidFill>
              </a:rPr>
              <a:t>       本</a:t>
            </a:r>
            <a:r>
              <a:rPr lang="zh-CN" altLang="en-US" dirty="0">
                <a:solidFill>
                  <a:srgbClr val="B24950"/>
                </a:solidFill>
              </a:rPr>
              <a:t>报告的信息均来源于公开资料，我公司对这些信息的准确性和完整性不作任何保证，也不保证所包含的信息和建议不会发生任何变更。我们已力求报告内容的客观、公正，但文中的观点、结论和建议仅供参考，报告中的信息或意见并不构成所述品种的操作依据，投资者据此做出的任何投资决策与本公司和作者无关。</a:t>
            </a:r>
          </a:p>
        </p:txBody>
      </p:sp>
    </p:spTree>
    <p:custDataLst>
      <p:tags r:id="rId1"/>
    </p:custDataLst>
    <p:extLst>
      <p:ext uri="{BB962C8B-B14F-4D97-AF65-F5344CB8AC3E}">
        <p14:creationId xmlns:p14="http://schemas.microsoft.com/office/powerpoint/2010/main" val="1789037272"/>
      </p:ext>
    </p:extLst>
  </p:cSld>
  <p:clrMapOvr>
    <a:masterClrMapping/>
  </p:clrMapOvr>
  <p:transition advClick="0" advTm="2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4"/>
          <p:cNvPicPr>
            <a:picLocks noChangeAspect="1" noChangeArrowheads="1"/>
          </p:cNvPicPr>
          <p:nvPr/>
        </p:nvPicPr>
        <p:blipFill>
          <a:blip r:embed="rId4"/>
          <a:srcRect/>
          <a:stretch>
            <a:fillRect/>
          </a:stretch>
        </p:blipFill>
        <p:spPr bwMode="auto">
          <a:xfrm>
            <a:off x="6379029" y="654732"/>
            <a:ext cx="2131785" cy="476221"/>
          </a:xfrm>
          <a:prstGeom prst="rect">
            <a:avLst/>
          </a:prstGeom>
          <a:noFill/>
          <a:ln w="9525">
            <a:noFill/>
            <a:miter lim="800000"/>
            <a:headEnd/>
            <a:tailEnd/>
          </a:ln>
          <a:effectLst/>
        </p:spPr>
      </p:pic>
      <p:sp>
        <p:nvSpPr>
          <p:cNvPr id="14" name="Rectangle 19"/>
          <p:cNvSpPr>
            <a:spLocks noChangeArrowheads="1"/>
          </p:cNvSpPr>
          <p:nvPr/>
        </p:nvSpPr>
        <p:spPr bwMode="auto">
          <a:xfrm>
            <a:off x="4062694" y="2151753"/>
            <a:ext cx="4454751" cy="55399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zh-CN" altLang="en-US"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rPr>
              <a:t>谢谢大家的观看</a:t>
            </a:r>
            <a:endParaRPr kumimoji="0" lang="zh-CN" sz="3600" b="1" i="0" u="none" strike="noStrike" cap="none" normalizeH="0" baseline="0" dirty="0">
              <a:ln>
                <a:noFill/>
              </a:ln>
              <a:solidFill>
                <a:srgbClr val="DAB866"/>
              </a:solidFill>
              <a:effectLst/>
              <a:latin typeface="字酷堂清楷体" pitchFamily="2" charset="-122"/>
              <a:ea typeface="字酷堂清楷体" pitchFamily="2" charset="-122"/>
              <a:cs typeface="宋体" pitchFamily="2" charset="-122"/>
            </a:endParaRPr>
          </a:p>
        </p:txBody>
      </p:sp>
      <p:sp>
        <p:nvSpPr>
          <p:cNvPr id="15" name="AutoShape 23"/>
          <p:cNvSpPr>
            <a:spLocks noChangeAspect="1" noChangeArrowheads="1" noTextEdit="1"/>
          </p:cNvSpPr>
          <p:nvPr/>
        </p:nvSpPr>
        <p:spPr bwMode="auto">
          <a:xfrm>
            <a:off x="3860800" y="2938463"/>
            <a:ext cx="4622800" cy="333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Rectangle 26"/>
          <p:cNvSpPr>
            <a:spLocks noChangeArrowheads="1"/>
          </p:cNvSpPr>
          <p:nvPr/>
        </p:nvSpPr>
        <p:spPr bwMode="auto">
          <a:xfrm>
            <a:off x="5383213" y="2935288"/>
            <a:ext cx="3103563" cy="39687"/>
          </a:xfrm>
          <a:prstGeom prst="rect">
            <a:avLst/>
          </a:prstGeom>
          <a:solidFill>
            <a:srgbClr val="E60012"/>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6004290" y="3131617"/>
            <a:ext cx="2621820" cy="300082"/>
          </a:xfrm>
          <a:prstGeom prst="rect">
            <a:avLst/>
          </a:prstGeom>
          <a:noFill/>
        </p:spPr>
        <p:txBody>
          <a:bodyPr wrap="square" rtlCol="0">
            <a:spAutoFit/>
          </a:bodyPr>
          <a:lstStyle/>
          <a:p>
            <a:pPr algn="r"/>
            <a:r>
              <a:rPr lang="en-US" altLang="zh-CN">
                <a:solidFill>
                  <a:srgbClr val="DAB866"/>
                </a:solidFill>
                <a:latin typeface="+mj-ea"/>
                <a:ea typeface="+mj-ea"/>
              </a:rPr>
              <a:t>Thanks </a:t>
            </a:r>
            <a:r>
              <a:rPr lang="en-US" altLang="zh-CN" dirty="0">
                <a:solidFill>
                  <a:srgbClr val="DAB866"/>
                </a:solidFill>
                <a:latin typeface="+mj-ea"/>
                <a:ea typeface="+mj-ea"/>
              </a:rPr>
              <a:t>for watching.</a:t>
            </a:r>
            <a:endParaRPr lang="zh-CN" altLang="en-US" dirty="0">
              <a:solidFill>
                <a:srgbClr val="DAB866"/>
              </a:solidFill>
              <a:latin typeface="+mj-ea"/>
              <a:ea typeface="+mj-ea"/>
            </a:endParaRPr>
          </a:p>
        </p:txBody>
      </p:sp>
      <p:sp>
        <p:nvSpPr>
          <p:cNvPr id="16" name="Rectangle 25"/>
          <p:cNvSpPr>
            <a:spLocks noChangeArrowheads="1"/>
          </p:cNvSpPr>
          <p:nvPr/>
        </p:nvSpPr>
        <p:spPr bwMode="auto">
          <a:xfrm>
            <a:off x="5188761" y="2935288"/>
            <a:ext cx="1519238" cy="39687"/>
          </a:xfrm>
          <a:prstGeom prst="rect">
            <a:avLst/>
          </a:prstGeom>
          <a:solidFill>
            <a:srgbClr val="DAB866"/>
          </a:solidFill>
          <a:ln w="9525">
            <a:noFill/>
            <a:miter lim="800000"/>
            <a:headEnd/>
            <a:tailEnd/>
          </a:ln>
        </p:spPr>
        <p:txBody>
          <a:bodyPr vert="horz" wrap="square" lIns="91440" tIns="45720" rIns="91440" bIns="45720" numCol="1" anchor="t" anchorCtr="0" compatLnSpc="1">
            <a:prstTxWarp prst="textNoShape">
              <a:avLst/>
            </a:prstTxWarp>
          </a:bodyPr>
          <a:lstStyle/>
          <a:p>
            <a:endParaRPr lang="zh-CN" altLang="en-US"/>
          </a:p>
        </p:txBody>
      </p:sp>
      <p:pic>
        <p:nvPicPr>
          <p:cNvPr id="9" name="Picture 29"/>
          <p:cNvPicPr>
            <a:picLocks noChangeAspect="1" noChangeArrowheads="1"/>
          </p:cNvPicPr>
          <p:nvPr/>
        </p:nvPicPr>
        <p:blipFill>
          <a:blip r:embed="rId5"/>
          <a:srcRect/>
          <a:stretch>
            <a:fillRect/>
          </a:stretch>
        </p:blipFill>
        <p:spPr bwMode="auto">
          <a:xfrm>
            <a:off x="-946768" y="-720128"/>
            <a:ext cx="6829678" cy="5875354"/>
          </a:xfrm>
          <a:prstGeom prst="rect">
            <a:avLst/>
          </a:prstGeom>
          <a:noFill/>
          <a:ln w="9525">
            <a:noFill/>
            <a:miter lim="800000"/>
            <a:headEnd/>
            <a:tailEnd/>
          </a:ln>
          <a:effectLst/>
        </p:spPr>
      </p:pic>
    </p:spTree>
    <p:custDataLst>
      <p:tags r:id="rId1"/>
    </p:custDataLst>
  </p:cSld>
  <p:clrMapOvr>
    <a:masterClrMapping/>
  </p:clrMapOvr>
  <p:transition advClick="0" advTm="2000"/>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41"/>
  <p:tag name="KSO_WM_DOC_GUID" val="{7a1a8f17-5f6a-4cf3-b137-35de2aef6f57}"/>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84557"/>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COMBINE_RELATE_SLIDE_ID" val="background20180947_1"/>
  <p:tag name="KSO_WM_TEMPLATE_CATEGORY" val="custom"/>
  <p:tag name="KSO_WM_TEMPLATE_INDEX" val="20184557"/>
  <p:tag name="KSO_WM_TEMPLATE_SUBCATEGORY" val="0"/>
  <p:tag name="KSO_WM_TEMPLATE_THUMBS_INDEX" val="1、7、11、14、18、19、22"/>
</p:tagLst>
</file>

<file path=ppt/tags/tag8.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9.xml><?xml version="1.0" encoding="utf-8"?>
<p:tagLst xmlns:a="http://schemas.openxmlformats.org/drawingml/2006/main" xmlns:r="http://schemas.openxmlformats.org/officeDocument/2006/relationships" xmlns:p="http://schemas.openxmlformats.org/presentationml/2006/main">
  <p:tag name="KSO_WM_UNIT_LARGE_SHAPE" val="1"/>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4.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5.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7.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8.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09.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1.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ags/tag113.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84557"/>
</p:tagLst>
</file>

<file path=ppt/theme/theme1.xml><?xml version="1.0" encoding="utf-8"?>
<a:theme xmlns:a="http://schemas.openxmlformats.org/drawingml/2006/main" name="2_Office 主题​​">
  <a:themeElements>
    <a:clrScheme name="自定义 97">
      <a:dk1>
        <a:srgbClr val="080808"/>
      </a:dk1>
      <a:lt1>
        <a:srgbClr val="FFFFFF"/>
      </a:lt1>
      <a:dk2>
        <a:srgbClr val="080808"/>
      </a:dk2>
      <a:lt2>
        <a:srgbClr val="FFFFFF"/>
      </a:lt2>
      <a:accent1>
        <a:srgbClr val="087AB4"/>
      </a:accent1>
      <a:accent2>
        <a:srgbClr val="454545"/>
      </a:accent2>
      <a:accent3>
        <a:srgbClr val="087AB4"/>
      </a:accent3>
      <a:accent4>
        <a:srgbClr val="454545"/>
      </a:accent4>
      <a:accent5>
        <a:srgbClr val="087AB4"/>
      </a:accent5>
      <a:accent6>
        <a:srgbClr val="454545"/>
      </a:accent6>
      <a:hlink>
        <a:srgbClr val="8064A1"/>
      </a:hlink>
      <a:folHlink>
        <a:srgbClr val="9BBB58"/>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3">
      <a:dk1>
        <a:srgbClr val="2B4D8A"/>
      </a:dk1>
      <a:lt1>
        <a:srgbClr val="FFFFFF"/>
      </a:lt1>
      <a:dk2>
        <a:srgbClr val="8FAADC"/>
      </a:dk2>
      <a:lt2>
        <a:srgbClr val="FFFFFF"/>
      </a:lt2>
      <a:accent1>
        <a:srgbClr val="2F5597"/>
      </a:accent1>
      <a:accent2>
        <a:srgbClr val="5B9BD5"/>
      </a:accent2>
      <a:accent3>
        <a:srgbClr val="4472C4"/>
      </a:accent3>
      <a:accent4>
        <a:srgbClr val="000000"/>
      </a:accent4>
      <a:accent5>
        <a:srgbClr val="2F5597"/>
      </a:accent5>
      <a:accent6>
        <a:srgbClr val="FFFFFF"/>
      </a:accent6>
      <a:hlink>
        <a:srgbClr val="0563C1"/>
      </a:hlink>
      <a:folHlink>
        <a:srgbClr val="954F72"/>
      </a:folHlink>
    </a:clrScheme>
    <a:fontScheme name="自定义 7">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15112</TotalTime>
  <Words>1223</Words>
  <Application>Microsoft Office PowerPoint</Application>
  <PresentationFormat>全屏显示(16:9)</PresentationFormat>
  <Paragraphs>110</Paragraphs>
  <Slides>15</Slides>
  <Notes>15</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2_Office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Administrator</dc:creator>
  <cp:lastModifiedBy>Windows 用户</cp:lastModifiedBy>
  <cp:revision>902</cp:revision>
  <dcterms:created xsi:type="dcterms:W3CDTF">2017-05-02T06:39:00Z</dcterms:created>
  <dcterms:modified xsi:type="dcterms:W3CDTF">2022-01-14T09:10:39Z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