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8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7" r:id="rId13"/>
    <p:sldId id="624" r:id="rId14"/>
    <p:sldId id="625" r:id="rId15"/>
    <p:sldId id="628" r:id="rId16"/>
    <p:sldId id="552" r:id="rId17"/>
  </p:sldIdLst>
  <p:sldSz cx="9144000" cy="5143500" type="screen16x9"/>
  <p:notesSz cx="6858000" cy="9144000"/>
  <p:custDataLst>
    <p:tags r:id="rId1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2022/1/21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2022/1/21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2022/1/21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3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066853" y="2618304"/>
            <a:ext cx="490475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宏观政策提振市场，钢材偏强运行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衡焱 投资咨询证号：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Z0016768 </a:t>
            </a:r>
            <a:r>
              <a:rPr lang="zh-CN" altLang="en-US" sz="1400" dirty="0" smtClean="0">
                <a:solidFill>
                  <a:srgbClr val="7F7F7F"/>
                </a:solidFill>
              </a:rPr>
              <a:t>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F03090081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F3077614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2021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21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xmlns="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xmlns="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：螺纹、热卷、焦煤、铁矿、焦炭</a:t>
            </a:r>
            <a:endParaRPr lang="en-US" altLang="zh-CN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338262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月差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4711(-2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4770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4822(+7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4950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755.5(+13.5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865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+15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159.5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28.5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2907.5-100.5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3380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472.5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105.5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2206.5(-105.5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493.5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134.5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  <p:graphicFrame>
        <p:nvGraphicFramePr>
          <p:cNvPr id="13" name="表格 12">
            <a:extLst>
              <a:ext uri="{FF2B5EF4-FFF2-40B4-BE49-F238E27FC236}">
                <a16:creationId xmlns="" xmlns:a16="http://schemas.microsoft.com/office/drawing/2014/main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210365"/>
              </p:ext>
            </p:extLst>
          </p:nvPr>
        </p:nvGraphicFramePr>
        <p:xfrm>
          <a:off x="425666" y="2435698"/>
          <a:ext cx="8383286" cy="19362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8661">
                  <a:extLst>
                    <a:ext uri="{9D8B030D-6E8A-4147-A177-3AD203B41FA5}">
                      <a16:colId xmlns="" xmlns:a16="http://schemas.microsoft.com/office/drawing/2014/main" val="524358693"/>
                    </a:ext>
                  </a:extLst>
                </a:gridCol>
                <a:gridCol w="2379413">
                  <a:extLst>
                    <a:ext uri="{9D8B030D-6E8A-4147-A177-3AD203B41FA5}">
                      <a16:colId xmlns="" xmlns:a16="http://schemas.microsoft.com/office/drawing/2014/main" val="3457882351"/>
                    </a:ext>
                  </a:extLst>
                </a:gridCol>
                <a:gridCol w="1884468">
                  <a:extLst>
                    <a:ext uri="{9D8B030D-6E8A-4147-A177-3AD203B41FA5}">
                      <a16:colId xmlns="" xmlns:a16="http://schemas.microsoft.com/office/drawing/2014/main" val="100304361"/>
                    </a:ext>
                  </a:extLst>
                </a:gridCol>
                <a:gridCol w="1871718">
                  <a:extLst>
                    <a:ext uri="{9D8B030D-6E8A-4147-A177-3AD203B41FA5}">
                      <a16:colId xmlns="" xmlns:a16="http://schemas.microsoft.com/office/drawing/2014/main" val="1552490520"/>
                    </a:ext>
                  </a:extLst>
                </a:gridCol>
                <a:gridCol w="699173">
                  <a:extLst>
                    <a:ext uri="{9D8B030D-6E8A-4147-A177-3AD203B41FA5}">
                      <a16:colId xmlns="" xmlns:a16="http://schemas.microsoft.com/office/drawing/2014/main" val="2436840038"/>
                    </a:ext>
                  </a:extLst>
                </a:gridCol>
                <a:gridCol w="1049853">
                  <a:extLst>
                    <a:ext uri="{9D8B030D-6E8A-4147-A177-3AD203B41FA5}">
                      <a16:colId xmlns="" xmlns:a16="http://schemas.microsoft.com/office/drawing/2014/main" val="2586429031"/>
                    </a:ext>
                  </a:extLst>
                </a:gridCol>
              </a:tblGrid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767354896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0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螺纹</a:t>
                      </a: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钢厂逐渐进入检修放假状态，产量回落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需求持续回落，下游基本停工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下游进入为节后复产累库，库存依旧处于同期低位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偏低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3296333891"/>
                  </a:ext>
                </a:extLst>
              </a:tr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产量低位继续反弹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低位反弹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，增长较缓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总体持平，未来延续累库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2554616261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年底冲量结束，外矿发运回落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，到港量处于高位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持续备货复产，疏港量较高，年后可能回落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港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库有所去库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4059810"/>
                  </a:ext>
                </a:extLst>
              </a:tr>
              <a:tr h="342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 smtClean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环保限产放松，焦化开工有所增长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短期有备货需求，节后可能回落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焦化厂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出货顺畅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偏高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3497995253"/>
                  </a:ext>
                </a:extLst>
              </a:tr>
              <a:tr h="3497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古交地区逐渐停产，蒙煤发运依旧处于低位，供应偏紧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焦炭上涨受阻，焦企补库进入尾声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国内煤矿持续去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偏低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292749016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3203724"/>
              </p:ext>
            </p:extLst>
          </p:nvPr>
        </p:nvGraphicFramePr>
        <p:xfrm>
          <a:off x="273050" y="935382"/>
          <a:ext cx="8767825" cy="38453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本周黑色市场走势分化，钢材、铁矿偏强运行，铁矿再次涨过前期小高点；两焦低位震荡，焦炭现货上涨遇阻，价格重心下移一个台阶，焦煤也回落至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5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日均线下方运行。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本周螺纹产量减少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20.8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263.59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80.93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万吨；社库环比增加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46.94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416.97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63.52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万吨；厂库环比减少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1.58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178.52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110.21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万吨；螺纹周产量大幅下降，总库存连续第四周增加，但厂库连续第二周下降，反映出钢厂库存向市场转移较为顺利，冬储销售顺畅。本周宏观释放利好政策，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年期和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年期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LPR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分别下调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个基点和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个基点，央行相关人员称要扩大货币市场工具箱。该消息极大的提振了市场情绪，引发本周钢材和铁矿的上涨行情。另外唐山正式发布采暖季限产文件，按压减产量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测算，结合冬奥会赛时管控期，预计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月产能利用率下降至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左右，与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月产能利用率持平。综合来看，节后螺纹钢行情有转强预期，节前维持震荡为主。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76.25%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0.48%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，比去年同期下降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12.07%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218.2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4.51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吨，同比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25.35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15436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261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吨；日均疏港量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328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外矿财年冲量结束，发运回落至正常水平，到港量小幅回落但依旧处于高位，下游钢厂补库积极，疏港量高位上涨，港库有所回落。本周巴西暴雨结束，当地开始恢复受灾矿区生产。节后需求受唐山地区限产加严和冬奥会限产压制，钢厂需求将再度回落。短期有消息提振，偏强运行，长期可做多螺矿比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焦炭方面，</a:t>
                      </a:r>
                      <a:r>
                        <a:rPr lang="en-US" altLang="zh-CN" sz="1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Mysteel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统计全国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家独立焦企样本：产能利用率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76.7%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，周环比增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2.4%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家焦化厂焦炭库存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83.7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6.6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110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家钢厂样本焦炭库存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465.83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8.94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。目前现货提涨三轮，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累计涨幅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第四轮提涨遇阻。当前焦企利润得到一定恢复，环保稍有放松，焦企开工小幅增长。需求端存在春节停产和冬奥会限产加严的双重压制，炼钢利润重回低位也打压焦炭上行动力，谨防未来现货进入提降周期，盘面预计窄幅震荡为主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焦煤方面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，昨日甘其毛都口岸通关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车，满都拉口岸口岸通关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车，两口岸近期通关车数整体保持在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60-100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车区间内低位运行。昨日三大主要口岸总通关车数较上周同期增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车，蒙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5#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精煤维持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2265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吨，柳林中硫主焦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吨。内矿方面本周古交地区逐步进入春节放假停产状态，预计影响产能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万吨。短期供应偏紧，煤矿库存处于低位，下游补库临近尾声，现货上涨也有所减速。但总体来看供需关系依然比较紧张，盘面贴水扩大，可逢低做多。</a:t>
                      </a:r>
                      <a:endParaRPr lang="zh-CN" altLang="en-US" sz="1200" b="0" i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 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供需双双回落，现货市场趋于放假停滞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74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：产量维持增长，消费处于同期低谷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12683"/>
            <a:ext cx="9144000" cy="3436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：海外财年冲量结束，发货回归正常水平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62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：到港、疏港均处高位，港库有所下滑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073433" cy="368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：开工持续复苏，焦化库存去库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5920" y="4482648"/>
            <a:ext cx="631428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itchFamily="2" charset="-122"/>
              </a:rPr>
              <a:t>注：焦化厂样本发生变化，数据有跳涨</a:t>
            </a:r>
            <a:endParaRPr lang="zh-CN" altLang="zh-CN" sz="1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itchFamily="2" charset="-12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816481"/>
            <a:ext cx="9144000" cy="344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：煤矿库存快速回落，焦化厂存在补库需求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5920" y="4482648"/>
            <a:ext cx="631428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itchFamily="2" charset="-122"/>
              </a:rPr>
              <a:t>注：焦化厂样本发生变化，数据有跳涨</a:t>
            </a:r>
            <a:endParaRPr lang="zh-CN" altLang="zh-CN" sz="1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itchFamily="2" charset="-122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1236"/>
            <a:ext cx="9144000" cy="3660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：螺纹南北价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差持续回落，卷落差略微拉高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9136"/>
            <a:ext cx="9144000" cy="1993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现货利润：炉料成本上涨，炼钢利润迅速下滑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5761"/>
            <a:ext cx="9144000" cy="1909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月差：炉料月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差回落，钢材月差小幅扩张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49" y="663263"/>
            <a:ext cx="7835835" cy="425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：钢材基差持续收敛，焦炭基差重回平水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102" y="577476"/>
            <a:ext cx="7258050" cy="440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15466</TotalTime>
  <Words>1266</Words>
  <Application>Microsoft Office PowerPoint</Application>
  <PresentationFormat>全屏显示(16:9)</PresentationFormat>
  <Paragraphs>110</Paragraphs>
  <Slides>15</Slides>
  <Notes>15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17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916</cp:revision>
  <dcterms:created xsi:type="dcterms:W3CDTF">2017-05-02T06:39:00Z</dcterms:created>
  <dcterms:modified xsi:type="dcterms:W3CDTF">2022-01-21T08:43:58Z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