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2022/4/22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2022/4/22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3860801" y="2618304"/>
            <a:ext cx="511080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粗钢产量压减政策延续，本周行情先扬后抑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衡焱 投资咨询证号：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Z0016768 </a:t>
            </a:r>
            <a:r>
              <a:rPr lang="zh-CN" altLang="en-US" sz="1400" dirty="0" smtClean="0">
                <a:solidFill>
                  <a:srgbClr val="7F7F7F"/>
                </a:solidFill>
              </a:rPr>
              <a:t>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F03090081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F3077614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4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="" xmlns:a16="http://schemas.microsoft.com/office/drawing/2014/main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：热卷、螺纹、焦煤、焦炭、铁矿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3454549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月差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4964(-94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5090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5074(-78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5130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881(-23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990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3830(-134.5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3000.5(-62.5)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199.5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xmlns="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1952328"/>
              </p:ext>
            </p:extLst>
          </p:nvPr>
        </p:nvGraphicFramePr>
        <p:xfrm>
          <a:off x="425666" y="2435698"/>
          <a:ext cx="8383286" cy="21088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8661">
                  <a:extLst>
                    <a:ext uri="{9D8B030D-6E8A-4147-A177-3AD203B41FA5}">
                      <a16:colId xmlns:a16="http://schemas.microsoft.com/office/drawing/2014/main" xmlns="" val="524358693"/>
                    </a:ext>
                  </a:extLst>
                </a:gridCol>
                <a:gridCol w="2379413">
                  <a:extLst>
                    <a:ext uri="{9D8B030D-6E8A-4147-A177-3AD203B41FA5}">
                      <a16:colId xmlns:a16="http://schemas.microsoft.com/office/drawing/2014/main" xmlns="" val="3457882351"/>
                    </a:ext>
                  </a:extLst>
                </a:gridCol>
                <a:gridCol w="1884468">
                  <a:extLst>
                    <a:ext uri="{9D8B030D-6E8A-4147-A177-3AD203B41FA5}">
                      <a16:colId xmlns:a16="http://schemas.microsoft.com/office/drawing/2014/main" xmlns="" val="100304361"/>
                    </a:ext>
                  </a:extLst>
                </a:gridCol>
                <a:gridCol w="1871718">
                  <a:extLst>
                    <a:ext uri="{9D8B030D-6E8A-4147-A177-3AD203B41FA5}">
                      <a16:colId xmlns:a16="http://schemas.microsoft.com/office/drawing/2014/main" xmlns="" val="1552490520"/>
                    </a:ext>
                  </a:extLst>
                </a:gridCol>
                <a:gridCol w="699173">
                  <a:extLst>
                    <a:ext uri="{9D8B030D-6E8A-4147-A177-3AD203B41FA5}">
                      <a16:colId xmlns:a16="http://schemas.microsoft.com/office/drawing/2014/main" xmlns="" val="2436840038"/>
                    </a:ext>
                  </a:extLst>
                </a:gridCol>
                <a:gridCol w="1049853">
                  <a:extLst>
                    <a:ext uri="{9D8B030D-6E8A-4147-A177-3AD203B41FA5}">
                      <a16:colId xmlns:a16="http://schemas.microsoft.com/office/drawing/2014/main" xmlns="" val="2586429031"/>
                    </a:ext>
                  </a:extLst>
                </a:gridCol>
              </a:tblGrid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767354896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螺纹</a:t>
                      </a: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钢厂开工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维持同期低位，唐山封控影响生产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下游需求略微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好转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库存小幅下降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，社库厂库均有所去库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正常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296333891"/>
                  </a:ext>
                </a:extLst>
              </a:tr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周产量持续恢复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需求继续处于低位，上海疫情影响生产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库存小幅反弹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554616261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发运，到港均有所回升，但未来到港预期低位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疏港量持续增长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港库继续去库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4059810"/>
                  </a:ext>
                </a:extLst>
              </a:tr>
              <a:tr h="342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 smtClean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产地运输困难，供应趋紧，炼焦利润小幅恢复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钢厂持续存在补库需求，运输困难局面持续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疫情影响运输，焦化厂暂时累库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偏高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497995253"/>
                  </a:ext>
                </a:extLst>
              </a:tr>
              <a:tr h="3497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河北、内蒙迎来环保督察，供应整体趋紧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钢厂库存处于极低位，存在刚性补库需求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钢厂库存处于极低位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8604735"/>
              </p:ext>
            </p:extLst>
          </p:nvPr>
        </p:nvGraphicFramePr>
        <p:xfrm>
          <a:off x="273050" y="935382"/>
          <a:ext cx="8767825" cy="38453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市场受消息面打压，呈现先扬后抑，高位回落的态势。不过焦煤走势相对较强，盘面呈现高位震荡态势。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本周螺纹产量减少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0.29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53.85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17.05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925.19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60.8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5.08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334.93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45.28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万吨。螺纹周产量略有回落，库存降幅扩大。本周螺纹表观消费量环比增加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17.35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329.13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100.49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万吨。本周螺纹表需同比下降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23.39%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，尽管同比降幅较前几周有所收窄，但已经连续五周同比降幅超过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，需求在传统旺季表现持续疲弱，对钢价走势形成压制。不过发改委表态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年将继续开展全国粗钢产量压减工作，确保实现全国粗钢产量同比下降，同时宏观政策不断释放宽松信号，市场对于后期供需改善的预期依然较强。短期螺纹盘面仍以高位反复震荡对待。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79.8%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0.31%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，比去年同期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5.7%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232.97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0.33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吨，同比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4.26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14725.4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147.1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308.25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7.84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从供应端来看，近期澳巴发运量、到港量有所回升。需求端来看，目前下游钢材需求端和钢厂原料运输持续受到疫情的影响。目前供需面对价格驱动偏弱，但本周发改委宣布继续开展全国粗钢产量压减工作，确保今年的粗钢产量实现同比下降。消息略超市场之前的平控预期，对炉料行情形成压力，同时疫情也对炉料需求造成影响。短期预计价格继续呈现震荡走势，中期压减产能政策有待市场消化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焦炭方面，</a:t>
                      </a:r>
                      <a:r>
                        <a:rPr lang="en-US" altLang="zh-CN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Mysteel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统计全国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家独立焦企样本：产能利用率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77%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，周环比增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1.3%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家焦化厂焦炭库存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108.7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家钢厂样本焦炭库存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638.1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13.7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唐山再度爆发疫情，高炉复产缓慢，钢厂补库积极性有所下降。山西等地疫情影响焦企开工，叠加原料煤偏紧，供应依然偏紧。现货第六轮提涨基本落地，由于终端需求疲弱、吨钢利润偏低，钢厂对原料提涨抵触情绪增强。随着今年继续推进粗钢压减，市场乐观情绪降温，盘面短期相对承压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，甘其毛都口岸短盘运费再次上涨，市场主流价格在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1300-1400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吨区间内，策克口岸节前恢复通关难度较高。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三大主要口岸总通关车数较上周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同期增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2970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吨，柳林中硫主焦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2990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疫情导致煤矿发运受阻，产地库存压力增大，开工有所下滑。焦企库存已降至低位，补库诉求较强，物流不畅到货依然欠佳。蒙煤通关整体偏紧，环比呈现逐渐回升态势，海运煤价格有所反弹。今年继续压减粗钢产量对原料整体构成压力，盘面短期相对承压。</a:t>
                      </a:r>
                      <a:endParaRPr lang="zh-CN" altLang="en-US" sz="1200" b="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：需求继续增长，库存稳定小幅去库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17383"/>
            <a:ext cx="9144001" cy="3733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：消费继续保持低位，总库稳定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351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：海外发运回升，澳洲港口检修减少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4282"/>
            <a:ext cx="9144000" cy="3546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：到港快速上升，港库持续下降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5900"/>
            <a:ext cx="9144000" cy="3730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：疫情持续影响运输，钢厂缺焦严重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注：焦化厂、钢厂样本发生变化，数据有跳涨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9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：炼焦原料匮乏，焦煤库存处于低位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874060"/>
            <a:ext cx="9144000" cy="3535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：卷螺差有所下滑，热卷表现有所趋弱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37262"/>
            <a:ext cx="9144000" cy="190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：炼钢利润基本亏损，炼焦利润处于边界线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968" y="691035"/>
            <a:ext cx="6869904" cy="416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：钢材月差同期低位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763769"/>
            <a:ext cx="7112000" cy="400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：钢材基差稳定低位，炉料基差小幅走强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660344"/>
            <a:ext cx="714375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17689</TotalTime>
  <Words>1256</Words>
  <Application>Microsoft Office PowerPoint</Application>
  <PresentationFormat>全屏显示(16:9)</PresentationFormat>
  <Paragraphs>110</Paragraphs>
  <Slides>15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7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1036</cp:revision>
  <dcterms:created xsi:type="dcterms:W3CDTF">2017-05-02T06:39:00Z</dcterms:created>
  <dcterms:modified xsi:type="dcterms:W3CDTF">2022-04-22T09:13:17Z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