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8"/>
  </p:notesMasterIdLst>
  <p:sldIdLst>
    <p:sldId id="541" r:id="rId3"/>
    <p:sldId id="629" r:id="rId4"/>
    <p:sldId id="619" r:id="rId5"/>
    <p:sldId id="622" r:id="rId6"/>
    <p:sldId id="623" r:id="rId7"/>
    <p:sldId id="616" r:id="rId8"/>
    <p:sldId id="615" r:id="rId9"/>
    <p:sldId id="614" r:id="rId10"/>
    <p:sldId id="613" r:id="rId11"/>
    <p:sldId id="626" r:id="rId12"/>
    <p:sldId id="627" r:id="rId13"/>
    <p:sldId id="624" r:id="rId14"/>
    <p:sldId id="625" r:id="rId15"/>
    <p:sldId id="628" r:id="rId16"/>
    <p:sldId id="552" r:id="rId17"/>
  </p:sldIdLst>
  <p:sldSz cx="9144000" cy="5143500" type="screen16x9"/>
  <p:notesSz cx="6858000" cy="9144000"/>
  <p:custDataLst>
    <p:tags r:id="rId19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88" d="100"/>
          <a:sy n="88" d="100"/>
        </p:scale>
        <p:origin x="-632" y="-52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2022/5/6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892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2022/5/6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2022/5/6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2022/5/6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6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3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3860801" y="2618304"/>
            <a:ext cx="511080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rgbClr val="BD0F24"/>
                </a:solidFill>
                <a:effectLst/>
                <a:latin typeface="+mj-ea"/>
                <a:ea typeface="+mj-ea"/>
                <a:cs typeface="宋体" pitchFamily="2" charset="-122"/>
              </a:rPr>
              <a:t>利好政策持续出台，行情受外围市场影响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4151653" y="4572780"/>
            <a:ext cx="499234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衡焱 投资咨询证号：</a:t>
            </a:r>
            <a:r>
              <a:rPr lang="en-US" altLang="zh-CN" sz="1400" dirty="0" smtClean="0">
                <a:solidFill>
                  <a:srgbClr val="7F7F7F"/>
                </a:solidFill>
              </a:rPr>
              <a:t>Z0016768 </a:t>
            </a:r>
            <a:r>
              <a:rPr lang="zh-CN" altLang="en-US" sz="1400" dirty="0" smtClean="0">
                <a:solidFill>
                  <a:srgbClr val="7F7F7F"/>
                </a:solidFill>
              </a:rPr>
              <a:t>从业资格证号：</a:t>
            </a:r>
            <a:r>
              <a:rPr lang="en-US" altLang="zh-CN" sz="1400" dirty="0">
                <a:solidFill>
                  <a:srgbClr val="7F7F7F"/>
                </a:solidFill>
              </a:rPr>
              <a:t>F03090081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钱龙 从业资格证号：</a:t>
            </a:r>
            <a:r>
              <a:rPr lang="en-US" altLang="zh-CN" sz="1400" dirty="0">
                <a:solidFill>
                  <a:srgbClr val="7F7F7F"/>
                </a:solidFill>
              </a:rPr>
              <a:t>F3077614</a:t>
            </a: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7393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2022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5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6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:a16="http://schemas.microsoft.com/office/drawing/2014/main" xmlns="" id="{41A5E9E9-6AC6-4FD5-A27D-2A1E9F3F6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290" y="2051858"/>
            <a:ext cx="19351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+mn-ea"/>
              </a:rPr>
              <a:t>价格因子分析</a:t>
            </a: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xmlns="" id="{2F80742E-7D29-4689-BD76-CCD46F506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3147" y="750949"/>
            <a:ext cx="2671633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预计下周市场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强弱顺序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：螺纹、热卷、焦煤、焦炭、铁矿</a:t>
            </a:r>
            <a:endParaRPr lang="en-US" altLang="zh-CN" sz="1600" dirty="0">
              <a:solidFill>
                <a:srgbClr val="0070C0"/>
              </a:solidFill>
              <a:latin typeface="+mn-ea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8019719"/>
              </p:ext>
            </p:extLst>
          </p:nvPr>
        </p:nvGraphicFramePr>
        <p:xfrm>
          <a:off x="138112" y="543554"/>
          <a:ext cx="5448299" cy="13633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5401"/>
                <a:gridCol w="1396186"/>
                <a:gridCol w="1332723"/>
                <a:gridCol w="1015408"/>
                <a:gridCol w="1018581"/>
              </a:tblGrid>
              <a:tr h="18097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品种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现货价格（涨跌）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基差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月差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2161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螺纹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4734(-189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5000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-40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366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 marL="6350" marR="6350" marT="6350" marB="0"/>
                </a:tc>
              </a:tr>
              <a:tr h="23622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热卷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4830(-185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4920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-110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 marL="6350" marR="6350" marT="6350" marB="0"/>
                </a:tc>
              </a:tr>
              <a:tr h="22860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铁矿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825(-46.5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-30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6350" marR="6350" marT="6350" marB="0"/>
                </a:tc>
              </a:tr>
              <a:tr h="243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焦炭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3458(-102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4070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-30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612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 marL="6350" marR="6350" marT="6350" marB="0"/>
                </a:tc>
              </a:tr>
              <a:tr h="25273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焦煤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2725(-54)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3200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167.5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  <p:graphicFrame>
        <p:nvGraphicFramePr>
          <p:cNvPr id="13" name="表格 12">
            <a:extLst>
              <a:ext uri="{FF2B5EF4-FFF2-40B4-BE49-F238E27FC236}">
                <a16:creationId xmlns="" xmlns:a16="http://schemas.microsoft.com/office/drawing/2014/main" id="{8EEAACD0-355C-4267-8DCD-27F4728E6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9361194"/>
              </p:ext>
            </p:extLst>
          </p:nvPr>
        </p:nvGraphicFramePr>
        <p:xfrm>
          <a:off x="425666" y="2435698"/>
          <a:ext cx="8383286" cy="21088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8661">
                  <a:extLst>
                    <a:ext uri="{9D8B030D-6E8A-4147-A177-3AD203B41FA5}">
                      <a16:colId xmlns="" xmlns:a16="http://schemas.microsoft.com/office/drawing/2014/main" val="524358693"/>
                    </a:ext>
                  </a:extLst>
                </a:gridCol>
                <a:gridCol w="2379413">
                  <a:extLst>
                    <a:ext uri="{9D8B030D-6E8A-4147-A177-3AD203B41FA5}">
                      <a16:colId xmlns="" xmlns:a16="http://schemas.microsoft.com/office/drawing/2014/main" val="3457882351"/>
                    </a:ext>
                  </a:extLst>
                </a:gridCol>
                <a:gridCol w="1884468">
                  <a:extLst>
                    <a:ext uri="{9D8B030D-6E8A-4147-A177-3AD203B41FA5}">
                      <a16:colId xmlns="" xmlns:a16="http://schemas.microsoft.com/office/drawing/2014/main" val="100304361"/>
                    </a:ext>
                  </a:extLst>
                </a:gridCol>
                <a:gridCol w="1871718">
                  <a:extLst>
                    <a:ext uri="{9D8B030D-6E8A-4147-A177-3AD203B41FA5}">
                      <a16:colId xmlns="" xmlns:a16="http://schemas.microsoft.com/office/drawing/2014/main" val="1552490520"/>
                    </a:ext>
                  </a:extLst>
                </a:gridCol>
                <a:gridCol w="699173">
                  <a:extLst>
                    <a:ext uri="{9D8B030D-6E8A-4147-A177-3AD203B41FA5}">
                      <a16:colId xmlns="" xmlns:a16="http://schemas.microsoft.com/office/drawing/2014/main" val="2436840038"/>
                    </a:ext>
                  </a:extLst>
                </a:gridCol>
                <a:gridCol w="1049853">
                  <a:extLst>
                    <a:ext uri="{9D8B030D-6E8A-4147-A177-3AD203B41FA5}">
                      <a16:colId xmlns="" xmlns:a16="http://schemas.microsoft.com/office/drawing/2014/main" val="2586429031"/>
                    </a:ext>
                  </a:extLst>
                </a:gridCol>
              </a:tblGrid>
              <a:tr h="19887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品种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供应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需求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库存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基差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价格水平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767354896"/>
                  </a:ext>
                </a:extLst>
              </a:tr>
              <a:tr h="397753"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0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螺纹</a:t>
                      </a: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钢厂开工维持同期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低位，疫情影响逐渐解除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下游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需求持续弱势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总体库存稳定，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贴水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正常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3296333891"/>
                  </a:ext>
                </a:extLst>
              </a:tr>
              <a:tr h="19887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热卷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周产量持续恢复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需求继续处于低位，上海疫情影响生产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库存小幅反弹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正常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2554616261"/>
                  </a:ext>
                </a:extLst>
              </a:tr>
              <a:tr h="397753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铁矿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发运上升，到港回落，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5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月预计到港宽松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疏港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量持续增长，疫情对物流影响逐渐缓解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港库继续去库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偏高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4059810"/>
                  </a:ext>
                </a:extLst>
              </a:tr>
              <a:tr h="342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 smtClean="0">
                          <a:effectLst/>
                        </a:rPr>
                        <a:t>焦炭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疫情对物流运输影响逐渐减弱，开工好转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钢厂对高价焦需求减弱，供需偏紧矛盾缓解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钢厂小幅累库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贴水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偏高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3497995253"/>
                  </a:ext>
                </a:extLst>
              </a:tr>
              <a:tr h="34970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焦煤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受环保影响，供应偏紧，蒙方司机查出新冠阳性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钢厂低库存压力缓解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产地库存压力逐渐缓解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贴水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偏高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2927490163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75438293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="" xmlns:a16="http://schemas.microsoft.com/office/drawing/2014/main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1406598"/>
              </p:ext>
            </p:extLst>
          </p:nvPr>
        </p:nvGraphicFramePr>
        <p:xfrm>
          <a:off x="273050" y="935382"/>
          <a:ext cx="8767825" cy="38453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 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节后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2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个交易日，在周四的平稳运行后，周五受外围市场影响，期货市场集体下跌，黑色市场也大幅下行。</a:t>
                      </a:r>
                      <a:endParaRPr lang="en-US" altLang="zh-CN" sz="1200" u="none" strike="noStrike" baseline="0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baseline="0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本周螺纹产量增加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6.68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307.51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69.42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万吨；社库环比增加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3.67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898.96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2.21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万吨；厂库环比增加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1.83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340.39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0.43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万吨。本周螺纹表观消费量环比回落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25.09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302.01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98.12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万吨。螺纹周产量回升，总库存增加，且今年以来首次超过去年同期水平，表需同比大幅下降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24.52%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。当前国内现实需求表现依然疲弱，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、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月份各地均出台救房企、稳楼市政策，但实际效果来看改善不明显，克而瑞监测数据显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月份全国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30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个重点监测城市商品住宅成交面积环比下降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18%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继续下滑。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日各部门依然在持续出台稳楼市政策，后期需求转好预期较强，但市场注意力正逐渐从预期转变为弱现实，结合欧美股市大跌，今日钢材价格大幅下行。预计后期需求真正好转前钢价依旧偏弱运行。</a:t>
                      </a:r>
                      <a:endParaRPr lang="en-US" altLang="zh-CN" sz="12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铁矿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方面，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家钢厂的高炉开工率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81.91%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0.98%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，比去年同期下降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5.08%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；日均铁水产量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236.74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3.18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吨，同比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5.39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个港口进口铁矿库存为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14324.82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192.68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吨；日均疏港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315.66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17.88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。据</a:t>
                      </a:r>
                      <a:r>
                        <a:rPr lang="en-US" altLang="zh-CN" sz="12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Mysteel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数据显示，澳洲巴西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港铁矿发运总量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2591.9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万吨，环比增加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291.1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万吨；澳洲发运量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1803.2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万吨，环比增加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116.9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万吨。巴西发运量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788.7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万吨，环比增加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174.2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万吨。从基本面来看，供应端发运端持续回升。需求端，钢材需求仍受到疫情限制，节前铁水产量环比微增，节后高炉增产空间有限，预计矿价短期呈现震荡走势，需关注钢厂利润情况。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2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焦炭方面，</a:t>
                      </a:r>
                      <a:r>
                        <a:rPr lang="en-US" altLang="zh-CN" sz="12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Mysteel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统计全国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230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家独立焦企样本：产能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利用率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80.4%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，周环比增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1.3%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230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家焦化厂焦炭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库存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76.7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9.5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吨；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家钢厂样本焦炭库存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676.68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22.3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疫情对物流运输影响逐渐减弱，钢厂库存相对偏低，由于终端承接不足，补库力度相对谨慎。焦企利润有所好转，原料偏紧矛盾缓解，提产积极性上升，供需偏紧局面有所好转。现货价格方面，焦炭已有提降声音，在钢厂低利润的情况下，对原料挤压意愿逐渐增强，负反馈预期下盘面承压，弱势盘整格局延续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焦煤方面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，昨日甘其毛都口岸蒙方司机入境核酸检测中发现一例初筛阳性，通关车数或将下降，具体结果等待管委会开会商议。三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大主要口岸总通关车数较上周同期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，蒙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5#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精煤报价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3020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柳林中硫主焦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3050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受安监、环保等因素影响，供应相对偏紧，焦企仍有补库诉求，恐高情绪下整体偏谨慎，随着物流运输好转，产地库存压力逐渐缓解。本次取消进口关税俄罗斯、蒙古国相对受益，对我国出口量有望增加，目前蒙煤日通关已回升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350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车左右。随着供需偏紧格局缓解，盘面相对承压，短期或延续震荡偏弱走势。</a:t>
                      </a:r>
                      <a:endParaRPr lang="zh-CN" altLang="en-US" sz="1200" b="0" i="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：表需继续回落，维持供需双弱态势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12882"/>
            <a:ext cx="9144000" cy="3730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：下游需求回落，关注下周能否维持增长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0" y="963323"/>
            <a:ext cx="9144000" cy="3397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：海外发运持续转暖，澳矿发运提升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467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：疏港量增长至同期高位，钢厂存在补库需求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718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：焦化厂开工率持续增长，钢厂库存回升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05920" y="4482648"/>
            <a:ext cx="631428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itchFamily="2" charset="-122"/>
              </a:rPr>
              <a:t>注：焦化厂、钢厂样本发生变化，数据有跳涨</a:t>
            </a:r>
            <a:endParaRPr lang="zh-CN" altLang="zh-CN" sz="14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itchFamily="2" charset="-122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463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097705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：供应紧张有所好转，焦化、钢厂均累库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05920" y="4482648"/>
            <a:ext cx="631428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itchFamily="2" charset="-122"/>
              </a:rPr>
              <a:t>注：焦化厂、钢厂样本发生变化，数据有跳涨</a:t>
            </a:r>
            <a:endParaRPr lang="zh-CN" altLang="zh-CN" sz="14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638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06318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钢材价差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：卷螺差持续回落，热卷表现趋弱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19194"/>
            <a:ext cx="9144000" cy="188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330062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现货利润：炼钢利润基本亏损，炼焦利润处于边界线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075" y="641294"/>
            <a:ext cx="718185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：月差基本平稳运行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210" y="615110"/>
            <a:ext cx="7549917" cy="4286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基差：近远月基差转暖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812" y="685426"/>
            <a:ext cx="7200900" cy="429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17879</TotalTime>
  <Words>1294</Words>
  <Application>Microsoft Office PowerPoint</Application>
  <PresentationFormat>全屏显示(16:9)</PresentationFormat>
  <Paragraphs>110</Paragraphs>
  <Slides>15</Slides>
  <Notes>15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17" baseType="lpstr"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1050</cp:revision>
  <dcterms:created xsi:type="dcterms:W3CDTF">2017-05-02T06:39:00Z</dcterms:created>
  <dcterms:modified xsi:type="dcterms:W3CDTF">2022-05-06T09:29:52Z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