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17"/>
  </p:notesMasterIdLst>
  <p:sldIdLst>
    <p:sldId id="541" r:id="rId3"/>
    <p:sldId id="629" r:id="rId4"/>
    <p:sldId id="619" r:id="rId5"/>
    <p:sldId id="622" r:id="rId6"/>
    <p:sldId id="623" r:id="rId7"/>
    <p:sldId id="616" r:id="rId8"/>
    <p:sldId id="615" r:id="rId9"/>
    <p:sldId id="630" r:id="rId10"/>
    <p:sldId id="631" r:id="rId11"/>
    <p:sldId id="627" r:id="rId12"/>
    <p:sldId id="624" r:id="rId13"/>
    <p:sldId id="625" r:id="rId14"/>
    <p:sldId id="628" r:id="rId15"/>
    <p:sldId id="552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08573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36437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3423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48360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9972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852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4023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618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2022/7/1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6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5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4.xml"/><Relationship Id="rId40" Type="http://schemas.openxmlformats.org/officeDocument/2006/relationships/tags" Target="../tags/tag7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3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5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6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7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2022/7/1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8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9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0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4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12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4091201" y="2615808"/>
            <a:ext cx="484028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rgbClr val="BD0F24"/>
                </a:solidFill>
                <a:effectLst/>
                <a:latin typeface="+mj-ea"/>
                <a:ea typeface="+mj-ea"/>
                <a:cs typeface="宋体" pitchFamily="2" charset="-122"/>
              </a:rPr>
              <a:t>铁矿港库止降转增，本周行情先扬后抑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从业</a:t>
            </a:r>
            <a:r>
              <a:rPr lang="zh-CN" altLang="en-US" sz="1400" dirty="0">
                <a:solidFill>
                  <a:srgbClr val="7F7F7F"/>
                </a:solidFill>
              </a:rPr>
              <a:t>资格证号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2022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7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一周价格观察（周五数据</a:t>
            </a:r>
            <a:r>
              <a:rPr lang="zh-CN" altLang="en-US" sz="16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）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xmlns="" id="{2F80742E-7D29-4689-BD76-CCD46F50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70" y="3836177"/>
            <a:ext cx="536938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预计下周市场</a:t>
            </a:r>
            <a:r>
              <a:rPr lang="zh-CN" altLang="en-US" sz="1600" dirty="0">
                <a:solidFill>
                  <a:srgbClr val="0070C0"/>
                </a:solidFill>
                <a:latin typeface="+mn-ea"/>
              </a:rPr>
              <a:t>强弱顺序</a:t>
            </a:r>
            <a:r>
              <a:rPr lang="zh-CN" altLang="en-US" sz="1600" dirty="0" smtClean="0">
                <a:solidFill>
                  <a:srgbClr val="0070C0"/>
                </a:solidFill>
                <a:latin typeface="+mn-ea"/>
              </a:rPr>
              <a:t>：螺纹、热卷、焦炭、焦煤、铁矿</a:t>
            </a:r>
            <a:endParaRPr lang="en-US" altLang="zh-CN" sz="1600" dirty="0">
              <a:solidFill>
                <a:srgbClr val="0070C0"/>
              </a:solidFill>
              <a:latin typeface="+mn-ea"/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527181"/>
              </p:ext>
            </p:extLst>
          </p:nvPr>
        </p:nvGraphicFramePr>
        <p:xfrm>
          <a:off x="591670" y="736091"/>
          <a:ext cx="7993766" cy="275107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5623"/>
                <a:gridCol w="2048490"/>
                <a:gridCol w="1955376"/>
                <a:gridCol w="1489811"/>
                <a:gridCol w="1494466"/>
              </a:tblGrid>
              <a:tr h="365187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品种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主力合约收盘（涨跌）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现货价格（涨跌）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基差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月差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</a:tr>
              <a:tr h="447194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螺纹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4265(-113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 marL="6350" marR="6350" marT="6350" marB="0"/>
                </a:tc>
              </a:tr>
              <a:tr h="476666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 dirty="0">
                          <a:effectLst/>
                        </a:rPr>
                        <a:t>热卷</a:t>
                      </a:r>
                      <a:endParaRPr lang="zh-CN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4311(-101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4350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-50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 marL="6350" marR="6350" marT="6350" marB="0"/>
                </a:tc>
              </a:tr>
              <a:tr h="461289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铁矿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747.5(-43.5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-30</a:t>
                      </a:r>
                      <a:r>
                        <a:rPr lang="zh-CN" alt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132.5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50.5</a:t>
                      </a:r>
                    </a:p>
                  </a:txBody>
                  <a:tcPr marL="6350" marR="6350" marT="6350" marB="0"/>
                </a:tc>
              </a:tr>
              <a:tr h="49076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焦炭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3009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-48.5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3250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-100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 marL="6350" marR="6350" marT="6350" marB="0"/>
                </a:tc>
              </a:tr>
              <a:tr h="509981">
                <a:tc>
                  <a:txBody>
                    <a:bodyPr/>
                    <a:lstStyle/>
                    <a:p>
                      <a:pPr algn="ctr" fontAlgn="t"/>
                      <a:r>
                        <a:rPr lang="zh-CN" altLang="en-US" sz="1600" u="none" strike="noStrike">
                          <a:effectLst/>
                        </a:rPr>
                        <a:t>焦煤</a:t>
                      </a:r>
                      <a:endParaRPr lang="zh-CN" altLang="en-US" sz="1600" b="0" i="0" u="none" strike="noStrike">
                        <a:solidFill>
                          <a:srgbClr val="000000"/>
                        </a:solidFill>
                        <a:effectLst/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2280.5(-63)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2580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（</a:t>
                      </a:r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lang="zh-CN" altLang="en-US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）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299.5</a:t>
                      </a:r>
                    </a:p>
                  </a:txBody>
                  <a:tcPr marL="6350" marR="6350" marT="6350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zh-CN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133.5</a:t>
                      </a:r>
                    </a:p>
                  </a:txBody>
                  <a:tcPr marL="6350" marR="6350" marT="6350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8379261"/>
              </p:ext>
            </p:extLst>
          </p:nvPr>
        </p:nvGraphicFramePr>
        <p:xfrm>
          <a:off x="273050" y="935382"/>
          <a:ext cx="8767825" cy="31138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303604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dirty="0" smtClean="0">
                          <a:effectLst/>
                        </a:rPr>
                        <a:t>     </a:t>
                      </a:r>
                      <a:r>
                        <a:rPr lang="en-US" altLang="zh-CN" sz="1200" u="none" strike="noStrike" baseline="0" dirty="0" smtClean="0">
                          <a:effectLst/>
                        </a:rPr>
                        <a:t>  </a:t>
                      </a:r>
                      <a:r>
                        <a:rPr lang="zh-CN" altLang="en-US" sz="1200" u="none" strike="noStrike" baseline="0" dirty="0" smtClean="0">
                          <a:effectLst/>
                        </a:rPr>
                        <a:t>本周黑色市场先扬后抑，周四周五各品种情绪回冷，行情有所回落。</a:t>
                      </a:r>
                      <a:endParaRPr lang="en-US" altLang="zh-CN" sz="1200" u="none" strike="noStrike" baseline="0" dirty="0" smtClean="0">
                        <a:effectLst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u="none" strike="noStrike" baseline="0" dirty="0" smtClean="0">
                          <a:effectLst/>
                        </a:rPr>
                        <a:t>       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螺纹钢方面</a:t>
                      </a:r>
                      <a:r>
                        <a:rPr lang="zh-CN" altLang="en-US" sz="1200" u="none" strike="noStrike" dirty="0" smtClean="0">
                          <a:effectLst/>
                        </a:rPr>
                        <a:t>，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本周螺纹产量减少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18.05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269.86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82.73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万吨；社库环比减少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28.41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808.19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万吨，同比增加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19.86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万吨；厂库环比减少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25.27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333.43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22.36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万吨。本周螺纹表观消费量环比回升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22.28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万吨至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323.54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万吨，同比减少</a:t>
                      </a:r>
                      <a:r>
                        <a:rPr lang="en-US" altLang="zh-CN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0.98</a:t>
                      </a:r>
                      <a:r>
                        <a:rPr lang="zh-CN" altLang="en-US" sz="1200" b="0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吨。螺纹周产量继续大幅回落，总库存降幅扩大，且再次略低于去年同期水平，表需明显回升至接近去年同期水平。数据显示当前钢厂亏损减产力度加大，需求环比好转，供需呈改善趋势。不过受钢厂减产影响，原料端价格跌幅明显，对成材走势形成一定拖累。预计短期螺纹盘面或将高位整理。</a:t>
                      </a:r>
                      <a:endParaRPr lang="en-US" altLang="zh-CN" sz="1200" b="0" i="0" u="none" strike="noStrike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铁矿方面，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247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家钢厂的高炉开工率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80.79%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1.13%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；日均铁水产量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235.96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3.69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吨。全国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个港口进口铁矿库存为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12625.5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吨，环比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下降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53.93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吨；日均疏港量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283.13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吨降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11.42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从基本面来看，财年末冲量澳洲发运量回升至较高水平，巴西发运量也有所增加。需求端，钢厂检修增多铁水产量也有所下降，港口库存也止降转增，反弹空间明显受制于供需的逐步宽松而相对有限，后期需注意粗钢压减对铁矿需求的压制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焦炭方面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钢厂减产检修力度增大，铁水产量明显回落，原料按需采购为主。原料煤让利幅度相对有限，焦企亏损情况依然严重，限产力度较大。供需边际趋松，焦企库存开始累积，压力尚不算太大，现货提降节奏放缓，焦钢博弈明显加剧。产业链负反馈背景下，原料相对承压，持续反弹动能不足，短期震荡为主，波动依然剧烈。</a:t>
                      </a:r>
                      <a:endParaRPr lang="en-US" altLang="zh-CN" sz="12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焦煤方面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，昨日策克口岸通关车数突破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车，满都拉口岸近期稳定在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250-260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车区间内，蒙煤供应持续向好。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三大主要口岸总通关车数较上周同期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增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180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车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，蒙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5#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精煤报价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2500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吨涨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240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柳林中硫主焦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2512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元</a:t>
                      </a:r>
                      <a:r>
                        <a:rPr lang="en-US" altLang="zh-CN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/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</a:t>
                      </a: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煤矿开工稳中有升，新增产能落地加快，偏紧局面缓解。焦企限产力度扩大，按需采购为主，补库动能不足，煤矿累库压力增大。产业链负反馈背景下，原料相对承压，持续反弹动能不足，短期震荡为主，波动依然剧烈。</a:t>
                      </a:r>
                      <a:endParaRPr lang="zh-CN" altLang="en-US" sz="1200" b="0" i="0" kern="1200" dirty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螺纹供求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：钢厂检修持续扩大，表需有所好转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78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热卷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：表需稳定提升，库存维持上升趋势</a:t>
            </a:r>
            <a:endParaRPr lang="en-US" altLang="zh-CN" sz="1800" dirty="0" smtClean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383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2766305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41936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铁矿石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供求：澳洲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发运冲量，总体发运宽松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82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5173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232898"/>
            <a:ext cx="803099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铁矿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供求： 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港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库环比上升，钢厂补库需求减弱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6826"/>
            <a:ext cx="9144000" cy="3709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5062204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  <a:cs typeface="宋体" pitchFamily="2" charset="-122"/>
              </a:rPr>
              <a:t>焦炭供求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：开工持续下滑，炼焦亏损影响生产</a:t>
            </a:r>
            <a:endParaRPr lang="zh-CN" altLang="zh-CN" sz="1800" dirty="0">
              <a:solidFill>
                <a:schemeClr val="accent4"/>
              </a:solidFill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74060"/>
            <a:ext cx="9144000" cy="3494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6231022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焦煤供求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：焦化厂库继续下滑，按需补库为主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05920" y="4482648"/>
            <a:ext cx="6314282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itchFamily="2" charset="-122"/>
              </a:rPr>
              <a:t>注：焦化厂、钢厂样本发生变化，数据有跳涨</a:t>
            </a:r>
            <a:endParaRPr lang="zh-CN" altLang="zh-CN" sz="1400" dirty="0">
              <a:solidFill>
                <a:srgbClr val="FF0000"/>
              </a:solidFill>
              <a:latin typeface="宋体" panose="02010600030101010101" pitchFamily="2" charset="-122"/>
              <a:ea typeface="宋体" panose="02010600030101010101" pitchFamily="2" charset="-122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9146"/>
            <a:ext cx="9144000" cy="359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8836396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8" y="81543"/>
            <a:ext cx="64923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现货利润</a:t>
            </a:r>
            <a:r>
              <a:rPr kumimoji="0" lang="zh-CN" altLang="en-US" sz="18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：长流程利润持续亏损，焦化利润有所好转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648" y="586255"/>
            <a:ext cx="7226300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0333186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月差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：各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品种月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差平稳回落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494" y="719686"/>
            <a:ext cx="7749581" cy="42650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896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：现货回暖，基差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低位小幅反弹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775" y="698444"/>
            <a:ext cx="7156450" cy="428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07363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19467</TotalTime>
  <Words>925</Words>
  <Application>Microsoft Office PowerPoint</Application>
  <PresentationFormat>全屏显示(16:9)</PresentationFormat>
  <Paragraphs>70</Paragraphs>
  <Slides>14</Slides>
  <Notes>14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16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1107</cp:revision>
  <dcterms:created xsi:type="dcterms:W3CDTF">2017-05-02T06:39:00Z</dcterms:created>
  <dcterms:modified xsi:type="dcterms:W3CDTF">2022-07-01T09:12:12Z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