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7"/>
  </p:notesMasterIdLst>
  <p:sldIdLst>
    <p:sldId id="541" r:id="rId3"/>
    <p:sldId id="629" r:id="rId4"/>
    <p:sldId id="619" r:id="rId5"/>
    <p:sldId id="622" r:id="rId6"/>
    <p:sldId id="623" r:id="rId7"/>
    <p:sldId id="616" r:id="rId8"/>
    <p:sldId id="615" r:id="rId9"/>
    <p:sldId id="630" r:id="rId10"/>
    <p:sldId id="631" r:id="rId11"/>
    <p:sldId id="627" r:id="rId12"/>
    <p:sldId id="624" r:id="rId13"/>
    <p:sldId id="625" r:id="rId14"/>
    <p:sldId id="628" r:id="rId15"/>
    <p:sldId id="552" r:id="rId16"/>
  </p:sldIdLst>
  <p:sldSz cx="9144000" cy="5143500" type="screen16x9"/>
  <p:notesSz cx="6858000" cy="9144000"/>
  <p:custDataLst>
    <p:tags r:id="rId18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8" d="100"/>
          <a:sy n="88" d="100"/>
        </p:scale>
        <p:origin x="-632" y="-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2022/7/8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2022/7/8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2022/7/8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2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091201" y="2615808"/>
            <a:ext cx="484028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+mj-ea"/>
                <a:cs typeface="宋体" pitchFamily="2" charset="-122"/>
              </a:rPr>
              <a:t>螺纹钢需求停止增长，复工反弹行情中止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F3077614 </a:t>
            </a:r>
            <a:r>
              <a:rPr lang="zh-CN" altLang="en-US" sz="1400" dirty="0" smtClean="0">
                <a:solidFill>
                  <a:srgbClr val="7F7F7F"/>
                </a:solidFill>
              </a:rPr>
              <a:t>投资咨询资格</a:t>
            </a:r>
            <a:r>
              <a:rPr lang="zh-CN" altLang="en-US" sz="1400" dirty="0">
                <a:solidFill>
                  <a:srgbClr val="7F7F7F"/>
                </a:solidFill>
              </a:rPr>
              <a:t>证号</a:t>
            </a:r>
            <a:r>
              <a:rPr lang="zh-CN" altLang="en-US" sz="1400" dirty="0" smtClean="0">
                <a:solidFill>
                  <a:srgbClr val="7F7F7F"/>
                </a:solidFill>
              </a:rPr>
              <a:t>：</a:t>
            </a:r>
            <a:r>
              <a:rPr lang="en-US" altLang="zh-CN" sz="1400" dirty="0">
                <a:solidFill>
                  <a:srgbClr val="7F7F7F"/>
                </a:solidFill>
              </a:rPr>
              <a:t>Z0017608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2022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7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8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2" name="Rectangle 10">
            <a:extLst>
              <a:ext uri="{FF2B5EF4-FFF2-40B4-BE49-F238E27FC236}">
                <a16:creationId xmlns="" xmlns:a16="http://schemas.microsoft.com/office/drawing/2014/main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670" y="3836177"/>
            <a:ext cx="536938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预计下周市场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强弱顺序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：螺纹、热卷、焦炭、焦煤、铁矿</a:t>
            </a:r>
            <a:endParaRPr lang="en-US" altLang="zh-CN" sz="1600" dirty="0">
              <a:solidFill>
                <a:srgbClr val="0070C0"/>
              </a:solidFill>
              <a:latin typeface="+mn-e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6932998"/>
              </p:ext>
            </p:extLst>
          </p:nvPr>
        </p:nvGraphicFramePr>
        <p:xfrm>
          <a:off x="591670" y="736091"/>
          <a:ext cx="7993766" cy="27510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5623"/>
                <a:gridCol w="2048490"/>
                <a:gridCol w="1955376"/>
                <a:gridCol w="1489811"/>
                <a:gridCol w="1494466"/>
              </a:tblGrid>
              <a:tr h="3651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品种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现货价格（涨跌）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基差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月差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44719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螺纹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4196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-13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4220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 marL="6350" marR="6350" marT="6350" marB="0"/>
                </a:tc>
              </a:tr>
              <a:tr h="47666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热卷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4206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+4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4240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 marL="6350" marR="6350" marT="6350" marB="0"/>
                </a:tc>
              </a:tr>
              <a:tr h="461289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铁矿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755.5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810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+5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104.5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72.5</a:t>
                      </a:r>
                    </a:p>
                  </a:txBody>
                  <a:tcPr marL="6350" marR="6350" marT="6350" marB="0"/>
                </a:tc>
              </a:tr>
              <a:tr h="49076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焦炭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2936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-95.5)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3150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 marL="6350" marR="6350" marT="6350" marB="0"/>
                </a:tc>
              </a:tr>
              <a:tr h="50998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焦煤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2206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-69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2545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339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199.5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75438293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xmlns="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0422081"/>
              </p:ext>
            </p:extLst>
          </p:nvPr>
        </p:nvGraphicFramePr>
        <p:xfrm>
          <a:off x="273050" y="935382"/>
          <a:ext cx="8767825" cy="32966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 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本周黑色市场在周一受宏观情绪大幅回落后，周二至周五均低位震荡。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本周螺纹产量减少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15.25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254.61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89.86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万吨；社库环比减少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38.49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769.7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43.07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万吨；厂库环比减少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11.78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321.65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20.99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万吨。本周螺纹表观消费量环比回落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18.66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304.88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28.3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万吨。螺纹周产量连续第四周下降，总库存连续第三周下降，且连续第二周降幅达到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50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的水平，表需环比有所回落。数据显示螺纹库存下降更多是受产量下降影响，螺纹实际需求表现依然较弱，此前需求恢复而形成的反弹行情基本结束。近期从国内看螺纹供应持续下降，需求环比有所好转，供需处于小幅改善态势。不过海外“经济衰退”预期较强，股市、商品整体承压，国内市场信心也依然较弱。短期螺纹盘面整体仍以反复震荡对待。</a:t>
                      </a:r>
                      <a:endParaRPr lang="en-US" altLang="zh-CN" sz="12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铁矿方面，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家钢厂的高炉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开工率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78.53%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2.26%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；日均铁水产量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230.84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5.12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个港口进口铁矿库存为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12654.62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29.12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吨；日均疏港量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288.75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5.62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从基本面来看，上周澳巴发运量在季末冲量后有所回落，但后续增加预期不变。需求端，钢厂检修增多，铁水产量和疏港量均有所下降。港口库存止降转增，累库幅度有所扩大。另外近期疫情有所反复，成为不确定因素。多空交织下，预计价格延续震荡走势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焦炭方面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钢厂减产幅度扩大，铁水产量明显回落，钢厂原料按需采购，库存维持低位。焦企亏损情况依然严重，生产积极性不高，部分焦企加大限产力度。供需双弱略偏松，焦企库存有所累积，幅度并不大，现货第二轮提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落地，累计提降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吨，焦钢博弈明显加剧。盘面压力快速释放后有所企稳，短期波动加剧，关注黑色系情绪变化。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焦煤方面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，乌拉特中旗今日进行第三轮全员核酸检测，甘其毛都口岸通关车数连续两天下降。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三大主要口岸总通关车数较上周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同期减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，蒙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5#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精煤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报价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2315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吨，柳林中硫主焦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2512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煤矿开工平稳，保供背景下，供应能力整体逐渐回升。焦企按需采购为主，补库动能不足，煤矿出货不畅。甘其毛都口岸附近出现阳性病例，通关有所回落，外运煤暂停。盘面跟随黑色系有所企稳，短期仍有反复，波动较为剧烈。</a:t>
                      </a:r>
                      <a:endParaRPr lang="zh-CN" altLang="en-US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：钢厂检修持续扩大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，去库速度边际增长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20643"/>
            <a:ext cx="9144000" cy="3769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：供需双降，总库稳定小幅提升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404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4193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：澳洲发运高位回落，总体发运依旧宽松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443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供求： 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港口去库停滞，下游钢厂补库需求有限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82108"/>
            <a:ext cx="9144000" cy="3703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：钢厂库存停止下降，焦化厂限产持续扩大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482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6231022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：焦化厂库再创新低，需求持续走弱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1" y="930979"/>
            <a:ext cx="9123830" cy="3718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8836396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：高炉亏损扩大，炼焦利润提振困难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50" y="615894"/>
            <a:ext cx="7175500" cy="436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差：热卷月差收缩至低位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375" y="766314"/>
            <a:ext cx="7207250" cy="398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：本周基差维持平稳震荡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12" y="586255"/>
            <a:ext cx="716915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19798</TotalTime>
  <Words>955</Words>
  <Application>Microsoft Office PowerPoint</Application>
  <PresentationFormat>全屏显示(16:9)</PresentationFormat>
  <Paragraphs>68</Paragraphs>
  <Slides>14</Slides>
  <Notes>14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16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1117</cp:revision>
  <dcterms:created xsi:type="dcterms:W3CDTF">2017-05-02T06:39:00Z</dcterms:created>
  <dcterms:modified xsi:type="dcterms:W3CDTF">2022-07-08T08:03:11Z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