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heme/theme3.xml" ContentType="application/vnd.openxmlformats-officedocument.theme+xml"/>
  <Override PartName="/ppt/tags/tag99.xml" ContentType="application/vnd.openxmlformats-officedocument.presentationml.tags+xml"/>
  <Override PartName="/ppt/notesSlides/notesSlide1.xml" ContentType="application/vnd.openxmlformats-officedocument.presentationml.notesSlide+xml"/>
  <Override PartName="/ppt/tags/tag100.xml" ContentType="application/vnd.openxmlformats-officedocument.presentationml.tags+xml"/>
  <Override PartName="/ppt/notesSlides/notesSlide2.xml" ContentType="application/vnd.openxmlformats-officedocument.presentationml.notesSlide+xml"/>
  <Override PartName="/ppt/tags/tag101.xml" ContentType="application/vnd.openxmlformats-officedocument.presentationml.tags+xml"/>
  <Override PartName="/ppt/notesSlides/notesSlide3.xml" ContentType="application/vnd.openxmlformats-officedocument.presentationml.notesSlide+xml"/>
  <Override PartName="/ppt/tags/tag102.xml" ContentType="application/vnd.openxmlformats-officedocument.presentationml.tags+xml"/>
  <Override PartName="/ppt/notesSlides/notesSlide4.xml" ContentType="application/vnd.openxmlformats-officedocument.presentationml.notesSlide+xml"/>
  <Override PartName="/ppt/tags/tag103.xml" ContentType="application/vnd.openxmlformats-officedocument.presentationml.tags+xml"/>
  <Override PartName="/ppt/notesSlides/notesSlide5.xml" ContentType="application/vnd.openxmlformats-officedocument.presentationml.notesSlide+xml"/>
  <Override PartName="/ppt/tags/tag104.xml" ContentType="application/vnd.openxmlformats-officedocument.presentationml.tags+xml"/>
  <Override PartName="/ppt/notesSlides/notesSlide6.xml" ContentType="application/vnd.openxmlformats-officedocument.presentationml.notesSlide+xml"/>
  <Override PartName="/ppt/tags/tag105.xml" ContentType="application/vnd.openxmlformats-officedocument.presentationml.tags+xml"/>
  <Override PartName="/ppt/notesSlides/notesSlide7.xml" ContentType="application/vnd.openxmlformats-officedocument.presentationml.notesSlide+xml"/>
  <Override PartName="/ppt/tags/tag106.xml" ContentType="application/vnd.openxmlformats-officedocument.presentationml.tags+xml"/>
  <Override PartName="/ppt/notesSlides/notesSlide8.xml" ContentType="application/vnd.openxmlformats-officedocument.presentationml.notesSlide+xml"/>
  <Override PartName="/ppt/tags/tag107.xml" ContentType="application/vnd.openxmlformats-officedocument.presentationml.tags+xml"/>
  <Override PartName="/ppt/notesSlides/notesSlide9.xml" ContentType="application/vnd.openxmlformats-officedocument.presentationml.notesSlide+xml"/>
  <Override PartName="/ppt/tags/tag108.xml" ContentType="application/vnd.openxmlformats-officedocument.presentationml.tags+xml"/>
  <Override PartName="/ppt/notesSlides/notesSlide10.xml" ContentType="application/vnd.openxmlformats-officedocument.presentationml.notesSlide+xml"/>
  <Override PartName="/ppt/tags/tag109.xml" ContentType="application/vnd.openxmlformats-officedocument.presentationml.tags+xml"/>
  <Override PartName="/ppt/notesSlides/notesSlide11.xml" ContentType="application/vnd.openxmlformats-officedocument.presentationml.notesSlide+xml"/>
  <Override PartName="/ppt/tags/tag110.xml" ContentType="application/vnd.openxmlformats-officedocument.presentationml.tags+xml"/>
  <Override PartName="/ppt/notesSlides/notesSlide12.xml" ContentType="application/vnd.openxmlformats-officedocument.presentationml.notesSlide+xml"/>
  <Override PartName="/ppt/tags/tag111.xml" ContentType="application/vnd.openxmlformats-officedocument.presentationml.tags+xml"/>
  <Override PartName="/ppt/notesSlides/notesSlide13.xml" ContentType="application/vnd.openxmlformats-officedocument.presentationml.notesSlide+xml"/>
  <Override PartName="/ppt/tags/tag112.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52" r:id="rId2"/>
  </p:sldMasterIdLst>
  <p:notesMasterIdLst>
    <p:notesMasterId r:id="rId17"/>
  </p:notesMasterIdLst>
  <p:sldIdLst>
    <p:sldId id="541" r:id="rId3"/>
    <p:sldId id="629" r:id="rId4"/>
    <p:sldId id="619" r:id="rId5"/>
    <p:sldId id="622" r:id="rId6"/>
    <p:sldId id="623" r:id="rId7"/>
    <p:sldId id="616" r:id="rId8"/>
    <p:sldId id="615" r:id="rId9"/>
    <p:sldId id="630" r:id="rId10"/>
    <p:sldId id="631" r:id="rId11"/>
    <p:sldId id="627" r:id="rId12"/>
    <p:sldId id="624" r:id="rId13"/>
    <p:sldId id="625" r:id="rId14"/>
    <p:sldId id="628" r:id="rId15"/>
    <p:sldId id="552" r:id="rId16"/>
  </p:sldIdLst>
  <p:sldSz cx="9144000" cy="5143500" type="screen16x9"/>
  <p:notesSz cx="6858000" cy="9144000"/>
  <p:custDataLst>
    <p:tags r:id="rId18"/>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563">
          <p15:clr>
            <a:srgbClr val="A4A3A4"/>
          </p15:clr>
        </p15:guide>
        <p15:guide id="2" pos="286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4950"/>
    <a:srgbClr val="7F7F7F"/>
    <a:srgbClr val="5B6474"/>
    <a:srgbClr val="BD0F24"/>
    <a:srgbClr val="DAB866"/>
    <a:srgbClr val="323D51"/>
    <a:srgbClr val="E60012"/>
    <a:srgbClr val="394355"/>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99" autoAdjust="0"/>
    <p:restoredTop sz="81115" autoAdjust="0"/>
  </p:normalViewPr>
  <p:slideViewPr>
    <p:cSldViewPr snapToGrid="0" showGuides="1">
      <p:cViewPr varScale="1">
        <p:scale>
          <a:sx n="88" d="100"/>
          <a:sy n="88" d="100"/>
        </p:scale>
        <p:origin x="-632" y="-52"/>
      </p:cViewPr>
      <p:guideLst>
        <p:guide orient="horz" pos="1563"/>
        <p:guide pos="2862"/>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4A3340-C542-46E3-BB6B-1E3F28D53E89}" type="datetimeFigureOut">
              <a:rPr lang="zh-CN" altLang="en-US" smtClean="0"/>
              <a:pPr/>
              <a:t>2022/7/22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EAA4AF-B0AE-42C7-9AD8-C74E868F5800}" type="slidenum">
              <a:rPr lang="zh-CN" altLang="en-US" smtClean="0"/>
              <a:pPr/>
              <a:t>‹#›</a:t>
            </a:fld>
            <a:endParaRPr lang="zh-CN" altLang="en-US"/>
          </a:p>
        </p:txBody>
      </p:sp>
    </p:spTree>
    <p:extLst>
      <p:ext uri="{BB962C8B-B14F-4D97-AF65-F5344CB8AC3E}">
        <p14:creationId xmlns:p14="http://schemas.microsoft.com/office/powerpoint/2010/main" val="187134571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1</a:t>
            </a:fld>
            <a:endParaRPr lang="zh-CN" altLang="en-US"/>
          </a:p>
        </p:txBody>
      </p:sp>
    </p:spTree>
    <p:extLst>
      <p:ext uri="{BB962C8B-B14F-4D97-AF65-F5344CB8AC3E}">
        <p14:creationId xmlns:p14="http://schemas.microsoft.com/office/powerpoint/2010/main" val="1819633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2</a:t>
            </a:fld>
            <a:endParaRPr lang="zh-CN" altLang="en-US"/>
          </a:p>
        </p:txBody>
      </p:sp>
    </p:spTree>
    <p:extLst>
      <p:ext uri="{BB962C8B-B14F-4D97-AF65-F5344CB8AC3E}">
        <p14:creationId xmlns:p14="http://schemas.microsoft.com/office/powerpoint/2010/main" val="3551181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3</a:t>
            </a:fld>
            <a:endParaRPr lang="zh-CN" altLang="en-US"/>
          </a:p>
        </p:txBody>
      </p:sp>
    </p:spTree>
    <p:extLst>
      <p:ext uri="{BB962C8B-B14F-4D97-AF65-F5344CB8AC3E}">
        <p14:creationId xmlns:p14="http://schemas.microsoft.com/office/powerpoint/2010/main" val="150739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4</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5</a:t>
            </a:fld>
            <a:endParaRPr lang="zh-CN" altLang="en-US"/>
          </a:p>
        </p:txBody>
      </p:sp>
    </p:spTree>
    <p:extLst>
      <p:ext uri="{BB962C8B-B14F-4D97-AF65-F5344CB8AC3E}">
        <p14:creationId xmlns:p14="http://schemas.microsoft.com/office/powerpoint/2010/main" val="2750857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6</a:t>
            </a:fld>
            <a:endParaRPr lang="zh-CN" altLang="en-US"/>
          </a:p>
        </p:txBody>
      </p:sp>
    </p:spTree>
    <p:extLst>
      <p:ext uri="{BB962C8B-B14F-4D97-AF65-F5344CB8AC3E}">
        <p14:creationId xmlns:p14="http://schemas.microsoft.com/office/powerpoint/2010/main" val="3523643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7</a:t>
            </a:fld>
            <a:endParaRPr lang="zh-CN" altLang="en-US"/>
          </a:p>
        </p:txBody>
      </p:sp>
    </p:spTree>
    <p:extLst>
      <p:ext uri="{BB962C8B-B14F-4D97-AF65-F5344CB8AC3E}">
        <p14:creationId xmlns:p14="http://schemas.microsoft.com/office/powerpoint/2010/main" val="3959342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8</a:t>
            </a:fld>
            <a:endParaRPr lang="zh-CN" altLang="en-US"/>
          </a:p>
        </p:txBody>
      </p:sp>
    </p:spTree>
    <p:extLst>
      <p:ext uri="{BB962C8B-B14F-4D97-AF65-F5344CB8AC3E}">
        <p14:creationId xmlns:p14="http://schemas.microsoft.com/office/powerpoint/2010/main" val="1324836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9</a:t>
            </a:fld>
            <a:endParaRPr lang="zh-CN" altLang="en-US"/>
          </a:p>
        </p:txBody>
      </p:sp>
    </p:spTree>
    <p:extLst>
      <p:ext uri="{BB962C8B-B14F-4D97-AF65-F5344CB8AC3E}">
        <p14:creationId xmlns:p14="http://schemas.microsoft.com/office/powerpoint/2010/main" val="4199997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10</a:t>
            </a:fld>
            <a:endParaRPr lang="zh-CN" altLang="en-US"/>
          </a:p>
        </p:txBody>
      </p:sp>
    </p:spTree>
    <p:extLst>
      <p:ext uri="{BB962C8B-B14F-4D97-AF65-F5344CB8AC3E}">
        <p14:creationId xmlns:p14="http://schemas.microsoft.com/office/powerpoint/2010/main" val="19998526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11</a:t>
            </a:fld>
            <a:endParaRPr lang="zh-CN" altLang="en-US"/>
          </a:p>
        </p:txBody>
      </p:sp>
    </p:spTree>
    <p:extLst>
      <p:ext uri="{BB962C8B-B14F-4D97-AF65-F5344CB8AC3E}">
        <p14:creationId xmlns:p14="http://schemas.microsoft.com/office/powerpoint/2010/main" val="904023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12</a:t>
            </a:fld>
            <a:endParaRPr lang="zh-CN" altLang="en-US"/>
          </a:p>
        </p:txBody>
      </p:sp>
    </p:spTree>
    <p:extLst>
      <p:ext uri="{BB962C8B-B14F-4D97-AF65-F5344CB8AC3E}">
        <p14:creationId xmlns:p14="http://schemas.microsoft.com/office/powerpoint/2010/main" val="3368661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13</a:t>
            </a:fld>
            <a:endParaRPr lang="zh-CN" altLang="en-US"/>
          </a:p>
        </p:txBody>
      </p:sp>
    </p:spTree>
    <p:extLst>
      <p:ext uri="{BB962C8B-B14F-4D97-AF65-F5344CB8AC3E}">
        <p14:creationId xmlns:p14="http://schemas.microsoft.com/office/powerpoint/2010/main" val="1973954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14</a:t>
            </a:fld>
            <a:endParaRPr lang="zh-CN" altLang="en-US"/>
          </a:p>
        </p:txBody>
      </p:sp>
    </p:spTree>
    <p:extLst>
      <p:ext uri="{BB962C8B-B14F-4D97-AF65-F5344CB8AC3E}">
        <p14:creationId xmlns:p14="http://schemas.microsoft.com/office/powerpoint/2010/main" val="2529291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15.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image" Target="../media/image1.jpe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slideMaster" Target="../slideMasters/slideMaster2.xml"/><Relationship Id="rId5" Type="http://schemas.openxmlformats.org/officeDocument/2006/relationships/tags" Target="../tags/tag1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 Type="http://schemas.openxmlformats.org/officeDocument/2006/relationships/tags" Target="../tags/tag26.xml"/><Relationship Id="rId21" Type="http://schemas.openxmlformats.org/officeDocument/2006/relationships/tags" Target="../tags/tag44.xml"/><Relationship Id="rId7" Type="http://schemas.openxmlformats.org/officeDocument/2006/relationships/tags" Target="../tags/tag30.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2" Type="http://schemas.openxmlformats.org/officeDocument/2006/relationships/tags" Target="../tags/tag25.xml"/><Relationship Id="rId16" Type="http://schemas.openxmlformats.org/officeDocument/2006/relationships/tags" Target="../tags/tag39.xml"/><Relationship Id="rId20" Type="http://schemas.openxmlformats.org/officeDocument/2006/relationships/tags" Target="../tags/tag43.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image" Target="../media/image2.png"/><Relationship Id="rId10" Type="http://schemas.openxmlformats.org/officeDocument/2006/relationships/tags" Target="../tags/tag33.xml"/><Relationship Id="rId19" Type="http://schemas.openxmlformats.org/officeDocument/2006/relationships/tags" Target="../tags/tag42.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52.xml"/><Relationship Id="rId7" Type="http://schemas.openxmlformats.org/officeDocument/2006/relationships/tags" Target="../tags/tag56.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64.xml"/><Relationship Id="rId3" Type="http://schemas.openxmlformats.org/officeDocument/2006/relationships/tags" Target="../tags/tag59.xml"/><Relationship Id="rId7" Type="http://schemas.openxmlformats.org/officeDocument/2006/relationships/tags" Target="../tags/tag63.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5" Type="http://schemas.openxmlformats.org/officeDocument/2006/relationships/tags" Target="../tags/tag61.xml"/><Relationship Id="rId10" Type="http://schemas.openxmlformats.org/officeDocument/2006/relationships/slideMaster" Target="../slideMasters/slideMaster2.xml"/><Relationship Id="rId4" Type="http://schemas.openxmlformats.org/officeDocument/2006/relationships/tags" Target="../tags/tag60.xml"/><Relationship Id="rId9" Type="http://schemas.openxmlformats.org/officeDocument/2006/relationships/tags" Target="../tags/tag6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slideMaster" Target="../slideMasters/slideMaster2.xml"/><Relationship Id="rId4" Type="http://schemas.openxmlformats.org/officeDocument/2006/relationships/tags" Target="../tags/tag69.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75.xml"/><Relationship Id="rId7" Type="http://schemas.openxmlformats.org/officeDocument/2006/relationships/tags" Target="../tags/tag79.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Master" Target="../slideMasters/slideMaster2.xml"/><Relationship Id="rId5" Type="http://schemas.openxmlformats.org/officeDocument/2006/relationships/tags" Target="../tags/tag84.xml"/><Relationship Id="rId4" Type="http://schemas.openxmlformats.org/officeDocument/2006/relationships/tags" Target="../tags/tag83.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slideMaster" Target="../slideMasters/slideMaster2.xml"/><Relationship Id="rId4" Type="http://schemas.openxmlformats.org/officeDocument/2006/relationships/tags" Target="../tags/tag88.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96.xml"/><Relationship Id="rId3" Type="http://schemas.openxmlformats.org/officeDocument/2006/relationships/tags" Target="../tags/tag91.xml"/><Relationship Id="rId7" Type="http://schemas.openxmlformats.org/officeDocument/2006/relationships/tags" Target="../tags/tag95.xml"/><Relationship Id="rId12" Type="http://schemas.openxmlformats.org/officeDocument/2006/relationships/image" Target="../media/image3.jpe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tags" Target="../tags/tag94.xml"/><Relationship Id="rId11" Type="http://schemas.openxmlformats.org/officeDocument/2006/relationships/slideMaster" Target="../slideMasters/slideMaster2.xml"/><Relationship Id="rId5" Type="http://schemas.openxmlformats.org/officeDocument/2006/relationships/tags" Target="../tags/tag93.xml"/><Relationship Id="rId10" Type="http://schemas.openxmlformats.org/officeDocument/2006/relationships/tags" Target="../tags/tag98.xml"/><Relationship Id="rId4" Type="http://schemas.openxmlformats.org/officeDocument/2006/relationships/tags" Target="../tags/tag92.xml"/><Relationship Id="rId9" Type="http://schemas.openxmlformats.org/officeDocument/2006/relationships/tags" Target="../tags/tag9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4_Title Slide 1">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rotWithShape="1">
          <a:blip r:embed="rId12" cstate="email"/>
          <a:srcRect b="-18163"/>
          <a:stretch>
            <a:fillRect/>
          </a:stretch>
        </p:blipFill>
        <p:spPr>
          <a:xfrm>
            <a:off x="0" y="0"/>
            <a:ext cx="9144000" cy="5132087"/>
          </a:xfrm>
          <a:prstGeom prst="rect">
            <a:avLst/>
          </a:prstGeom>
        </p:spPr>
      </p:pic>
      <p:sp>
        <p:nvSpPr>
          <p:cNvPr id="8" name="矩形 7"/>
          <p:cNvSpPr/>
          <p:nvPr>
            <p:custDataLst>
              <p:tags r:id="rId2"/>
            </p:custDataLst>
          </p:nvPr>
        </p:nvSpPr>
        <p:spPr>
          <a:xfrm>
            <a:off x="0" y="4227934"/>
            <a:ext cx="9144000" cy="915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9" name="等腰三角形 8"/>
          <p:cNvSpPr/>
          <p:nvPr>
            <p:custDataLst>
              <p:tags r:id="rId3"/>
            </p:custDataLst>
          </p:nvPr>
        </p:nvSpPr>
        <p:spPr>
          <a:xfrm rot="5400000" flipV="1">
            <a:off x="3140309" y="-860192"/>
            <a:ext cx="2863384" cy="9144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0" name="直角三角形 9"/>
          <p:cNvSpPr/>
          <p:nvPr>
            <p:custDataLst>
              <p:tags r:id="rId4"/>
            </p:custDataLst>
          </p:nvPr>
        </p:nvSpPr>
        <p:spPr>
          <a:xfrm>
            <a:off x="0" y="2715766"/>
            <a:ext cx="9144000" cy="2427734"/>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1" name="直角三角形 10"/>
          <p:cNvSpPr/>
          <p:nvPr>
            <p:custDataLst>
              <p:tags r:id="rId5"/>
            </p:custDataLst>
          </p:nvPr>
        </p:nvSpPr>
        <p:spPr>
          <a:xfrm flipH="1">
            <a:off x="0" y="2283718"/>
            <a:ext cx="9144000" cy="2859782"/>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4" name="日期占位符 3"/>
          <p:cNvSpPr>
            <a:spLocks noGrp="1"/>
          </p:cNvSpPr>
          <p:nvPr>
            <p:ph type="dt" sz="half" idx="10"/>
            <p:custDataLst>
              <p:tags r:id="rId6"/>
            </p:custDataLst>
          </p:nvPr>
        </p:nvSpPr>
        <p:spPr>
          <a:xfrm>
            <a:off x="744082" y="95675"/>
            <a:ext cx="2057400" cy="273844"/>
          </a:xfrm>
        </p:spPr>
        <p:txBody>
          <a:bodyPr/>
          <a:lstStyle/>
          <a:p>
            <a:fld id="{760FBDFE-C587-4B4C-A407-44438C67B59E}" type="datetimeFigureOut">
              <a:rPr lang="zh-CN" altLang="en-US" smtClean="0"/>
              <a:pPr/>
              <a:t>2022/7/22</a:t>
            </a:fld>
            <a:endParaRPr lang="zh-CN" altLang="en-US"/>
          </a:p>
        </p:txBody>
      </p:sp>
      <p:sp>
        <p:nvSpPr>
          <p:cNvPr id="5" name="页脚占位符 4"/>
          <p:cNvSpPr>
            <a:spLocks noGrp="1"/>
          </p:cNvSpPr>
          <p:nvPr>
            <p:ph type="ftr" sz="quarter" idx="11"/>
            <p:custDataLst>
              <p:tags r:id="rId7"/>
            </p:custDataLst>
          </p:nvPr>
        </p:nvSpPr>
        <p:spPr>
          <a:xfrm>
            <a:off x="3144382" y="95675"/>
            <a:ext cx="3086100" cy="273844"/>
          </a:xfrm>
        </p:spPr>
        <p:txBody>
          <a:bodyPr/>
          <a:lstStyle/>
          <a:p>
            <a:endParaRPr lang="zh-CN" altLang="en-US"/>
          </a:p>
        </p:txBody>
      </p:sp>
      <p:sp>
        <p:nvSpPr>
          <p:cNvPr id="6" name="灯片编号占位符 5"/>
          <p:cNvSpPr>
            <a:spLocks noGrp="1"/>
          </p:cNvSpPr>
          <p:nvPr>
            <p:ph type="sldNum" sz="quarter" idx="12"/>
            <p:custDataLst>
              <p:tags r:id="rId8"/>
            </p:custDataLst>
          </p:nvPr>
        </p:nvSpPr>
        <p:spPr>
          <a:xfrm>
            <a:off x="6573382" y="95675"/>
            <a:ext cx="2057400" cy="273844"/>
          </a:xfrm>
        </p:spPr>
        <p:txBody>
          <a:bodyPr/>
          <a:lstStyle/>
          <a:p>
            <a:fld id="{49AE70B2-8BF9-45C0-BB95-33D1B9D3A854}" type="slidenum">
              <a:rPr lang="zh-CN" altLang="en-US" smtClean="0"/>
              <a:pPr/>
              <a:t>‹#›</a:t>
            </a:fld>
            <a:endParaRPr lang="zh-CN" altLang="en-US"/>
          </a:p>
        </p:txBody>
      </p:sp>
      <p:sp>
        <p:nvSpPr>
          <p:cNvPr id="2" name="标题 1"/>
          <p:cNvSpPr>
            <a:spLocks noGrp="1"/>
          </p:cNvSpPr>
          <p:nvPr>
            <p:ph type="ctrTitle" hasCustomPrompt="1"/>
            <p:custDataLst>
              <p:tags r:id="rId9"/>
            </p:custDataLst>
          </p:nvPr>
        </p:nvSpPr>
        <p:spPr>
          <a:xfrm>
            <a:off x="4171950" y="3779043"/>
            <a:ext cx="4914900" cy="790186"/>
          </a:xfrm>
          <a:noFill/>
        </p:spPr>
        <p:txBody>
          <a:bodyPr anchor="b">
            <a:normAutofit/>
          </a:bodyPr>
          <a:lstStyle>
            <a:lvl1pPr algn="r">
              <a:defRPr sz="3600" b="1">
                <a:solidFill>
                  <a:schemeClr val="tx1"/>
                </a:solidFill>
              </a:defRPr>
            </a:lvl1pPr>
          </a:lstStyle>
          <a:p>
            <a:r>
              <a:rPr lang="zh-CN" altLang="en-US" dirty="0"/>
              <a:t>单击此处编辑标题</a:t>
            </a:r>
          </a:p>
        </p:txBody>
      </p:sp>
      <p:sp>
        <p:nvSpPr>
          <p:cNvPr id="3" name="副标题 2"/>
          <p:cNvSpPr>
            <a:spLocks noGrp="1"/>
          </p:cNvSpPr>
          <p:nvPr>
            <p:ph type="subTitle" idx="1" hasCustomPrompt="1"/>
            <p:custDataLst>
              <p:tags r:id="rId10"/>
            </p:custDataLst>
          </p:nvPr>
        </p:nvSpPr>
        <p:spPr>
          <a:xfrm>
            <a:off x="4171950" y="4623278"/>
            <a:ext cx="4914900" cy="378000"/>
          </a:xfrm>
          <a:noFill/>
        </p:spPr>
        <p:txBody>
          <a:bodyPr>
            <a:normAutofit/>
          </a:bodyPr>
          <a:lstStyle>
            <a:lvl1pPr marL="0" indent="0" algn="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8650" y="273844"/>
            <a:ext cx="7886700" cy="994172"/>
          </a:xfrm>
        </p:spPr>
        <p:txBody>
          <a:bodyPr/>
          <a:lstStyle/>
          <a:p>
            <a:r>
              <a:rPr lang="zh-CN" altLang="en-US" dirty="0"/>
              <a:t>单击此处编辑母版标题样式</a:t>
            </a:r>
          </a:p>
        </p:txBody>
      </p:sp>
      <p:sp>
        <p:nvSpPr>
          <p:cNvPr id="3" name="内容占位符 2"/>
          <p:cNvSpPr>
            <a:spLocks noGrp="1"/>
          </p:cNvSpPr>
          <p:nvPr>
            <p:ph idx="1"/>
            <p:custDataLst>
              <p:tags r:id="rId2"/>
            </p:custDataLst>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2022/7/22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
        <p:nvSpPr>
          <p:cNvPr id="7" name="矩形 6"/>
          <p:cNvSpPr/>
          <p:nvPr>
            <p:custDataLst>
              <p:tags r:id="rId6"/>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7" name="矩形 6"/>
          <p:cNvSpPr/>
          <p:nvPr>
            <p:custDataLst>
              <p:tags r:id="rId1"/>
            </p:custDataLst>
          </p:nvPr>
        </p:nvSpPr>
        <p:spPr>
          <a:xfrm>
            <a:off x="1676" y="143"/>
            <a:ext cx="9144000" cy="5143500"/>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8" name="任意多边形 3"/>
          <p:cNvSpPr/>
          <p:nvPr>
            <p:custDataLst>
              <p:tags r:id="rId2"/>
            </p:custDataLst>
          </p:nvPr>
        </p:nvSpPr>
        <p:spPr>
          <a:xfrm>
            <a:off x="-15240" y="2895600"/>
            <a:ext cx="4030980" cy="2141220"/>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9" name="任意多边形 5"/>
          <p:cNvSpPr/>
          <p:nvPr>
            <p:custDataLst>
              <p:tags r:id="rId3"/>
            </p:custDataLst>
          </p:nvPr>
        </p:nvSpPr>
        <p:spPr>
          <a:xfrm>
            <a:off x="3452813" y="2914650"/>
            <a:ext cx="1090613" cy="222885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0" name="任意多边形 15"/>
          <p:cNvSpPr/>
          <p:nvPr>
            <p:custDataLst>
              <p:tags r:id="rId4"/>
            </p:custDataLst>
          </p:nvPr>
        </p:nvSpPr>
        <p:spPr>
          <a:xfrm>
            <a:off x="4976813" y="3152775"/>
            <a:ext cx="1490663" cy="1990725"/>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1" name="任意多边形 11"/>
          <p:cNvSpPr/>
          <p:nvPr>
            <p:custDataLst>
              <p:tags r:id="rId5"/>
            </p:custDataLst>
          </p:nvPr>
        </p:nvSpPr>
        <p:spPr>
          <a:xfrm>
            <a:off x="1514475" y="2781300"/>
            <a:ext cx="2886075" cy="238125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2" name="任意多边形 13"/>
          <p:cNvSpPr/>
          <p:nvPr>
            <p:custDataLst>
              <p:tags r:id="rId6"/>
            </p:custDataLst>
          </p:nvPr>
        </p:nvSpPr>
        <p:spPr>
          <a:xfrm>
            <a:off x="5148263" y="2800350"/>
            <a:ext cx="3995738" cy="1819226"/>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3" name="任意多边形 17"/>
          <p:cNvSpPr/>
          <p:nvPr>
            <p:custDataLst>
              <p:tags r:id="rId7"/>
            </p:custDataLst>
          </p:nvPr>
        </p:nvSpPr>
        <p:spPr>
          <a:xfrm>
            <a:off x="4714875" y="2985135"/>
            <a:ext cx="628991" cy="2158365"/>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任意多边形 20"/>
          <p:cNvSpPr/>
          <p:nvPr>
            <p:custDataLst>
              <p:tags r:id="rId8"/>
            </p:custDataLst>
          </p:nvPr>
        </p:nvSpPr>
        <p:spPr>
          <a:xfrm>
            <a:off x="-15240" y="2895600"/>
            <a:ext cx="4030980" cy="2141220"/>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 name="任意多边形 21"/>
          <p:cNvSpPr/>
          <p:nvPr>
            <p:custDataLst>
              <p:tags r:id="rId9"/>
            </p:custDataLst>
          </p:nvPr>
        </p:nvSpPr>
        <p:spPr>
          <a:xfrm>
            <a:off x="3452813" y="2914650"/>
            <a:ext cx="1090613" cy="222885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任意多边形 22"/>
          <p:cNvSpPr/>
          <p:nvPr>
            <p:custDataLst>
              <p:tags r:id="rId10"/>
            </p:custDataLst>
          </p:nvPr>
        </p:nvSpPr>
        <p:spPr>
          <a:xfrm>
            <a:off x="4976813" y="3152775"/>
            <a:ext cx="1490663" cy="1990725"/>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 name="任意多边形 23"/>
          <p:cNvSpPr/>
          <p:nvPr>
            <p:custDataLst>
              <p:tags r:id="rId11"/>
            </p:custDataLst>
          </p:nvPr>
        </p:nvSpPr>
        <p:spPr>
          <a:xfrm>
            <a:off x="1514475" y="2781300"/>
            <a:ext cx="2886075" cy="238125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8" name="任意多边形 24"/>
          <p:cNvSpPr/>
          <p:nvPr>
            <p:custDataLst>
              <p:tags r:id="rId12"/>
            </p:custDataLst>
          </p:nvPr>
        </p:nvSpPr>
        <p:spPr>
          <a:xfrm>
            <a:off x="5148263" y="2800350"/>
            <a:ext cx="3995738" cy="1819226"/>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9" name="任意多边形 25"/>
          <p:cNvSpPr/>
          <p:nvPr>
            <p:custDataLst>
              <p:tags r:id="rId13"/>
            </p:custDataLst>
          </p:nvPr>
        </p:nvSpPr>
        <p:spPr>
          <a:xfrm>
            <a:off x="4714875" y="2985135"/>
            <a:ext cx="628991" cy="2158365"/>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cxnSp>
        <p:nvCxnSpPr>
          <p:cNvPr id="20" name="直接连接符 19"/>
          <p:cNvCxnSpPr/>
          <p:nvPr>
            <p:custDataLst>
              <p:tags r:id="rId14"/>
            </p:custDataLst>
          </p:nvPr>
        </p:nvCxnSpPr>
        <p:spPr>
          <a:xfrm flipV="1">
            <a:off x="814388" y="3612696"/>
            <a:ext cx="1720623" cy="887866"/>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15"/>
            </p:custDataLst>
          </p:nvPr>
        </p:nvCxnSpPr>
        <p:spPr>
          <a:xfrm flipH="1">
            <a:off x="2339068" y="2877911"/>
            <a:ext cx="1861457" cy="132873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16"/>
            </p:custDataLst>
          </p:nvPr>
        </p:nvCxnSpPr>
        <p:spPr>
          <a:xfrm flipH="1">
            <a:off x="3931103" y="2781300"/>
            <a:ext cx="569459" cy="1076325"/>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17"/>
            </p:custDataLst>
          </p:nvPr>
        </p:nvCxnSpPr>
        <p:spPr>
          <a:xfrm flipH="1">
            <a:off x="4310743" y="3539218"/>
            <a:ext cx="232682" cy="160428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custDataLst>
              <p:tags r:id="rId18"/>
            </p:custDataLst>
          </p:nvPr>
        </p:nvCxnSpPr>
        <p:spPr>
          <a:xfrm>
            <a:off x="6104845" y="3355522"/>
            <a:ext cx="2945266" cy="1408339"/>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任意多边形 37"/>
          <p:cNvSpPr/>
          <p:nvPr>
            <p:custDataLst>
              <p:tags r:id="rId19"/>
            </p:custDataLst>
          </p:nvPr>
        </p:nvSpPr>
        <p:spPr>
          <a:xfrm>
            <a:off x="5401355" y="3205909"/>
            <a:ext cx="3183539" cy="1925198"/>
          </a:xfrm>
          <a:custGeom>
            <a:avLst/>
            <a:gdLst>
              <a:gd name="connsiteX0" fmla="*/ 242371 w 4263527"/>
              <a:gd name="connsiteY0" fmla="*/ 44067 h 2566930"/>
              <a:gd name="connsiteX1" fmla="*/ 4263527 w 4263527"/>
              <a:gd name="connsiteY1" fmla="*/ 2544896 h 2566930"/>
              <a:gd name="connsiteX2" fmla="*/ 2566930 w 4263527"/>
              <a:gd name="connsiteY2" fmla="*/ 2566930 h 2566930"/>
              <a:gd name="connsiteX3" fmla="*/ 0 w 4263527"/>
              <a:gd name="connsiteY3" fmla="*/ 0 h 2566930"/>
              <a:gd name="connsiteX4" fmla="*/ 242371 w 4263527"/>
              <a:gd name="connsiteY4" fmla="*/ 44067 h 2566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3527" h="2566930">
                <a:moveTo>
                  <a:pt x="242371" y="44067"/>
                </a:moveTo>
                <a:lnTo>
                  <a:pt x="4263527" y="2544896"/>
                </a:lnTo>
                <a:lnTo>
                  <a:pt x="2566930" y="2566930"/>
                </a:lnTo>
                <a:lnTo>
                  <a:pt x="0" y="0"/>
                </a:lnTo>
                <a:lnTo>
                  <a:pt x="242371" y="440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6" name="等腰三角形 25"/>
          <p:cNvSpPr/>
          <p:nvPr>
            <p:custDataLst>
              <p:tags r:id="rId20"/>
            </p:custDataLst>
          </p:nvPr>
        </p:nvSpPr>
        <p:spPr>
          <a:xfrm flipV="1">
            <a:off x="2511373" y="1367543"/>
            <a:ext cx="3378305" cy="1311852"/>
          </a:xfrm>
          <a:prstGeom prst="triangle">
            <a:avLst/>
          </a:pr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7" name="等腰三角形 26"/>
          <p:cNvSpPr/>
          <p:nvPr>
            <p:custDataLst>
              <p:tags r:id="rId21"/>
            </p:custDataLst>
          </p:nvPr>
        </p:nvSpPr>
        <p:spPr>
          <a:xfrm flipV="1">
            <a:off x="3431858" y="-8286"/>
            <a:ext cx="2289456" cy="889034"/>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 name="标题 1"/>
          <p:cNvSpPr>
            <a:spLocks noGrp="1"/>
          </p:cNvSpPr>
          <p:nvPr>
            <p:ph type="title" hasCustomPrompt="1"/>
            <p:custDataLst>
              <p:tags r:id="rId22"/>
            </p:custDataLst>
          </p:nvPr>
        </p:nvSpPr>
        <p:spPr>
          <a:xfrm>
            <a:off x="1357313" y="1305711"/>
            <a:ext cx="6429375" cy="770546"/>
          </a:xfrm>
        </p:spPr>
        <p:txBody>
          <a:bodyPr anchor="b">
            <a:normAutofit/>
          </a:bodyPr>
          <a:lstStyle>
            <a:lvl1pPr algn="ctr">
              <a:defRPr sz="4050">
                <a:solidFill>
                  <a:schemeClr val="bg1"/>
                </a:solidFill>
              </a:defRPr>
            </a:lvl1pPr>
          </a:lstStyle>
          <a:p>
            <a:r>
              <a:rPr lang="zh-CN" altLang="en-US" dirty="0"/>
              <a:t>单击此处编辑标题</a:t>
            </a:r>
          </a:p>
        </p:txBody>
      </p:sp>
      <p:sp>
        <p:nvSpPr>
          <p:cNvPr id="3" name="文本占位符 2"/>
          <p:cNvSpPr>
            <a:spLocks noGrp="1"/>
          </p:cNvSpPr>
          <p:nvPr>
            <p:ph type="body" idx="1"/>
            <p:custDataLst>
              <p:tags r:id="rId23"/>
            </p:custDataLst>
          </p:nvPr>
        </p:nvSpPr>
        <p:spPr>
          <a:xfrm>
            <a:off x="1357313" y="2156819"/>
            <a:ext cx="6429375" cy="595592"/>
          </a:xfrm>
        </p:spPr>
        <p:txBody>
          <a:bodyPr/>
          <a:lstStyle>
            <a:lvl1pPr marL="0" indent="0" algn="ctr">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24"/>
            </p:custDataLst>
          </p:nvPr>
        </p:nvSpPr>
        <p:spPr/>
        <p:txBody>
          <a:bodyPr/>
          <a:lstStyle/>
          <a:p>
            <a:fld id="{760FBDFE-C587-4B4C-A407-44438C67B59E}" type="datetimeFigureOut">
              <a:rPr lang="zh-CN" altLang="en-US" smtClean="0"/>
              <a:pPr/>
              <a:t>2022/7/22</a:t>
            </a:fld>
            <a:endParaRPr lang="zh-CN" altLang="en-US"/>
          </a:p>
        </p:txBody>
      </p:sp>
      <p:sp>
        <p:nvSpPr>
          <p:cNvPr id="5" name="页脚占位符 4"/>
          <p:cNvSpPr>
            <a:spLocks noGrp="1"/>
          </p:cNvSpPr>
          <p:nvPr>
            <p:ph type="ftr" sz="quarter" idx="11"/>
            <p:custDataLst>
              <p:tags r:id="rId25"/>
            </p:custDataLst>
          </p:nvPr>
        </p:nvSpPr>
        <p:spPr/>
        <p:txBody>
          <a:bodyPr/>
          <a:lstStyle/>
          <a:p>
            <a:endParaRPr lang="zh-CN" altLang="en-US"/>
          </a:p>
        </p:txBody>
      </p:sp>
      <p:sp>
        <p:nvSpPr>
          <p:cNvPr id="6" name="灯片编号占位符 5"/>
          <p:cNvSpPr>
            <a:spLocks noGrp="1"/>
          </p:cNvSpPr>
          <p:nvPr>
            <p:ph type="sldNum" sz="quarter" idx="12"/>
            <p:custDataLst>
              <p:tags r:id="rId26"/>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8650" y="273844"/>
            <a:ext cx="7886700" cy="994172"/>
          </a:xfrm>
        </p:spPr>
        <p:txBody>
          <a:bodyPr/>
          <a:lstStyle/>
          <a:p>
            <a:r>
              <a:rPr lang="zh-CN" altLang="en-US"/>
              <a:t>单击此处编辑母版标题样式</a:t>
            </a:r>
          </a:p>
        </p:txBody>
      </p:sp>
      <p:sp>
        <p:nvSpPr>
          <p:cNvPr id="3" name="内容占位符 2"/>
          <p:cNvSpPr>
            <a:spLocks noGrp="1"/>
          </p:cNvSpPr>
          <p:nvPr>
            <p:ph sz="half" idx="1"/>
            <p:custDataLst>
              <p:tags r:id="rId2"/>
            </p:custDataLst>
          </p:nvPr>
        </p:nvSpPr>
        <p:spPr>
          <a:xfrm>
            <a:off x="6286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custDataLst>
              <p:tags r:id="rId3"/>
            </p:custDataLst>
          </p:nvPr>
        </p:nvSpPr>
        <p:spPr>
          <a:xfrm>
            <a:off x="46291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pPr/>
              <a:t>2022/7/22</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
        <p:nvSpPr>
          <p:cNvPr id="8" name="矩形 7"/>
          <p:cNvSpPr/>
          <p:nvPr>
            <p:custDataLst>
              <p:tags r:id="rId7"/>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015"/>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custDataLst>
              <p:tags r:id="rId2"/>
            </p:custDataLst>
          </p:nvPr>
        </p:nvSpPr>
        <p:spPr>
          <a:xfrm>
            <a:off x="629841" y="1308721"/>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4" name="内容占位符 3"/>
          <p:cNvSpPr>
            <a:spLocks noGrp="1"/>
          </p:cNvSpPr>
          <p:nvPr>
            <p:ph sz="half" idx="2"/>
            <p:custDataLst>
              <p:tags r:id="rId3"/>
            </p:custDataLst>
          </p:nvPr>
        </p:nvSpPr>
        <p:spPr>
          <a:xfrm>
            <a:off x="629841" y="1961707"/>
            <a:ext cx="3868340"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custDataLst>
              <p:tags r:id="rId4"/>
            </p:custDataLst>
          </p:nvPr>
        </p:nvSpPr>
        <p:spPr>
          <a:xfrm>
            <a:off x="4629150" y="1308721"/>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6" name="内容占位符 5"/>
          <p:cNvSpPr>
            <a:spLocks noGrp="1"/>
          </p:cNvSpPr>
          <p:nvPr>
            <p:ph sz="quarter" idx="4"/>
            <p:custDataLst>
              <p:tags r:id="rId5"/>
            </p:custDataLst>
          </p:nvPr>
        </p:nvSpPr>
        <p:spPr>
          <a:xfrm>
            <a:off x="4629150" y="1961707"/>
            <a:ext cx="3887391"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pPr/>
              <a:t>2022/7/22</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10" name="矩形 9"/>
          <p:cNvSpPr/>
          <p:nvPr>
            <p:custDataLst>
              <p:tags r:id="rId9"/>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custDataLst>
              <p:tags r:id="rId2"/>
            </p:custDataLst>
          </p:nvPr>
        </p:nvSpPr>
        <p:spPr/>
        <p:txBody>
          <a:bodyPr/>
          <a:lstStyle>
            <a:lvl1pPr>
              <a:defRPr>
                <a:solidFill>
                  <a:schemeClr val="bg1">
                    <a:lumMod val="50000"/>
                  </a:schemeClr>
                </a:solidFill>
              </a:defRPr>
            </a:lvl1pPr>
          </a:lstStyle>
          <a:p>
            <a:endParaRPr lang="zh-CN" altLang="en-US" dirty="0"/>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11" name="标题 10"/>
          <p:cNvSpPr>
            <a:spLocks noGrp="1"/>
          </p:cNvSpPr>
          <p:nvPr>
            <p:ph type="title"/>
            <p:custDataLst>
              <p:tags r:id="rId4"/>
            </p:custDataLst>
          </p:nvPr>
        </p:nvSpPr>
        <p:spPr/>
        <p:txBody>
          <a:bodyPr/>
          <a:lstStyle/>
          <a:p>
            <a:r>
              <a:rPr lang="zh-CN" altLang="en-US"/>
              <a:t>单击此处编辑母版标题样式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pPr/>
              <a:t>2022/7/22</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0" y="342900"/>
            <a:ext cx="3123900" cy="1200150"/>
          </a:xfrm>
        </p:spPr>
        <p:txBody>
          <a:bodyPr anchor="t" anchorCtr="0">
            <a:normAutofit/>
          </a:bodyPr>
          <a:lstStyle>
            <a:lvl1pPr>
              <a:defRPr sz="2700"/>
            </a:lvl1pPr>
          </a:lstStyle>
          <a:p>
            <a:r>
              <a:rPr lang="zh-CN" altLang="en-US" dirty="0"/>
              <a:t>单击此处编辑母版标题样式</a:t>
            </a:r>
          </a:p>
        </p:txBody>
      </p:sp>
      <p:sp>
        <p:nvSpPr>
          <p:cNvPr id="3" name="图片占位符 2"/>
          <p:cNvSpPr>
            <a:spLocks noGrp="1" noChangeAspect="1"/>
          </p:cNvSpPr>
          <p:nvPr>
            <p:ph type="pic" idx="1"/>
            <p:custDataLst>
              <p:tags r:id="rId2"/>
            </p:custDataLst>
          </p:nvPr>
        </p:nvSpPr>
        <p:spPr>
          <a:xfrm>
            <a:off x="3888000" y="342900"/>
            <a:ext cx="4627800" cy="40527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dirty="0"/>
          </a:p>
        </p:txBody>
      </p:sp>
      <p:sp>
        <p:nvSpPr>
          <p:cNvPr id="4" name="文本占位符 3"/>
          <p:cNvSpPr>
            <a:spLocks noGrp="1"/>
          </p:cNvSpPr>
          <p:nvPr>
            <p:ph type="body" sz="half" idx="2"/>
            <p:custDataLst>
              <p:tags r:id="rId3"/>
            </p:custDataLst>
          </p:nvPr>
        </p:nvSpPr>
        <p:spPr>
          <a:xfrm>
            <a:off x="629840" y="1543050"/>
            <a:ext cx="3123900" cy="2858691"/>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dirty="0"/>
              <a:t>单击此处编辑母版文本样式</a:t>
            </a: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pPr/>
              <a:t>2022/7/22</a:t>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pPr/>
              <a:t>‹#›</a:t>
            </a:fld>
            <a:endParaRPr lang="zh-CN" altLang="en-US"/>
          </a:p>
        </p:txBody>
      </p:sp>
      <p:sp>
        <p:nvSpPr>
          <p:cNvPr id="8" name="矩形 7"/>
          <p:cNvSpPr/>
          <p:nvPr>
            <p:custDataLst>
              <p:tags r:id="rId7"/>
            </p:custDataLst>
          </p:nvPr>
        </p:nvSpPr>
        <p:spPr>
          <a:xfrm>
            <a:off x="381000" y="452870"/>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015"/>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7368363" y="273844"/>
            <a:ext cx="1146987" cy="4358879"/>
          </a:xfrm>
        </p:spPr>
        <p:txBody>
          <a:bodyPr vert="eaVert">
            <a:normAutofit/>
          </a:bodyPr>
          <a:lstStyle>
            <a:lvl1pPr>
              <a:defRPr sz="2700"/>
            </a:lvl1pPr>
          </a:lstStyle>
          <a:p>
            <a:r>
              <a:rPr lang="zh-CN" altLang="en-US"/>
              <a:t>单击此处编辑母版标题样式</a:t>
            </a:r>
          </a:p>
        </p:txBody>
      </p:sp>
      <p:sp>
        <p:nvSpPr>
          <p:cNvPr id="3" name="竖排文字占位符 2"/>
          <p:cNvSpPr>
            <a:spLocks noGrp="1"/>
          </p:cNvSpPr>
          <p:nvPr>
            <p:ph type="body" orient="vert" idx="1"/>
            <p:custDataLst>
              <p:tags r:id="rId2"/>
            </p:custDataLst>
          </p:nvPr>
        </p:nvSpPr>
        <p:spPr>
          <a:xfrm>
            <a:off x="628650" y="273844"/>
            <a:ext cx="6659969" cy="4358879"/>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2022/7/22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628650" y="413657"/>
            <a:ext cx="7886700" cy="416922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12">
            <a:extLst>
              <a:ext uri="{28A0092B-C50C-407E-A947-70E740481C1C}">
                <a14:useLocalDpi xmlns:a14="http://schemas.microsoft.com/office/drawing/2010/main" val="0"/>
              </a:ext>
            </a:extLst>
          </a:blip>
          <a:stretch>
            <a:fillRect/>
          </a:stretch>
        </p:blipFill>
        <p:spPr>
          <a:xfrm>
            <a:off x="0" y="5723"/>
            <a:ext cx="9144000" cy="5120640"/>
          </a:xfrm>
          <a:prstGeom prst="rect">
            <a:avLst/>
          </a:prstGeom>
        </p:spPr>
      </p:pic>
      <p:sp>
        <p:nvSpPr>
          <p:cNvPr id="7" name="矩形 6"/>
          <p:cNvSpPr/>
          <p:nvPr>
            <p:custDataLst>
              <p:tags r:id="rId2"/>
            </p:custDataLst>
          </p:nvPr>
        </p:nvSpPr>
        <p:spPr>
          <a:xfrm>
            <a:off x="0" y="4227934"/>
            <a:ext cx="9144000" cy="915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8" name="等腰三角形 7"/>
          <p:cNvSpPr/>
          <p:nvPr>
            <p:custDataLst>
              <p:tags r:id="rId3"/>
            </p:custDataLst>
          </p:nvPr>
        </p:nvSpPr>
        <p:spPr>
          <a:xfrm rot="5400000" flipV="1">
            <a:off x="3140309" y="-860192"/>
            <a:ext cx="2863384" cy="9144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9" name="直角三角形 8"/>
          <p:cNvSpPr/>
          <p:nvPr>
            <p:custDataLst>
              <p:tags r:id="rId4"/>
            </p:custDataLst>
          </p:nvPr>
        </p:nvSpPr>
        <p:spPr>
          <a:xfrm>
            <a:off x="0" y="2715766"/>
            <a:ext cx="9144000" cy="2427734"/>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0" name="直角三角形 9"/>
          <p:cNvSpPr/>
          <p:nvPr>
            <p:custDataLst>
              <p:tags r:id="rId5"/>
            </p:custDataLst>
          </p:nvPr>
        </p:nvSpPr>
        <p:spPr>
          <a:xfrm flipH="1">
            <a:off x="0" y="2283718"/>
            <a:ext cx="9144000" cy="2859782"/>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custDataLst>
              <p:tags r:id="rId7"/>
            </p:custDataLst>
          </p:nvPr>
        </p:nvSpPr>
        <p:spPr/>
        <p:txBody>
          <a:bodyPr/>
          <a:lstStyle>
            <a:lvl1pPr>
              <a:defRPr>
                <a:solidFill>
                  <a:schemeClr val="bg1">
                    <a:lumMod val="50000"/>
                  </a:schemeClr>
                </a:solidFill>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9"/>
            </p:custDataLst>
          </p:nvPr>
        </p:nvSpPr>
        <p:spPr>
          <a:xfrm>
            <a:off x="4893468" y="3530600"/>
            <a:ext cx="3864769" cy="938657"/>
          </a:xfrm>
        </p:spPr>
        <p:txBody>
          <a:bodyPr anchor="b">
            <a:normAutofit/>
          </a:bodyPr>
          <a:lstStyle>
            <a:lvl1pPr algn="r">
              <a:defRPr sz="4950" b="1">
                <a:solidFill>
                  <a:schemeClr val="tx1"/>
                </a:solidFill>
              </a:defRPr>
            </a:lvl1pPr>
          </a:lstStyle>
          <a:p>
            <a:r>
              <a:rPr lang="zh-CN" altLang="en-US" dirty="0"/>
              <a:t>编辑标题</a:t>
            </a:r>
          </a:p>
        </p:txBody>
      </p:sp>
      <p:sp>
        <p:nvSpPr>
          <p:cNvPr id="14" name="文本占位符 13"/>
          <p:cNvSpPr>
            <a:spLocks noGrp="1"/>
          </p:cNvSpPr>
          <p:nvPr>
            <p:ph type="body" sz="quarter" idx="13" hasCustomPrompt="1"/>
            <p:custDataLst>
              <p:tags r:id="rId10"/>
            </p:custDataLst>
          </p:nvPr>
        </p:nvSpPr>
        <p:spPr>
          <a:xfrm>
            <a:off x="4893468" y="4537472"/>
            <a:ext cx="3864769" cy="594615"/>
          </a:xfrm>
        </p:spPr>
        <p:txBody>
          <a:bodyPr>
            <a:normAutofit/>
          </a:bodyPr>
          <a:lstStyle>
            <a:lvl1pPr marL="0" indent="0" algn="r">
              <a:buNone/>
              <a:defRPr sz="2400">
                <a:solidFill>
                  <a:schemeClr val="tx1"/>
                </a:solidFill>
              </a:defRPr>
            </a:lvl1pPr>
          </a:lstStyle>
          <a:p>
            <a:pPr lvl="0"/>
            <a:r>
              <a:rPr lang="zh-CN" altLang="en-US" dirty="0"/>
              <a:t>单击此处编辑文本</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9" Type="http://schemas.openxmlformats.org/officeDocument/2006/relationships/tags" Target="../tags/tag6.xml"/><Relationship Id="rId3" Type="http://schemas.openxmlformats.org/officeDocument/2006/relationships/slideLayout" Target="../slideLayouts/slideLayout6.xml"/><Relationship Id="rId21" Type="http://schemas.openxmlformats.org/officeDocument/2006/relationships/slideLayout" Target="../slideLayouts/slideLayout24.xml"/><Relationship Id="rId34" Type="http://schemas.openxmlformats.org/officeDocument/2006/relationships/theme" Target="../theme/theme2.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33" Type="http://schemas.openxmlformats.org/officeDocument/2006/relationships/slideLayout" Target="../slideLayouts/slideLayout36.xml"/><Relationship Id="rId38" Type="http://schemas.openxmlformats.org/officeDocument/2006/relationships/tags" Target="../tags/tag5.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slideLayout" Target="../slideLayouts/slideLayout3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32" Type="http://schemas.openxmlformats.org/officeDocument/2006/relationships/slideLayout" Target="../slideLayouts/slideLayout35.xml"/><Relationship Id="rId37" Type="http://schemas.openxmlformats.org/officeDocument/2006/relationships/tags" Target="../tags/tag4.xml"/><Relationship Id="rId40" Type="http://schemas.openxmlformats.org/officeDocument/2006/relationships/tags" Target="../tags/tag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slideLayout" Target="../slideLayouts/slideLayout31.xml"/><Relationship Id="rId36" Type="http://schemas.openxmlformats.org/officeDocument/2006/relationships/tags" Target="../tags/tag3.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31" Type="http://schemas.openxmlformats.org/officeDocument/2006/relationships/slideLayout" Target="../slideLayouts/slideLayout34.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 Id="rId30" Type="http://schemas.openxmlformats.org/officeDocument/2006/relationships/slideLayout" Target="../slideLayouts/slideLayout33.xml"/><Relationship Id="rId35"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7" name="组 4"/>
          <p:cNvGrpSpPr/>
          <p:nvPr userDrawn="1"/>
        </p:nvGrpSpPr>
        <p:grpSpPr>
          <a:xfrm>
            <a:off x="0" y="0"/>
            <a:ext cx="2979167" cy="717067"/>
            <a:chOff x="4524703" y="1679824"/>
            <a:chExt cx="2979167" cy="717067"/>
          </a:xfrm>
        </p:grpSpPr>
        <p:sp>
          <p:nvSpPr>
            <p:cNvPr id="8" name="矩形 7"/>
            <p:cNvSpPr/>
            <p:nvPr/>
          </p:nvSpPr>
          <p:spPr>
            <a:xfrm>
              <a:off x="4524703" y="1781503"/>
              <a:ext cx="709449" cy="457200"/>
            </a:xfrm>
            <a:prstGeom prst="rect">
              <a:avLst/>
            </a:prstGeom>
            <a:solidFill>
              <a:srgbClr val="B24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庞门正道标题体" panose="02010600030101010101" pitchFamily="2" charset="-122"/>
                <a:ea typeface="庞门正道标题体" panose="02010600030101010101" pitchFamily="2" charset="-122"/>
              </a:endParaRPr>
            </a:p>
          </p:txBody>
        </p:sp>
        <p:sp>
          <p:nvSpPr>
            <p:cNvPr id="9" name="矩形 8"/>
            <p:cNvSpPr/>
            <p:nvPr/>
          </p:nvSpPr>
          <p:spPr>
            <a:xfrm>
              <a:off x="4524703" y="2282535"/>
              <a:ext cx="709449" cy="66862"/>
            </a:xfrm>
            <a:prstGeom prst="rect">
              <a:avLst/>
            </a:prstGeom>
            <a:solidFill>
              <a:srgbClr val="B24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庞门正道标题体" panose="02010600030101010101" pitchFamily="2" charset="-122"/>
                <a:ea typeface="庞门正道标题体" panose="02010600030101010101" pitchFamily="2" charset="-122"/>
              </a:endParaRPr>
            </a:p>
          </p:txBody>
        </p:sp>
        <p:sp>
          <p:nvSpPr>
            <p:cNvPr id="10" name="文本框 9"/>
            <p:cNvSpPr txBox="1"/>
            <p:nvPr/>
          </p:nvSpPr>
          <p:spPr>
            <a:xfrm>
              <a:off x="5309038" y="1679824"/>
              <a:ext cx="2194832" cy="523220"/>
            </a:xfrm>
            <a:prstGeom prst="rect">
              <a:avLst/>
            </a:prstGeom>
            <a:noFill/>
          </p:spPr>
          <p:txBody>
            <a:bodyPr wrap="none" rtlCol="0">
              <a:spAutoFit/>
            </a:bodyPr>
            <a:lstStyle/>
            <a:p>
              <a:r>
                <a:rPr kumimoji="1" lang="zh-CN" altLang="en-US" sz="2800" dirty="0">
                  <a:latin typeface="庞门正道标题体" panose="02010600030101010101" pitchFamily="2" charset="-122"/>
                  <a:ea typeface="庞门正道标题体" panose="02010600030101010101" pitchFamily="2" charset="-122"/>
                  <a:cs typeface="微软雅黑" panose="020B0503020204020204" charset="-122"/>
                </a:rPr>
                <a:t>输入文字标题</a:t>
              </a:r>
            </a:p>
          </p:txBody>
        </p:sp>
        <p:sp>
          <p:nvSpPr>
            <p:cNvPr id="11" name="文本框 10"/>
            <p:cNvSpPr txBox="1"/>
            <p:nvPr/>
          </p:nvSpPr>
          <p:spPr>
            <a:xfrm>
              <a:off x="5309038" y="2096809"/>
              <a:ext cx="833883" cy="300082"/>
            </a:xfrm>
            <a:prstGeom prst="rect">
              <a:avLst/>
            </a:prstGeom>
            <a:noFill/>
          </p:spPr>
          <p:txBody>
            <a:bodyPr wrap="none" rtlCol="0">
              <a:spAutoFit/>
            </a:bodyPr>
            <a:lstStyle/>
            <a:p>
              <a:r>
                <a:rPr kumimoji="1" lang="zh-CN" altLang="en-US" dirty="0">
                  <a:solidFill>
                    <a:schemeClr val="bg1">
                      <a:lumMod val="50000"/>
                    </a:schemeClr>
                  </a:solidFill>
                  <a:latin typeface="庞门正道标题体" panose="02010600030101010101" pitchFamily="2" charset="-122"/>
                  <a:ea typeface="庞门正道标题体" panose="02010600030101010101" pitchFamily="2" charset="-122"/>
                </a:rPr>
                <a:t>添加文字</a:t>
              </a: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slow" advClick="0" advTm="200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35"/>
            </p:custDataLst>
          </p:nvPr>
        </p:nvSpPr>
        <p:spPr>
          <a:xfrm>
            <a:off x="628650" y="273844"/>
            <a:ext cx="7886700" cy="994172"/>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custDataLst>
              <p:tags r:id="rId36"/>
            </p:custDataLst>
          </p:nvPr>
        </p:nvSpPr>
        <p:spPr>
          <a:xfrm>
            <a:off x="628650" y="1369219"/>
            <a:ext cx="7886700" cy="3263504"/>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37"/>
            </p:custDataLst>
          </p:nvPr>
        </p:nvSpPr>
        <p:spPr>
          <a:xfrm>
            <a:off x="628650" y="4767263"/>
            <a:ext cx="2057400" cy="273844"/>
          </a:xfrm>
          <a:prstGeom prst="rect">
            <a:avLst/>
          </a:prstGeom>
        </p:spPr>
        <p:txBody>
          <a:bodyPr vert="horz" lIns="91440" tIns="45720" rIns="91440" bIns="45720" rtlCol="0" anchor="ctr">
            <a:normAutofit/>
          </a:bodyPr>
          <a:lstStyle>
            <a:lvl1pPr algn="l">
              <a:defRPr sz="900">
                <a:solidFill>
                  <a:schemeClr val="tx1">
                    <a:lumMod val="65000"/>
                    <a:lumOff val="35000"/>
                  </a:schemeClr>
                </a:solidFill>
              </a:defRPr>
            </a:lvl1pPr>
          </a:lstStyle>
          <a:p>
            <a:fld id="{760FBDFE-C587-4B4C-A407-44438C67B59E}" type="datetimeFigureOut">
              <a:rPr lang="zh-CN" altLang="en-US" smtClean="0"/>
              <a:pPr/>
              <a:t>2022/7/22</a:t>
            </a:fld>
            <a:endParaRPr lang="zh-CN" altLang="en-US"/>
          </a:p>
        </p:txBody>
      </p:sp>
      <p:sp>
        <p:nvSpPr>
          <p:cNvPr id="5" name="页脚占位符 4"/>
          <p:cNvSpPr>
            <a:spLocks noGrp="1"/>
          </p:cNvSpPr>
          <p:nvPr>
            <p:ph type="ftr" sz="quarter" idx="3"/>
            <p:custDataLst>
              <p:tags r:id="rId38"/>
            </p:custDataLst>
          </p:nvPr>
        </p:nvSpPr>
        <p:spPr>
          <a:xfrm>
            <a:off x="3028950" y="4767263"/>
            <a:ext cx="3086100" cy="273844"/>
          </a:xfrm>
          <a:prstGeom prst="rect">
            <a:avLst/>
          </a:prstGeom>
        </p:spPr>
        <p:txBody>
          <a:bodyPr vert="horz" lIns="91440" tIns="45720" rIns="91440" bIns="45720" rtlCol="0" anchor="ctr">
            <a:normAutofit/>
          </a:bodyPr>
          <a:lstStyle>
            <a:lvl1pPr algn="ctr">
              <a:defRPr sz="900">
                <a:solidFill>
                  <a:schemeClr val="tx1">
                    <a:lumMod val="65000"/>
                    <a:lumOff val="35000"/>
                  </a:schemeClr>
                </a:solidFill>
              </a:defRPr>
            </a:lvl1pPr>
          </a:lstStyle>
          <a:p>
            <a:endParaRPr lang="zh-CN" altLang="en-US"/>
          </a:p>
        </p:txBody>
      </p:sp>
      <p:sp>
        <p:nvSpPr>
          <p:cNvPr id="6" name="灯片编号占位符 5"/>
          <p:cNvSpPr>
            <a:spLocks noGrp="1"/>
          </p:cNvSpPr>
          <p:nvPr>
            <p:ph type="sldNum" sz="quarter" idx="4"/>
            <p:custDataLst>
              <p:tags r:id="rId39"/>
            </p:custDataLst>
          </p:nvPr>
        </p:nvSpPr>
        <p:spPr>
          <a:xfrm>
            <a:off x="6457950" y="4767263"/>
            <a:ext cx="2057400" cy="273844"/>
          </a:xfrm>
          <a:prstGeom prst="rect">
            <a:avLst/>
          </a:prstGeom>
        </p:spPr>
        <p:txBody>
          <a:bodyPr vert="horz" lIns="91440" tIns="45720" rIns="91440" bIns="45720" rtlCol="0" anchor="ctr">
            <a:normAutofit/>
          </a:bodyPr>
          <a:lstStyle>
            <a:lvl1pPr algn="r">
              <a:defRPr sz="900">
                <a:solidFill>
                  <a:schemeClr val="tx1">
                    <a:lumMod val="65000"/>
                    <a:lumOff val="35000"/>
                  </a:schemeClr>
                </a:solidFill>
              </a:defRPr>
            </a:lvl1pPr>
          </a:lstStyle>
          <a:p>
            <a:fld id="{49AE70B2-8BF9-45C0-BB95-33D1B9D3A854}" type="slidenum">
              <a:rPr lang="zh-CN" altLang="en-US" smtClean="0"/>
              <a:pPr/>
              <a:t>‹#›</a:t>
            </a:fld>
            <a:endParaRPr lang="zh-CN" altLang="en-US"/>
          </a:p>
        </p:txBody>
      </p:sp>
      <p:sp>
        <p:nvSpPr>
          <p:cNvPr id="7" name="KSO_TEMPLATE" hidden="1"/>
          <p:cNvSpPr/>
          <p:nvPr>
            <p:custDataLst>
              <p:tags r:id="rId4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Lst>
  <p:txStyles>
    <p:titleStyle>
      <a:lvl1pPr algn="l" defTabSz="6858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tags" Target="../tags/tag99.xml"/><Relationship Id="rId5" Type="http://schemas.openxmlformats.org/officeDocument/2006/relationships/image" Target="../media/image5.emf"/><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5.xml"/><Relationship Id="rId1" Type="http://schemas.openxmlformats.org/officeDocument/2006/relationships/tags" Target="../tags/tag100.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5.xml"/><Relationship Id="rId1" Type="http://schemas.openxmlformats.org/officeDocument/2006/relationships/tags" Target="../tags/tag101.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5.xml"/><Relationship Id="rId1" Type="http://schemas.openxmlformats.org/officeDocument/2006/relationships/tags" Target="../tags/tag102.xml"/><Relationship Id="rId5" Type="http://schemas.openxmlformats.org/officeDocument/2006/relationships/image" Target="../media/image7.png"/><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5.xml"/><Relationship Id="rId1" Type="http://schemas.openxmlformats.org/officeDocument/2006/relationships/tags" Target="../tags/tag103.xml"/><Relationship Id="rId5" Type="http://schemas.openxmlformats.org/officeDocument/2006/relationships/image" Target="../media/image8.png"/><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5.xml"/><Relationship Id="rId1" Type="http://schemas.openxmlformats.org/officeDocument/2006/relationships/tags" Target="../tags/tag104.xml"/><Relationship Id="rId5" Type="http://schemas.openxmlformats.org/officeDocument/2006/relationships/image" Target="../media/image9.png"/><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5.xml"/><Relationship Id="rId1" Type="http://schemas.openxmlformats.org/officeDocument/2006/relationships/tags" Target="../tags/tag105.xml"/><Relationship Id="rId5" Type="http://schemas.openxmlformats.org/officeDocument/2006/relationships/image" Target="../media/image10.png"/><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5.xml"/><Relationship Id="rId1" Type="http://schemas.openxmlformats.org/officeDocument/2006/relationships/tags" Target="../tags/tag106.xml"/><Relationship Id="rId5" Type="http://schemas.openxmlformats.org/officeDocument/2006/relationships/image" Target="../media/image11.png"/><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5.xml"/><Relationship Id="rId1" Type="http://schemas.openxmlformats.org/officeDocument/2006/relationships/tags" Target="../tags/tag107.xml"/><Relationship Id="rId5" Type="http://schemas.openxmlformats.org/officeDocument/2006/relationships/image" Target="../media/image12.png"/><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5.xml"/><Relationship Id="rId1" Type="http://schemas.openxmlformats.org/officeDocument/2006/relationships/tags" Target="../tags/tag108.xml"/><Relationship Id="rId5" Type="http://schemas.openxmlformats.org/officeDocument/2006/relationships/image" Target="../media/image13.png"/><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5.xml"/><Relationship Id="rId1" Type="http://schemas.openxmlformats.org/officeDocument/2006/relationships/tags" Target="../tags/tag109.xml"/><Relationship Id="rId5" Type="http://schemas.openxmlformats.org/officeDocument/2006/relationships/image" Target="../media/image14.png"/><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5.xml"/><Relationship Id="rId1" Type="http://schemas.openxmlformats.org/officeDocument/2006/relationships/tags" Target="../tags/tag110.xml"/><Relationship Id="rId5" Type="http://schemas.openxmlformats.org/officeDocument/2006/relationships/image" Target="../media/image15.png"/><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5.xml"/><Relationship Id="rId1" Type="http://schemas.openxmlformats.org/officeDocument/2006/relationships/tags" Target="../tags/tag111.xml"/><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ags" Target="../tags/tag112.xml"/><Relationship Id="rId5" Type="http://schemas.openxmlformats.org/officeDocument/2006/relationships/image" Target="../media/image4.emf"/><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3" name="Picture 29"/>
          <p:cNvPicPr>
            <a:picLocks noChangeAspect="1" noChangeArrowheads="1"/>
          </p:cNvPicPr>
          <p:nvPr/>
        </p:nvPicPr>
        <p:blipFill>
          <a:blip r:embed="rId4"/>
          <a:srcRect/>
          <a:stretch>
            <a:fillRect/>
          </a:stretch>
        </p:blipFill>
        <p:spPr bwMode="auto">
          <a:xfrm>
            <a:off x="-971339" y="-731854"/>
            <a:ext cx="6829678" cy="5875354"/>
          </a:xfrm>
          <a:prstGeom prst="rect">
            <a:avLst/>
          </a:prstGeom>
          <a:noFill/>
          <a:ln w="9525">
            <a:noFill/>
            <a:miter lim="800000"/>
            <a:headEnd/>
            <a:tailEnd/>
          </a:ln>
          <a:effectLst/>
        </p:spPr>
      </p:pic>
      <p:pic>
        <p:nvPicPr>
          <p:cNvPr id="1038" name="Picture 14"/>
          <p:cNvPicPr>
            <a:picLocks noChangeAspect="1" noChangeArrowheads="1"/>
          </p:cNvPicPr>
          <p:nvPr/>
        </p:nvPicPr>
        <p:blipFill>
          <a:blip r:embed="rId5"/>
          <a:srcRect/>
          <a:stretch>
            <a:fillRect/>
          </a:stretch>
        </p:blipFill>
        <p:spPr bwMode="auto">
          <a:xfrm>
            <a:off x="6379029" y="654732"/>
            <a:ext cx="2131785" cy="476221"/>
          </a:xfrm>
          <a:prstGeom prst="rect">
            <a:avLst/>
          </a:prstGeom>
          <a:noFill/>
          <a:ln w="9525">
            <a:noFill/>
            <a:miter lim="800000"/>
            <a:headEnd/>
            <a:tailEnd/>
          </a:ln>
          <a:effectLst/>
        </p:spPr>
      </p:pic>
      <p:sp>
        <p:nvSpPr>
          <p:cNvPr id="1043" name="Rectangle 19"/>
          <p:cNvSpPr>
            <a:spLocks noChangeArrowheads="1"/>
          </p:cNvSpPr>
          <p:nvPr/>
        </p:nvSpPr>
        <p:spPr bwMode="auto">
          <a:xfrm>
            <a:off x="4091201" y="2615808"/>
            <a:ext cx="4840286" cy="30777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914400" fontAlgn="base">
              <a:spcBef>
                <a:spcPct val="0"/>
              </a:spcBef>
              <a:spcAft>
                <a:spcPct val="0"/>
              </a:spcAft>
            </a:pPr>
            <a:r>
              <a:rPr kumimoji="0" lang="zh-CN" altLang="en-US" sz="2000" b="1" i="0" u="none" strike="noStrike" cap="none" normalizeH="0" baseline="0" dirty="0" smtClean="0">
                <a:ln>
                  <a:noFill/>
                </a:ln>
                <a:solidFill>
                  <a:srgbClr val="BD0F24"/>
                </a:solidFill>
                <a:effectLst/>
                <a:latin typeface="+mj-ea"/>
                <a:ea typeface="+mj-ea"/>
                <a:cs typeface="宋体" pitchFamily="2" charset="-122"/>
              </a:rPr>
              <a:t>螺纹供需有所改善，焦炭降价炉料低迷</a:t>
            </a:r>
            <a:endParaRPr kumimoji="0" lang="zh-CN" sz="2000" b="1" i="0" u="none" strike="noStrike" cap="none" normalizeH="0" baseline="0" dirty="0">
              <a:ln>
                <a:noFill/>
              </a:ln>
              <a:solidFill>
                <a:srgbClr val="BD0F24"/>
              </a:solidFill>
              <a:effectLst/>
              <a:latin typeface="+mj-ea"/>
              <a:ea typeface="+mj-ea"/>
              <a:cs typeface="宋体" pitchFamily="2" charset="-122"/>
            </a:endParaRPr>
          </a:p>
        </p:txBody>
      </p:sp>
      <p:sp>
        <p:nvSpPr>
          <p:cNvPr id="1047" name="AutoShape 23"/>
          <p:cNvSpPr>
            <a:spLocks noChangeAspect="1" noChangeArrowheads="1" noTextEdit="1"/>
          </p:cNvSpPr>
          <p:nvPr/>
        </p:nvSpPr>
        <p:spPr bwMode="auto">
          <a:xfrm>
            <a:off x="3860800" y="2938463"/>
            <a:ext cx="4622800" cy="33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49" name="Rectangle 25"/>
          <p:cNvSpPr>
            <a:spLocks noChangeArrowheads="1"/>
          </p:cNvSpPr>
          <p:nvPr/>
        </p:nvSpPr>
        <p:spPr bwMode="auto">
          <a:xfrm>
            <a:off x="4339101" y="2935288"/>
            <a:ext cx="1519238" cy="39687"/>
          </a:xfrm>
          <a:prstGeom prst="rect">
            <a:avLst/>
          </a:prstGeom>
          <a:solidFill>
            <a:srgbClr val="E6001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50" name="Rectangle 26"/>
          <p:cNvSpPr>
            <a:spLocks noChangeArrowheads="1"/>
          </p:cNvSpPr>
          <p:nvPr/>
        </p:nvSpPr>
        <p:spPr bwMode="auto">
          <a:xfrm>
            <a:off x="5383212" y="2935288"/>
            <a:ext cx="3317875" cy="45719"/>
          </a:xfrm>
          <a:prstGeom prst="rect">
            <a:avLst/>
          </a:prstGeom>
          <a:solidFill>
            <a:srgbClr val="DAB866"/>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Rectangle 19"/>
          <p:cNvSpPr>
            <a:spLocks noChangeArrowheads="1"/>
          </p:cNvSpPr>
          <p:nvPr/>
        </p:nvSpPr>
        <p:spPr bwMode="auto">
          <a:xfrm>
            <a:off x="4151653" y="4572780"/>
            <a:ext cx="4992347" cy="2154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400" dirty="0" smtClean="0">
                <a:solidFill>
                  <a:srgbClr val="7F7F7F"/>
                </a:solidFill>
              </a:rPr>
              <a:t>钱龙 从业资格证号：</a:t>
            </a:r>
            <a:r>
              <a:rPr lang="en-US" altLang="zh-CN" sz="1400" dirty="0" smtClean="0">
                <a:solidFill>
                  <a:srgbClr val="7F7F7F"/>
                </a:solidFill>
              </a:rPr>
              <a:t>F3077614 </a:t>
            </a:r>
            <a:r>
              <a:rPr lang="zh-CN" altLang="en-US" sz="1400" dirty="0" smtClean="0">
                <a:solidFill>
                  <a:srgbClr val="7F7F7F"/>
                </a:solidFill>
              </a:rPr>
              <a:t>投资咨询资格</a:t>
            </a:r>
            <a:r>
              <a:rPr lang="zh-CN" altLang="en-US" sz="1400" dirty="0">
                <a:solidFill>
                  <a:srgbClr val="7F7F7F"/>
                </a:solidFill>
              </a:rPr>
              <a:t>证号</a:t>
            </a:r>
            <a:r>
              <a:rPr lang="zh-CN" altLang="en-US" sz="1400" dirty="0" smtClean="0">
                <a:solidFill>
                  <a:srgbClr val="7F7F7F"/>
                </a:solidFill>
              </a:rPr>
              <a:t>：</a:t>
            </a:r>
            <a:r>
              <a:rPr lang="en-US" altLang="zh-CN" sz="1400" dirty="0">
                <a:solidFill>
                  <a:srgbClr val="7F7F7F"/>
                </a:solidFill>
              </a:rPr>
              <a:t>Z0017608</a:t>
            </a:r>
          </a:p>
        </p:txBody>
      </p:sp>
      <p:sp>
        <p:nvSpPr>
          <p:cNvPr id="10" name="Rectangle 19"/>
          <p:cNvSpPr>
            <a:spLocks noChangeArrowheads="1"/>
          </p:cNvSpPr>
          <p:nvPr/>
        </p:nvSpPr>
        <p:spPr bwMode="auto">
          <a:xfrm>
            <a:off x="6744230" y="3132230"/>
            <a:ext cx="1739370"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en-US" altLang="zh-CN" sz="1600" b="1" dirty="0" smtClean="0">
                <a:solidFill>
                  <a:srgbClr val="7F7F7F"/>
                </a:solidFill>
                <a:latin typeface="+mj-ea"/>
                <a:ea typeface="字酷堂清楷体" pitchFamily="2" charset="-122"/>
                <a:cs typeface="宋体" pitchFamily="2" charset="-122"/>
              </a:rPr>
              <a:t>2022</a:t>
            </a:r>
            <a:r>
              <a:rPr lang="zh-CN" altLang="en-US" sz="1600" b="1" dirty="0" smtClean="0">
                <a:solidFill>
                  <a:srgbClr val="7F7F7F"/>
                </a:solidFill>
                <a:latin typeface="+mj-ea"/>
                <a:ea typeface="字酷堂清楷体" pitchFamily="2" charset="-122"/>
                <a:cs typeface="宋体" pitchFamily="2" charset="-122"/>
              </a:rPr>
              <a:t>年</a:t>
            </a:r>
            <a:r>
              <a:rPr lang="en-US" altLang="zh-CN" sz="1600" b="1" dirty="0" smtClean="0">
                <a:solidFill>
                  <a:srgbClr val="7F7F7F"/>
                </a:solidFill>
                <a:latin typeface="+mj-ea"/>
                <a:ea typeface="字酷堂清楷体" pitchFamily="2" charset="-122"/>
                <a:cs typeface="宋体" pitchFamily="2" charset="-122"/>
              </a:rPr>
              <a:t>7</a:t>
            </a:r>
            <a:r>
              <a:rPr lang="zh-CN" altLang="en-US" sz="1600" b="1" dirty="0" smtClean="0">
                <a:solidFill>
                  <a:srgbClr val="7F7F7F"/>
                </a:solidFill>
                <a:latin typeface="+mj-ea"/>
                <a:ea typeface="字酷堂清楷体" pitchFamily="2" charset="-122"/>
                <a:cs typeface="宋体" pitchFamily="2" charset="-122"/>
              </a:rPr>
              <a:t>月</a:t>
            </a:r>
            <a:r>
              <a:rPr lang="en-US" altLang="zh-CN" sz="1600" b="1" dirty="0" smtClean="0">
                <a:solidFill>
                  <a:srgbClr val="7F7F7F"/>
                </a:solidFill>
                <a:latin typeface="+mj-ea"/>
                <a:ea typeface="字酷堂清楷体" pitchFamily="2" charset="-122"/>
                <a:cs typeface="宋体" pitchFamily="2" charset="-122"/>
              </a:rPr>
              <a:t>22</a:t>
            </a:r>
            <a:r>
              <a:rPr lang="zh-CN" altLang="en-US" sz="1600" b="1" dirty="0" smtClean="0">
                <a:solidFill>
                  <a:srgbClr val="7F7F7F"/>
                </a:solidFill>
                <a:latin typeface="+mj-ea"/>
                <a:ea typeface="字酷堂清楷体" pitchFamily="2" charset="-122"/>
                <a:cs typeface="宋体" pitchFamily="2" charset="-122"/>
              </a:rPr>
              <a:t>日</a:t>
            </a:r>
            <a:endParaRPr lang="zh-CN" sz="1600" b="1" dirty="0">
              <a:solidFill>
                <a:srgbClr val="7F7F7F"/>
              </a:solidFill>
              <a:latin typeface="+mj-ea"/>
              <a:ea typeface="字酷堂清楷体" pitchFamily="2" charset="-122"/>
              <a:cs typeface="宋体" pitchFamily="2" charset="-122"/>
            </a:endParaRPr>
          </a:p>
        </p:txBody>
      </p:sp>
    </p:spTree>
    <p:custDataLst>
      <p:tags r:id="rId1"/>
    </p:custDataLst>
  </p:cSld>
  <p:clrMapOvr>
    <a:masterClrMapping/>
  </p:clrMapOvr>
  <p:transition advClick="0" advTm="2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600" b="0" i="0" u="none" strike="noStrike" cap="none" normalizeH="0" baseline="0" dirty="0">
                <a:ln>
                  <a:noFill/>
                </a:ln>
                <a:solidFill>
                  <a:schemeClr val="accent4"/>
                </a:solidFill>
                <a:effectLst/>
                <a:latin typeface="+mn-ea"/>
                <a:cs typeface="宋体" pitchFamily="2" charset="-122"/>
              </a:rPr>
              <a:t>一周价格观察（周五数据</a:t>
            </a:r>
            <a:r>
              <a:rPr lang="zh-CN" altLang="en-US" sz="1600" dirty="0">
                <a:solidFill>
                  <a:schemeClr val="accent4"/>
                </a:solidFill>
                <a:latin typeface="+mn-ea"/>
                <a:cs typeface="宋体" pitchFamily="2" charset="-122"/>
              </a:rPr>
              <a:t>）</a:t>
            </a:r>
            <a:endParaRPr kumimoji="0" lang="zh-CN" sz="1600" b="0" i="0" u="none" strike="noStrike" cap="none" normalizeH="0" baseline="0" dirty="0">
              <a:ln>
                <a:noFill/>
              </a:ln>
              <a:solidFill>
                <a:schemeClr val="accent4"/>
              </a:solidFill>
              <a:effectLst/>
              <a:latin typeface="+mn-ea"/>
              <a:cs typeface="宋体" pitchFamily="2"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4286337596"/>
              </p:ext>
            </p:extLst>
          </p:nvPr>
        </p:nvGraphicFramePr>
        <p:xfrm>
          <a:off x="591670" y="736091"/>
          <a:ext cx="7993766" cy="2751078"/>
        </p:xfrm>
        <a:graphic>
          <a:graphicData uri="http://schemas.openxmlformats.org/drawingml/2006/table">
            <a:tbl>
              <a:tblPr>
                <a:tableStyleId>{5C22544A-7EE6-4342-B048-85BDC9FD1C3A}</a:tableStyleId>
              </a:tblPr>
              <a:tblGrid>
                <a:gridCol w="1005623"/>
                <a:gridCol w="2048490"/>
                <a:gridCol w="1955376"/>
                <a:gridCol w="1489811"/>
                <a:gridCol w="1494466"/>
              </a:tblGrid>
              <a:tr h="365187">
                <a:tc>
                  <a:txBody>
                    <a:bodyPr/>
                    <a:lstStyle/>
                    <a:p>
                      <a:pPr algn="ctr" fontAlgn="t"/>
                      <a:r>
                        <a:rPr lang="zh-CN" altLang="en-US" sz="1600" u="none" strike="noStrike" dirty="0">
                          <a:effectLst/>
                        </a:rPr>
                        <a:t>品种</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600" u="none" strike="noStrike" dirty="0">
                          <a:effectLst/>
                        </a:rPr>
                        <a:t>主力合约收盘（涨跌）</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600" u="none" strike="noStrike" dirty="0">
                          <a:effectLst/>
                        </a:rPr>
                        <a:t>现货价格（涨跌）</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600" u="none" strike="noStrike">
                          <a:effectLst/>
                        </a:rPr>
                        <a:t>基差</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600" u="none" strike="noStrike" dirty="0">
                          <a:effectLst/>
                        </a:rPr>
                        <a:t>月差</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r>
              <a:tr h="447194">
                <a:tc>
                  <a:txBody>
                    <a:bodyPr/>
                    <a:lstStyle/>
                    <a:p>
                      <a:pPr algn="ctr" fontAlgn="t"/>
                      <a:r>
                        <a:rPr lang="zh-CN" altLang="en-US" sz="1600" u="none" strike="noStrike" dirty="0">
                          <a:effectLst/>
                        </a:rPr>
                        <a:t>螺纹</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600" u="none" strike="noStrike" kern="1200" dirty="0">
                          <a:solidFill>
                            <a:schemeClr val="dk1"/>
                          </a:solidFill>
                          <a:effectLst/>
                          <a:latin typeface="+mn-lt"/>
                          <a:ea typeface="+mn-ea"/>
                          <a:cs typeface="+mn-cs"/>
                        </a:rPr>
                        <a:t>3863</a:t>
                      </a:r>
                      <a:r>
                        <a:rPr lang="zh-CN" altLang="en-US" sz="1600" u="none" strike="noStrike" kern="1200" dirty="0">
                          <a:solidFill>
                            <a:schemeClr val="dk1"/>
                          </a:solidFill>
                          <a:effectLst/>
                          <a:latin typeface="+mn-lt"/>
                          <a:ea typeface="+mn-ea"/>
                          <a:cs typeface="+mn-cs"/>
                        </a:rPr>
                        <a:t>（</a:t>
                      </a:r>
                      <a:r>
                        <a:rPr lang="en-US" altLang="zh-CN" sz="1600" u="none" strike="noStrike" kern="1200" dirty="0">
                          <a:solidFill>
                            <a:schemeClr val="dk1"/>
                          </a:solidFill>
                          <a:effectLst/>
                          <a:latin typeface="+mn-lt"/>
                          <a:ea typeface="+mn-ea"/>
                          <a:cs typeface="+mn-cs"/>
                        </a:rPr>
                        <a:t>+32</a:t>
                      </a:r>
                      <a:r>
                        <a:rPr lang="zh-CN" altLang="en-US" sz="16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3860</a:t>
                      </a:r>
                      <a:r>
                        <a:rPr lang="zh-CN" altLang="en-US" sz="1600" u="none" strike="noStrike" kern="1200" dirty="0">
                          <a:solidFill>
                            <a:schemeClr val="dk1"/>
                          </a:solidFill>
                          <a:effectLst/>
                          <a:latin typeface="+mn-lt"/>
                          <a:ea typeface="+mn-ea"/>
                          <a:cs typeface="+mn-cs"/>
                        </a:rPr>
                        <a:t>（</a:t>
                      </a:r>
                      <a:r>
                        <a:rPr lang="en-US" altLang="zh-CN" sz="1600" u="none" strike="noStrike" kern="1200" dirty="0">
                          <a:solidFill>
                            <a:schemeClr val="dk1"/>
                          </a:solidFill>
                          <a:effectLst/>
                          <a:latin typeface="+mn-lt"/>
                          <a:ea typeface="+mn-ea"/>
                          <a:cs typeface="+mn-cs"/>
                        </a:rPr>
                        <a:t>+10</a:t>
                      </a:r>
                      <a:r>
                        <a:rPr lang="zh-CN" altLang="en-US" sz="16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97</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138</a:t>
                      </a:r>
                    </a:p>
                  </a:txBody>
                  <a:tcPr marL="6350" marR="6350" marT="6350" marB="0"/>
                </a:tc>
              </a:tr>
              <a:tr h="476666">
                <a:tc>
                  <a:txBody>
                    <a:bodyPr/>
                    <a:lstStyle/>
                    <a:p>
                      <a:pPr algn="ctr" fontAlgn="t"/>
                      <a:r>
                        <a:rPr lang="zh-CN" altLang="en-US" sz="1600" u="none" strike="noStrike" dirty="0">
                          <a:effectLst/>
                        </a:rPr>
                        <a:t>热卷</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600" u="none" strike="noStrike" kern="1200">
                          <a:solidFill>
                            <a:schemeClr val="dk1"/>
                          </a:solidFill>
                          <a:effectLst/>
                          <a:latin typeface="+mn-lt"/>
                          <a:ea typeface="+mn-ea"/>
                          <a:cs typeface="+mn-cs"/>
                        </a:rPr>
                        <a:t>3821</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+11</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3800</a:t>
                      </a:r>
                      <a:r>
                        <a:rPr lang="zh-CN" altLang="en-US" sz="1600" u="none" strike="noStrike" kern="1200" dirty="0">
                          <a:solidFill>
                            <a:schemeClr val="dk1"/>
                          </a:solidFill>
                          <a:effectLst/>
                          <a:latin typeface="+mn-lt"/>
                          <a:ea typeface="+mn-ea"/>
                          <a:cs typeface="+mn-cs"/>
                        </a:rPr>
                        <a:t>（</a:t>
                      </a:r>
                      <a:r>
                        <a:rPr lang="en-US" altLang="zh-CN" sz="1600" u="none" strike="noStrike" kern="1200" dirty="0">
                          <a:solidFill>
                            <a:schemeClr val="dk1"/>
                          </a:solidFill>
                          <a:effectLst/>
                          <a:latin typeface="+mn-lt"/>
                          <a:ea typeface="+mn-ea"/>
                          <a:cs typeface="+mn-cs"/>
                        </a:rPr>
                        <a:t>0</a:t>
                      </a:r>
                      <a:r>
                        <a:rPr lang="zh-CN" altLang="en-US" sz="16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-21</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61</a:t>
                      </a:r>
                    </a:p>
                  </a:txBody>
                  <a:tcPr marL="6350" marR="6350" marT="6350" marB="0"/>
                </a:tc>
              </a:tr>
              <a:tr h="461289">
                <a:tc>
                  <a:txBody>
                    <a:bodyPr/>
                    <a:lstStyle/>
                    <a:p>
                      <a:pPr algn="ctr" fontAlgn="t"/>
                      <a:r>
                        <a:rPr lang="zh-CN" altLang="en-US" sz="1600" u="none" strike="noStrike">
                          <a:effectLst/>
                        </a:rPr>
                        <a:t>铁矿</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600" u="none" strike="noStrike" kern="1200">
                          <a:solidFill>
                            <a:schemeClr val="dk1"/>
                          </a:solidFill>
                          <a:effectLst/>
                          <a:latin typeface="+mn-lt"/>
                          <a:ea typeface="+mn-ea"/>
                          <a:cs typeface="+mn-cs"/>
                        </a:rPr>
                        <a:t>681</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+24</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680</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-10</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49</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36.5</a:t>
                      </a:r>
                    </a:p>
                  </a:txBody>
                  <a:tcPr marL="6350" marR="6350" marT="6350" marB="0"/>
                </a:tc>
              </a:tr>
              <a:tr h="490761">
                <a:tc>
                  <a:txBody>
                    <a:bodyPr/>
                    <a:lstStyle/>
                    <a:p>
                      <a:pPr algn="ctr" fontAlgn="t"/>
                      <a:r>
                        <a:rPr lang="zh-CN" altLang="en-US" sz="1600" u="none" strike="noStrike">
                          <a:effectLst/>
                        </a:rPr>
                        <a:t>焦炭</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600" u="none" strike="noStrike" kern="1200">
                          <a:solidFill>
                            <a:schemeClr val="dk1"/>
                          </a:solidFill>
                          <a:effectLst/>
                          <a:latin typeface="+mn-lt"/>
                          <a:ea typeface="+mn-ea"/>
                          <a:cs typeface="+mn-cs"/>
                        </a:rPr>
                        <a:t>2628</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+76)</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2780</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-20</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152</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161.5</a:t>
                      </a:r>
                    </a:p>
                  </a:txBody>
                  <a:tcPr marL="6350" marR="6350" marT="6350" marB="0"/>
                </a:tc>
              </a:tr>
              <a:tr h="509981">
                <a:tc>
                  <a:txBody>
                    <a:bodyPr/>
                    <a:lstStyle/>
                    <a:p>
                      <a:pPr algn="ctr" fontAlgn="t"/>
                      <a:r>
                        <a:rPr lang="zh-CN" altLang="en-US" sz="1600" u="none" strike="noStrike">
                          <a:effectLst/>
                        </a:rPr>
                        <a:t>焦煤</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600" u="none" strike="noStrike" kern="1200">
                          <a:solidFill>
                            <a:schemeClr val="dk1"/>
                          </a:solidFill>
                          <a:effectLst/>
                          <a:latin typeface="+mn-lt"/>
                          <a:ea typeface="+mn-ea"/>
                          <a:cs typeface="+mn-cs"/>
                        </a:rPr>
                        <a:t>1924.5</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+62</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2120</a:t>
                      </a:r>
                      <a:r>
                        <a:rPr lang="zh-CN" altLang="en-US" sz="1600" u="none" strike="noStrike" kern="1200">
                          <a:solidFill>
                            <a:schemeClr val="dk1"/>
                          </a:solidFill>
                          <a:effectLst/>
                          <a:latin typeface="+mn-lt"/>
                          <a:ea typeface="+mn-ea"/>
                          <a:cs typeface="+mn-cs"/>
                        </a:rPr>
                        <a:t>（</a:t>
                      </a:r>
                      <a:r>
                        <a:rPr lang="en-US" altLang="zh-CN" sz="1600" u="none" strike="noStrike" kern="1200">
                          <a:solidFill>
                            <a:schemeClr val="dk1"/>
                          </a:solidFill>
                          <a:effectLst/>
                          <a:latin typeface="+mn-lt"/>
                          <a:ea typeface="+mn-ea"/>
                          <a:cs typeface="+mn-cs"/>
                        </a:rPr>
                        <a:t>-230</a:t>
                      </a:r>
                      <a:r>
                        <a:rPr lang="zh-CN" altLang="en-US" sz="16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600" u="none" strike="noStrike" kern="1200">
                          <a:solidFill>
                            <a:schemeClr val="dk1"/>
                          </a:solidFill>
                          <a:effectLst/>
                          <a:latin typeface="+mn-lt"/>
                          <a:ea typeface="+mn-ea"/>
                          <a:cs typeface="+mn-cs"/>
                        </a:rPr>
                        <a:t>195.5</a:t>
                      </a:r>
                    </a:p>
                  </a:txBody>
                  <a:tcPr marL="6350" marR="6350" marT="6350" marB="0"/>
                </a:tc>
                <a:tc>
                  <a:txBody>
                    <a:bodyPr/>
                    <a:lstStyle/>
                    <a:p>
                      <a:pPr algn="ctr" fontAlgn="t"/>
                      <a:r>
                        <a:rPr lang="en-US" altLang="zh-CN" sz="1600" u="none" strike="noStrike" kern="1200" dirty="0">
                          <a:solidFill>
                            <a:schemeClr val="dk1"/>
                          </a:solidFill>
                          <a:effectLst/>
                          <a:latin typeface="+mn-lt"/>
                          <a:ea typeface="+mn-ea"/>
                          <a:cs typeface="+mn-cs"/>
                        </a:rPr>
                        <a:t>176.5</a:t>
                      </a:r>
                    </a:p>
                  </a:txBody>
                  <a:tcPr marL="6350" marR="6350" marT="6350" marB="0"/>
                </a:tc>
              </a:tr>
            </a:tbl>
          </a:graphicData>
        </a:graphic>
      </p:graphicFrame>
    </p:spTree>
    <p:custDataLst>
      <p:tags r:id="rId1"/>
    </p:custDataLst>
    <p:extLst>
      <p:ext uri="{BB962C8B-B14F-4D97-AF65-F5344CB8AC3E}">
        <p14:creationId xmlns:p14="http://schemas.microsoft.com/office/powerpoint/2010/main" val="1754382939"/>
      </p:ext>
    </p:extLst>
  </p:cSld>
  <p:clrMapOvr>
    <a:masterClrMapping/>
  </p:clrMapOvr>
  <p:transition advClick="0" advTm="2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369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2400" b="0" i="0" u="none" strike="noStrike" cap="none" normalizeH="0" baseline="0" dirty="0">
                <a:ln>
                  <a:noFill/>
                </a:ln>
                <a:solidFill>
                  <a:schemeClr val="accent4"/>
                </a:solidFill>
                <a:effectLst/>
                <a:latin typeface="+mn-ea"/>
                <a:cs typeface="宋体" pitchFamily="2" charset="-122"/>
              </a:rPr>
              <a:t>逻辑及策略</a:t>
            </a:r>
            <a:endParaRPr kumimoji="0" lang="zh-CN" sz="2400" b="0" i="0" u="none" strike="noStrike" cap="none" normalizeH="0" baseline="0" dirty="0">
              <a:ln>
                <a:noFill/>
              </a:ln>
              <a:solidFill>
                <a:schemeClr val="accent4"/>
              </a:solidFill>
              <a:effectLst/>
              <a:latin typeface="+mn-ea"/>
              <a:cs typeface="宋体" pitchFamily="2" charset="-122"/>
            </a:endParaRPr>
          </a:p>
        </p:txBody>
      </p:sp>
      <p:sp>
        <p:nvSpPr>
          <p:cNvPr id="9" name="Rectangle 10">
            <a:extLst>
              <a:ext uri="{FF2B5EF4-FFF2-40B4-BE49-F238E27FC236}">
                <a16:creationId xmlns:a16="http://schemas.microsoft.com/office/drawing/2014/main" xmlns="" id="{0E799EB4-8872-42D6-B1D9-0E74BDE702C8}"/>
              </a:ext>
            </a:extLst>
          </p:cNvPr>
          <p:cNvSpPr>
            <a:spLocks noChangeArrowheads="1"/>
          </p:cNvSpPr>
          <p:nvPr/>
        </p:nvSpPr>
        <p:spPr bwMode="auto">
          <a:xfrm>
            <a:off x="679449" y="689394"/>
            <a:ext cx="6314282" cy="369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endParaRPr kumimoji="0" lang="zh-CN" sz="2400" b="0" i="0" u="none" strike="noStrike" cap="none" normalizeH="0" baseline="0" dirty="0">
              <a:ln>
                <a:noFill/>
              </a:ln>
              <a:solidFill>
                <a:schemeClr val="accent4"/>
              </a:solidFill>
              <a:effectLst/>
              <a:latin typeface="+mn-ea"/>
              <a:cs typeface="宋体" pitchFamily="2"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3384065477"/>
              </p:ext>
            </p:extLst>
          </p:nvPr>
        </p:nvGraphicFramePr>
        <p:xfrm>
          <a:off x="273050" y="935382"/>
          <a:ext cx="8767825" cy="3296687"/>
        </p:xfrm>
        <a:graphic>
          <a:graphicData uri="http://schemas.openxmlformats.org/drawingml/2006/table">
            <a:tbl>
              <a:tblPr>
                <a:tableStyleId>{5C22544A-7EE6-4342-B048-85BDC9FD1C3A}</a:tableStyleId>
              </a:tblPr>
              <a:tblGrid>
                <a:gridCol w="8767825"/>
              </a:tblGrid>
              <a:tr h="3036043">
                <a:tc>
                  <a:txBody>
                    <a:bodyPr/>
                    <a:lstStyle/>
                    <a:p>
                      <a:pPr marL="0" algn="l" defTabSz="685800" rtl="0" eaLnBrk="1" fontAlgn="t" latinLnBrk="0" hangingPunct="1">
                        <a:lnSpc>
                          <a:spcPct val="100000"/>
                        </a:lnSpc>
                      </a:pPr>
                      <a:r>
                        <a:rPr lang="en-US" altLang="zh-CN" sz="1200" u="none" strike="noStrike" dirty="0" smtClean="0">
                          <a:effectLst/>
                        </a:rPr>
                        <a:t>     </a:t>
                      </a:r>
                      <a:r>
                        <a:rPr lang="en-US" altLang="zh-CN" sz="1200" u="none" strike="noStrike" baseline="0" dirty="0" smtClean="0">
                          <a:effectLst/>
                        </a:rPr>
                        <a:t>  </a:t>
                      </a:r>
                      <a:r>
                        <a:rPr lang="zh-CN" altLang="en-US" sz="1200" u="none" strike="noStrike" baseline="0" dirty="0" smtClean="0">
                          <a:effectLst/>
                        </a:rPr>
                        <a:t>本周黑色市场黑色市场出现分化，钢材走势震荡为主，炉料相较钢材明显偏弱。铁矿、两焦本周均创新低，其中两焦走势更弱，维持下行趋势。</a:t>
                      </a:r>
                      <a:endParaRPr lang="en-US" altLang="zh-CN" sz="1200" u="none" strike="noStrike" baseline="0" dirty="0" smtClean="0">
                        <a:effectLst/>
                      </a:endParaRPr>
                    </a:p>
                    <a:p>
                      <a:pPr marL="0" algn="l" defTabSz="685800" rtl="0" eaLnBrk="1" fontAlgn="t" latinLnBrk="0" hangingPunct="1">
                        <a:lnSpc>
                          <a:spcPct val="100000"/>
                        </a:lnSpc>
                      </a:pPr>
                      <a:r>
                        <a:rPr lang="en-US" altLang="zh-CN" sz="1200" u="none" strike="noStrike" baseline="0" dirty="0" smtClean="0">
                          <a:effectLst/>
                        </a:rPr>
                        <a:t>       </a:t>
                      </a:r>
                      <a:r>
                        <a:rPr lang="zh-CN" altLang="en-US" sz="1200" u="none" strike="noStrike" dirty="0" smtClean="0">
                          <a:effectLst/>
                        </a:rPr>
                        <a:t>螺纹钢方面，</a:t>
                      </a:r>
                      <a:r>
                        <a:rPr lang="zh-CN" altLang="en-US" sz="1200" b="0" i="0" u="none" strike="noStrike" kern="1200" dirty="0" smtClean="0">
                          <a:solidFill>
                            <a:schemeClr val="dk1"/>
                          </a:solidFill>
                          <a:effectLst/>
                          <a:latin typeface="+mn-ea"/>
                          <a:ea typeface="+mn-ea"/>
                          <a:cs typeface="+mn-cs"/>
                        </a:rPr>
                        <a:t>本周螺纹产量减少</a:t>
                      </a:r>
                      <a:r>
                        <a:rPr lang="en-US" altLang="zh-CN" sz="1200" b="0" i="0" u="none" strike="noStrike" kern="1200" dirty="0" smtClean="0">
                          <a:solidFill>
                            <a:schemeClr val="dk1"/>
                          </a:solidFill>
                          <a:effectLst/>
                          <a:latin typeface="+mn-ea"/>
                          <a:ea typeface="+mn-ea"/>
                          <a:cs typeface="+mn-cs"/>
                        </a:rPr>
                        <a:t>15.32</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230.29</a:t>
                      </a:r>
                      <a:r>
                        <a:rPr lang="zh-CN" altLang="en-US" sz="1200" b="0" i="0" u="none" strike="noStrike" kern="1200" dirty="0" smtClean="0">
                          <a:solidFill>
                            <a:schemeClr val="dk1"/>
                          </a:solidFill>
                          <a:effectLst/>
                          <a:latin typeface="+mn-ea"/>
                          <a:ea typeface="+mn-ea"/>
                          <a:cs typeface="+mn-cs"/>
                        </a:rPr>
                        <a:t>万吨，同比减少</a:t>
                      </a:r>
                      <a:r>
                        <a:rPr lang="en-US" altLang="zh-CN" sz="1200" b="0" i="0" u="none" strike="noStrike" kern="1200" dirty="0" smtClean="0">
                          <a:solidFill>
                            <a:schemeClr val="dk1"/>
                          </a:solidFill>
                          <a:effectLst/>
                          <a:latin typeface="+mn-ea"/>
                          <a:ea typeface="+mn-ea"/>
                          <a:cs typeface="+mn-cs"/>
                        </a:rPr>
                        <a:t>104.89</a:t>
                      </a:r>
                      <a:r>
                        <a:rPr lang="zh-CN" altLang="en-US" sz="1200" b="0" i="0" u="none" strike="noStrike" kern="1200" dirty="0" smtClean="0">
                          <a:solidFill>
                            <a:schemeClr val="dk1"/>
                          </a:solidFill>
                          <a:effectLst/>
                          <a:latin typeface="+mn-ea"/>
                          <a:ea typeface="+mn-ea"/>
                          <a:cs typeface="+mn-cs"/>
                        </a:rPr>
                        <a:t>万吨；社库环比减少</a:t>
                      </a:r>
                      <a:r>
                        <a:rPr lang="en-US" altLang="zh-CN" sz="1200" b="0" i="0" u="none" strike="noStrike" kern="1200" dirty="0" smtClean="0">
                          <a:solidFill>
                            <a:schemeClr val="dk1"/>
                          </a:solidFill>
                          <a:effectLst/>
                          <a:latin typeface="+mn-ea"/>
                          <a:ea typeface="+mn-ea"/>
                          <a:cs typeface="+mn-cs"/>
                        </a:rPr>
                        <a:t>44.49</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682.66</a:t>
                      </a:r>
                      <a:r>
                        <a:rPr lang="zh-CN" altLang="en-US" sz="1200" b="0" i="0" u="none" strike="noStrike" kern="1200" dirty="0" smtClean="0">
                          <a:solidFill>
                            <a:schemeClr val="dk1"/>
                          </a:solidFill>
                          <a:effectLst/>
                          <a:latin typeface="+mn-ea"/>
                          <a:ea typeface="+mn-ea"/>
                          <a:cs typeface="+mn-cs"/>
                        </a:rPr>
                        <a:t>万吨，同比减少</a:t>
                      </a:r>
                      <a:r>
                        <a:rPr lang="en-US" altLang="zh-CN" sz="1200" b="0" i="0" u="none" strike="noStrike" kern="1200" dirty="0" smtClean="0">
                          <a:solidFill>
                            <a:schemeClr val="dk1"/>
                          </a:solidFill>
                          <a:effectLst/>
                          <a:latin typeface="+mn-ea"/>
                          <a:ea typeface="+mn-ea"/>
                          <a:cs typeface="+mn-cs"/>
                        </a:rPr>
                        <a:t>141.4</a:t>
                      </a:r>
                      <a:r>
                        <a:rPr lang="zh-CN" altLang="en-US" sz="1200" b="0" i="0" u="none" strike="noStrike" kern="1200" dirty="0" smtClean="0">
                          <a:solidFill>
                            <a:schemeClr val="dk1"/>
                          </a:solidFill>
                          <a:effectLst/>
                          <a:latin typeface="+mn-ea"/>
                          <a:ea typeface="+mn-ea"/>
                          <a:cs typeface="+mn-cs"/>
                        </a:rPr>
                        <a:t>万吨；厂库环比减少</a:t>
                      </a:r>
                      <a:r>
                        <a:rPr lang="en-US" altLang="zh-CN" sz="1200" b="0" i="0" u="none" strike="noStrike" kern="1200" dirty="0" smtClean="0">
                          <a:solidFill>
                            <a:schemeClr val="dk1"/>
                          </a:solidFill>
                          <a:effectLst/>
                          <a:latin typeface="+mn-ea"/>
                          <a:ea typeface="+mn-ea"/>
                          <a:cs typeface="+mn-cs"/>
                        </a:rPr>
                        <a:t>29.91</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281.75</a:t>
                      </a:r>
                      <a:r>
                        <a:rPr lang="zh-CN" altLang="en-US" sz="1200" b="0" i="0" u="none" strike="noStrike" kern="1200" dirty="0" smtClean="0">
                          <a:solidFill>
                            <a:schemeClr val="dk1"/>
                          </a:solidFill>
                          <a:effectLst/>
                          <a:latin typeface="+mn-ea"/>
                          <a:ea typeface="+mn-ea"/>
                          <a:cs typeface="+mn-cs"/>
                        </a:rPr>
                        <a:t>万吨，同比减少</a:t>
                      </a:r>
                      <a:r>
                        <a:rPr lang="en-US" altLang="zh-CN" sz="1200" b="0" i="0" u="none" strike="noStrike" kern="1200" dirty="0" smtClean="0">
                          <a:solidFill>
                            <a:schemeClr val="dk1"/>
                          </a:solidFill>
                          <a:effectLst/>
                          <a:latin typeface="+mn-ea"/>
                          <a:ea typeface="+mn-ea"/>
                          <a:cs typeface="+mn-cs"/>
                        </a:rPr>
                        <a:t>30.03</a:t>
                      </a:r>
                      <a:r>
                        <a:rPr lang="zh-CN" altLang="en-US" sz="1200" b="0" i="0" u="none" strike="noStrike" kern="1200" dirty="0" smtClean="0">
                          <a:solidFill>
                            <a:schemeClr val="dk1"/>
                          </a:solidFill>
                          <a:effectLst/>
                          <a:latin typeface="+mn-ea"/>
                          <a:ea typeface="+mn-ea"/>
                          <a:cs typeface="+mn-cs"/>
                        </a:rPr>
                        <a:t>万吨。本周螺纹表观消费量环比回升</a:t>
                      </a:r>
                      <a:r>
                        <a:rPr lang="en-US" altLang="zh-CN" sz="1200" b="0" i="0" u="none" strike="noStrike" kern="1200" dirty="0" smtClean="0">
                          <a:solidFill>
                            <a:schemeClr val="dk1"/>
                          </a:solidFill>
                          <a:effectLst/>
                          <a:latin typeface="+mn-ea"/>
                          <a:ea typeface="+mn-ea"/>
                          <a:cs typeface="+mn-cs"/>
                        </a:rPr>
                        <a:t>6.54</a:t>
                      </a:r>
                      <a:r>
                        <a:rPr lang="zh-CN" altLang="en-US" sz="1200" b="0" i="0" u="none" strike="noStrike" kern="1200" dirty="0" smtClean="0">
                          <a:solidFill>
                            <a:schemeClr val="dk1"/>
                          </a:solidFill>
                          <a:effectLst/>
                          <a:latin typeface="+mn-ea"/>
                          <a:ea typeface="+mn-ea"/>
                          <a:cs typeface="+mn-cs"/>
                        </a:rPr>
                        <a:t>万吨至</a:t>
                      </a:r>
                      <a:r>
                        <a:rPr lang="en-US" altLang="zh-CN" sz="1200" b="0" i="0" u="none" strike="noStrike" kern="1200" dirty="0" smtClean="0">
                          <a:solidFill>
                            <a:schemeClr val="dk1"/>
                          </a:solidFill>
                          <a:effectLst/>
                          <a:latin typeface="+mn-ea"/>
                          <a:ea typeface="+mn-ea"/>
                          <a:cs typeface="+mn-cs"/>
                        </a:rPr>
                        <a:t>304.69</a:t>
                      </a:r>
                      <a:r>
                        <a:rPr lang="zh-CN" altLang="en-US" sz="1200" b="0" i="0" u="none" strike="noStrike" kern="1200" dirty="0" smtClean="0">
                          <a:solidFill>
                            <a:schemeClr val="dk1"/>
                          </a:solidFill>
                          <a:effectLst/>
                          <a:latin typeface="+mn-ea"/>
                          <a:ea typeface="+mn-ea"/>
                          <a:cs typeface="+mn-cs"/>
                        </a:rPr>
                        <a:t>万吨，同比减少</a:t>
                      </a:r>
                      <a:r>
                        <a:rPr lang="en-US" altLang="zh-CN" sz="1200" b="0" i="0" u="none" strike="noStrike" kern="1200" dirty="0" smtClean="0">
                          <a:solidFill>
                            <a:schemeClr val="dk1"/>
                          </a:solidFill>
                          <a:effectLst/>
                          <a:latin typeface="+mn-ea"/>
                          <a:ea typeface="+mn-ea"/>
                          <a:cs typeface="+mn-cs"/>
                        </a:rPr>
                        <a:t>46.5</a:t>
                      </a:r>
                      <a:r>
                        <a:rPr lang="zh-CN" altLang="en-US" sz="1200" b="0" i="0" u="none" strike="noStrike" kern="1200" dirty="0" smtClean="0">
                          <a:solidFill>
                            <a:schemeClr val="dk1"/>
                          </a:solidFill>
                          <a:effectLst/>
                          <a:latin typeface="+mn-ea"/>
                          <a:ea typeface="+mn-ea"/>
                          <a:cs typeface="+mn-cs"/>
                        </a:rPr>
                        <a:t>万吨。螺纹周产量连续第六周下降，降至</a:t>
                      </a:r>
                      <a:r>
                        <a:rPr lang="en-US" altLang="zh-CN" sz="1200" b="0" i="0" u="none" strike="noStrike" kern="1200" dirty="0" smtClean="0">
                          <a:solidFill>
                            <a:schemeClr val="dk1"/>
                          </a:solidFill>
                          <a:effectLst/>
                          <a:latin typeface="+mn-ea"/>
                          <a:ea typeface="+mn-ea"/>
                          <a:cs typeface="+mn-cs"/>
                        </a:rPr>
                        <a:t>2015</a:t>
                      </a:r>
                      <a:r>
                        <a:rPr lang="zh-CN" altLang="en-US" sz="1200" b="0" i="0" u="none" strike="noStrike" kern="1200" dirty="0" smtClean="0">
                          <a:solidFill>
                            <a:schemeClr val="dk1"/>
                          </a:solidFill>
                          <a:effectLst/>
                          <a:latin typeface="+mn-ea"/>
                          <a:ea typeface="+mn-ea"/>
                          <a:cs typeface="+mn-cs"/>
                        </a:rPr>
                        <a:t>年同口径有统计以来的最低水平。螺纹总库存连续第五周下降，本周下降</a:t>
                      </a:r>
                      <a:r>
                        <a:rPr lang="en-US" altLang="zh-CN" sz="1200" b="0" i="0" u="none" strike="noStrike" kern="1200" dirty="0" smtClean="0">
                          <a:solidFill>
                            <a:schemeClr val="dk1"/>
                          </a:solidFill>
                          <a:effectLst/>
                          <a:latin typeface="+mn-ea"/>
                          <a:ea typeface="+mn-ea"/>
                          <a:cs typeface="+mn-cs"/>
                        </a:rPr>
                        <a:t>74.4</a:t>
                      </a:r>
                      <a:r>
                        <a:rPr lang="zh-CN" altLang="en-US" sz="1200" b="0" i="0" u="none" strike="noStrike" kern="1200" dirty="0" smtClean="0">
                          <a:solidFill>
                            <a:schemeClr val="dk1"/>
                          </a:solidFill>
                          <a:effectLst/>
                          <a:latin typeface="+mn-ea"/>
                          <a:ea typeface="+mn-ea"/>
                          <a:cs typeface="+mn-cs"/>
                        </a:rPr>
                        <a:t>万吨，为去年</a:t>
                      </a:r>
                      <a:r>
                        <a:rPr lang="en-US" altLang="zh-CN" sz="1200" b="0" i="0" u="none" strike="noStrike" kern="1200" dirty="0" smtClean="0">
                          <a:solidFill>
                            <a:schemeClr val="dk1"/>
                          </a:solidFill>
                          <a:effectLst/>
                          <a:latin typeface="+mn-ea"/>
                          <a:ea typeface="+mn-ea"/>
                          <a:cs typeface="+mn-cs"/>
                        </a:rPr>
                        <a:t>10</a:t>
                      </a:r>
                      <a:r>
                        <a:rPr lang="zh-CN" altLang="en-US" sz="1200" b="0" i="0" u="none" strike="noStrike" kern="1200" dirty="0" smtClean="0">
                          <a:solidFill>
                            <a:schemeClr val="dk1"/>
                          </a:solidFill>
                          <a:effectLst/>
                          <a:latin typeface="+mn-ea"/>
                          <a:ea typeface="+mn-ea"/>
                          <a:cs typeface="+mn-cs"/>
                        </a:rPr>
                        <a:t>月以来的最大周降幅。螺纹总库存也自今年春节后首次下降至</a:t>
                      </a:r>
                      <a:r>
                        <a:rPr lang="en-US" altLang="zh-CN" sz="1200" b="0" i="0" u="none" strike="noStrike" kern="1200" dirty="0" smtClean="0">
                          <a:solidFill>
                            <a:schemeClr val="dk1"/>
                          </a:solidFill>
                          <a:effectLst/>
                          <a:latin typeface="+mn-ea"/>
                          <a:ea typeface="+mn-ea"/>
                          <a:cs typeface="+mn-cs"/>
                        </a:rPr>
                        <a:t>1000</a:t>
                      </a:r>
                      <a:r>
                        <a:rPr lang="zh-CN" altLang="en-US" sz="1200" b="0" i="0" u="none" strike="noStrike" kern="1200" dirty="0" smtClean="0">
                          <a:solidFill>
                            <a:schemeClr val="dk1"/>
                          </a:solidFill>
                          <a:effectLst/>
                          <a:latin typeface="+mn-ea"/>
                          <a:ea typeface="+mn-ea"/>
                          <a:cs typeface="+mn-cs"/>
                        </a:rPr>
                        <a:t>万吨以下的水平，较去年同期减少</a:t>
                      </a:r>
                      <a:r>
                        <a:rPr lang="en-US" altLang="zh-CN" sz="1200" b="0" i="0" u="none" strike="noStrike" kern="1200" dirty="0" smtClean="0">
                          <a:solidFill>
                            <a:schemeClr val="dk1"/>
                          </a:solidFill>
                          <a:effectLst/>
                          <a:latin typeface="+mn-ea"/>
                          <a:ea typeface="+mn-ea"/>
                          <a:cs typeface="+mn-cs"/>
                        </a:rPr>
                        <a:t>171.13</a:t>
                      </a:r>
                      <a:r>
                        <a:rPr lang="zh-CN" altLang="en-US" sz="1200" b="0" i="0" u="none" strike="noStrike" kern="1200" dirty="0" smtClean="0">
                          <a:solidFill>
                            <a:schemeClr val="dk1"/>
                          </a:solidFill>
                          <a:effectLst/>
                          <a:latin typeface="+mn-ea"/>
                          <a:ea typeface="+mn-ea"/>
                          <a:cs typeface="+mn-cs"/>
                        </a:rPr>
                        <a:t>万吨，部分市场已开始出现规格紧缺的局面。螺纹供需关系趋于改善，对价格走势形成较强提振。不过当前国内外宏观情绪依然偏弱，国内疫情散发以及地产下行使得市场对于需求改善的强度难有过高期待。预计短期螺纹盘面仍将反复震荡运行。</a:t>
                      </a:r>
                      <a:endParaRPr lang="en-US" altLang="zh-CN" sz="1200" b="0" i="0" u="none" strike="noStrike" kern="1200" dirty="0" smtClean="0">
                        <a:solidFill>
                          <a:schemeClr val="dk1"/>
                        </a:solidFill>
                        <a:effectLst/>
                        <a:latin typeface="+mn-ea"/>
                        <a:ea typeface="+mn-ea"/>
                        <a:cs typeface="+mn-cs"/>
                      </a:endParaRPr>
                    </a:p>
                    <a:p>
                      <a:pPr marL="0" algn="l" defTabSz="685800" rtl="0" eaLnBrk="1" fontAlgn="t" latinLnBrk="0" hangingPunct="1">
                        <a:lnSpc>
                          <a:spcPct val="100000"/>
                        </a:lnSpc>
                      </a:pPr>
                      <a:r>
                        <a:rPr lang="zh-CN" altLang="en-US" sz="1200" b="0" i="0" kern="1200" dirty="0" smtClean="0">
                          <a:solidFill>
                            <a:schemeClr val="dk1"/>
                          </a:solidFill>
                          <a:effectLst/>
                          <a:latin typeface="+mn-ea"/>
                          <a:ea typeface="+mn-ea"/>
                          <a:cs typeface="+mn-cs"/>
                        </a:rPr>
                        <a:t>       铁矿方面，</a:t>
                      </a:r>
                      <a:r>
                        <a:rPr lang="en-US" altLang="zh-CN" sz="1200" b="0" i="0" kern="1200" dirty="0" smtClean="0">
                          <a:solidFill>
                            <a:schemeClr val="dk1"/>
                          </a:solidFill>
                          <a:effectLst/>
                          <a:latin typeface="+mn-ea"/>
                          <a:ea typeface="+mn-ea"/>
                          <a:cs typeface="+mn-cs"/>
                        </a:rPr>
                        <a:t>247</a:t>
                      </a:r>
                      <a:r>
                        <a:rPr lang="zh-CN" altLang="en-US" sz="1200" b="0" i="0" kern="1200" dirty="0" smtClean="0">
                          <a:solidFill>
                            <a:schemeClr val="dk1"/>
                          </a:solidFill>
                          <a:effectLst/>
                          <a:latin typeface="+mn-ea"/>
                          <a:ea typeface="+mn-ea"/>
                          <a:cs typeface="+mn-cs"/>
                        </a:rPr>
                        <a:t>家钢厂的高炉开工率</a:t>
                      </a:r>
                      <a:r>
                        <a:rPr lang="en-US" altLang="zh-CN" sz="1200" b="0" i="0" kern="1200" dirty="0" smtClean="0">
                          <a:solidFill>
                            <a:schemeClr val="dk1"/>
                          </a:solidFill>
                          <a:effectLst/>
                          <a:latin typeface="+mn-ea"/>
                          <a:ea typeface="+mn-ea"/>
                          <a:cs typeface="+mn-cs"/>
                        </a:rPr>
                        <a:t>73.16%</a:t>
                      </a:r>
                      <a:r>
                        <a:rPr lang="zh-CN" altLang="en-US" sz="1200" b="0" i="0" kern="1200" dirty="0" smtClean="0">
                          <a:solidFill>
                            <a:schemeClr val="dk1"/>
                          </a:solidFill>
                          <a:effectLst/>
                          <a:latin typeface="+mn-ea"/>
                          <a:ea typeface="+mn-ea"/>
                          <a:cs typeface="+mn-cs"/>
                        </a:rPr>
                        <a:t>，环比下降</a:t>
                      </a:r>
                      <a:r>
                        <a:rPr lang="en-US" altLang="zh-CN" sz="1200" b="0" i="0" kern="1200" dirty="0" smtClean="0">
                          <a:solidFill>
                            <a:schemeClr val="dk1"/>
                          </a:solidFill>
                          <a:effectLst/>
                          <a:latin typeface="+mn-ea"/>
                          <a:ea typeface="+mn-ea"/>
                          <a:cs typeface="+mn-cs"/>
                        </a:rPr>
                        <a:t>3.81%</a:t>
                      </a:r>
                      <a:r>
                        <a:rPr lang="zh-CN" altLang="en-US" sz="1200" b="0" i="0" kern="1200" dirty="0" smtClean="0">
                          <a:solidFill>
                            <a:schemeClr val="dk1"/>
                          </a:solidFill>
                          <a:effectLst/>
                          <a:latin typeface="+mn-ea"/>
                          <a:ea typeface="+mn-ea"/>
                          <a:cs typeface="+mn-cs"/>
                        </a:rPr>
                        <a:t>；日均铁水产量</a:t>
                      </a:r>
                      <a:r>
                        <a:rPr lang="en-US" altLang="zh-CN" sz="1200" b="0" i="0" kern="1200" dirty="0" smtClean="0">
                          <a:solidFill>
                            <a:schemeClr val="dk1"/>
                          </a:solidFill>
                          <a:effectLst/>
                          <a:latin typeface="+mn-ea"/>
                          <a:ea typeface="+mn-ea"/>
                          <a:cs typeface="+mn-cs"/>
                        </a:rPr>
                        <a:t>219.24</a:t>
                      </a:r>
                      <a:r>
                        <a:rPr lang="zh-CN" altLang="en-US" sz="1200" b="0" i="0" kern="1200" dirty="0" smtClean="0">
                          <a:solidFill>
                            <a:schemeClr val="dk1"/>
                          </a:solidFill>
                          <a:effectLst/>
                          <a:latin typeface="+mn-ea"/>
                          <a:ea typeface="+mn-ea"/>
                          <a:cs typeface="+mn-cs"/>
                        </a:rPr>
                        <a:t>万吨，环比下降</a:t>
                      </a:r>
                      <a:r>
                        <a:rPr lang="en-US" altLang="zh-CN" sz="1200" b="0" i="0" kern="1200" dirty="0" smtClean="0">
                          <a:solidFill>
                            <a:schemeClr val="dk1"/>
                          </a:solidFill>
                          <a:effectLst/>
                          <a:latin typeface="+mn-ea"/>
                          <a:ea typeface="+mn-ea"/>
                          <a:cs typeface="+mn-cs"/>
                        </a:rPr>
                        <a:t>7.02</a:t>
                      </a:r>
                      <a:r>
                        <a:rPr lang="zh-CN" altLang="en-US" sz="1200" b="0" i="0" kern="1200" dirty="0" smtClean="0">
                          <a:solidFill>
                            <a:schemeClr val="dk1"/>
                          </a:solidFill>
                          <a:effectLst/>
                          <a:latin typeface="+mn-ea"/>
                          <a:ea typeface="+mn-ea"/>
                          <a:cs typeface="+mn-cs"/>
                        </a:rPr>
                        <a:t>万吨。全国</a:t>
                      </a:r>
                      <a:r>
                        <a:rPr lang="en-US" altLang="zh-CN" sz="1200" b="0" i="0" kern="1200" dirty="0" smtClean="0">
                          <a:solidFill>
                            <a:schemeClr val="dk1"/>
                          </a:solidFill>
                          <a:effectLst/>
                          <a:latin typeface="+mn-ea"/>
                          <a:ea typeface="+mn-ea"/>
                          <a:cs typeface="+mn-cs"/>
                        </a:rPr>
                        <a:t>45</a:t>
                      </a:r>
                      <a:r>
                        <a:rPr lang="zh-CN" altLang="en-US" sz="1200" b="0" i="0" kern="1200" dirty="0" smtClean="0">
                          <a:solidFill>
                            <a:schemeClr val="dk1"/>
                          </a:solidFill>
                          <a:effectLst/>
                          <a:latin typeface="+mn-ea"/>
                          <a:ea typeface="+mn-ea"/>
                          <a:cs typeface="+mn-cs"/>
                        </a:rPr>
                        <a:t>个港口进口铁矿库存为</a:t>
                      </a:r>
                      <a:r>
                        <a:rPr lang="en-US" altLang="zh-CN" sz="1200" b="0" i="0" kern="1200" dirty="0" smtClean="0">
                          <a:solidFill>
                            <a:schemeClr val="dk1"/>
                          </a:solidFill>
                          <a:effectLst/>
                          <a:latin typeface="+mn-ea"/>
                          <a:ea typeface="+mn-ea"/>
                          <a:cs typeface="+mn-cs"/>
                        </a:rPr>
                        <a:t>13194.55</a:t>
                      </a:r>
                      <a:r>
                        <a:rPr lang="zh-CN" altLang="en-US" sz="1200" b="0" i="0" kern="1200" dirty="0" smtClean="0">
                          <a:solidFill>
                            <a:schemeClr val="dk1"/>
                          </a:solidFill>
                          <a:effectLst/>
                          <a:latin typeface="+mn-ea"/>
                          <a:ea typeface="+mn-ea"/>
                          <a:cs typeface="+mn-cs"/>
                        </a:rPr>
                        <a:t>万吨，环比增加</a:t>
                      </a:r>
                      <a:r>
                        <a:rPr lang="en-US" altLang="zh-CN" sz="1200" b="0" i="0" kern="1200" dirty="0" smtClean="0">
                          <a:solidFill>
                            <a:schemeClr val="dk1"/>
                          </a:solidFill>
                          <a:effectLst/>
                          <a:latin typeface="+mn-ea"/>
                          <a:ea typeface="+mn-ea"/>
                          <a:cs typeface="+mn-cs"/>
                        </a:rPr>
                        <a:t>166.26</a:t>
                      </a:r>
                      <a:r>
                        <a:rPr lang="zh-CN" altLang="en-US" sz="1200" b="0" i="0" kern="1200" dirty="0" smtClean="0">
                          <a:solidFill>
                            <a:schemeClr val="dk1"/>
                          </a:solidFill>
                          <a:effectLst/>
                          <a:latin typeface="+mn-ea"/>
                          <a:ea typeface="+mn-ea"/>
                          <a:cs typeface="+mn-cs"/>
                        </a:rPr>
                        <a:t>万吨；日均疏港量</a:t>
                      </a:r>
                      <a:r>
                        <a:rPr lang="en-US" altLang="zh-CN" sz="1200" b="0" i="0" kern="1200" dirty="0" smtClean="0">
                          <a:solidFill>
                            <a:schemeClr val="dk1"/>
                          </a:solidFill>
                          <a:effectLst/>
                          <a:latin typeface="+mn-ea"/>
                          <a:ea typeface="+mn-ea"/>
                          <a:cs typeface="+mn-cs"/>
                        </a:rPr>
                        <a:t>260.71</a:t>
                      </a:r>
                      <a:r>
                        <a:rPr lang="zh-CN" altLang="en-US" sz="1200" b="0" i="0" kern="1200" dirty="0" smtClean="0">
                          <a:solidFill>
                            <a:schemeClr val="dk1"/>
                          </a:solidFill>
                          <a:effectLst/>
                          <a:latin typeface="+mn-ea"/>
                          <a:ea typeface="+mn-ea"/>
                          <a:cs typeface="+mn-cs"/>
                        </a:rPr>
                        <a:t>万吨降</a:t>
                      </a:r>
                      <a:r>
                        <a:rPr lang="en-US" altLang="zh-CN" sz="1200" b="0" i="0" kern="1200" dirty="0" smtClean="0">
                          <a:solidFill>
                            <a:schemeClr val="dk1"/>
                          </a:solidFill>
                          <a:effectLst/>
                          <a:latin typeface="+mn-ea"/>
                          <a:ea typeface="+mn-ea"/>
                          <a:cs typeface="+mn-cs"/>
                        </a:rPr>
                        <a:t>13.58</a:t>
                      </a:r>
                      <a:r>
                        <a:rPr lang="zh-CN" altLang="en-US" sz="1200" b="0" i="0" kern="1200" dirty="0" smtClean="0">
                          <a:solidFill>
                            <a:schemeClr val="dk1"/>
                          </a:solidFill>
                          <a:effectLst/>
                          <a:latin typeface="+mn-ea"/>
                          <a:ea typeface="+mn-ea"/>
                          <a:cs typeface="+mn-cs"/>
                        </a:rPr>
                        <a:t>万吨。从基本面来看，供应端海外发运量有所增加。需求端，高炉检修继续增多，铁水产量延续降势，疏港大幅下降。下游终端仍保持弱势，市场对于钢材后期需求改善的预期较弱。港口库存累库加快至</a:t>
                      </a:r>
                      <a:r>
                        <a:rPr lang="en-US" altLang="zh-CN" sz="1200" b="0" i="0" kern="1200" dirty="0" smtClean="0">
                          <a:solidFill>
                            <a:schemeClr val="dk1"/>
                          </a:solidFill>
                          <a:effectLst/>
                          <a:latin typeface="+mn-ea"/>
                          <a:ea typeface="+mn-ea"/>
                          <a:cs typeface="+mn-cs"/>
                        </a:rPr>
                        <a:t>1.32</a:t>
                      </a:r>
                      <a:r>
                        <a:rPr lang="zh-CN" altLang="en-US" sz="1200" b="0" i="0" kern="1200" dirty="0" smtClean="0">
                          <a:solidFill>
                            <a:schemeClr val="dk1"/>
                          </a:solidFill>
                          <a:effectLst/>
                          <a:latin typeface="+mn-ea"/>
                          <a:ea typeface="+mn-ea"/>
                          <a:cs typeface="+mn-cs"/>
                        </a:rPr>
                        <a:t>亿吨。多空交织下，预计本周铁矿石价格或将呈现震荡走势。</a:t>
                      </a:r>
                      <a:endParaRPr lang="en-US" altLang="zh-CN" sz="1200" b="0" i="0" kern="1200" dirty="0" smtClean="0">
                        <a:solidFill>
                          <a:schemeClr val="dk1"/>
                        </a:solidFill>
                        <a:effectLst/>
                        <a:latin typeface="+mn-ea"/>
                        <a:ea typeface="+mn-ea"/>
                        <a:cs typeface="+mn-cs"/>
                      </a:endParaRPr>
                    </a:p>
                    <a:p>
                      <a:pPr marL="0" algn="l" defTabSz="685800" rtl="0" eaLnBrk="1" fontAlgn="t" latinLnBrk="0" hangingPunct="1">
                        <a:lnSpc>
                          <a:spcPct val="100000"/>
                        </a:lnSpc>
                      </a:pPr>
                      <a:r>
                        <a:rPr lang="zh-CN" altLang="en-US" sz="1200" b="0" i="0" kern="1200" dirty="0" smtClean="0">
                          <a:solidFill>
                            <a:schemeClr val="dk1"/>
                          </a:solidFill>
                          <a:effectLst/>
                          <a:latin typeface="+mn-ea"/>
                          <a:ea typeface="+mn-ea"/>
                          <a:cs typeface="+mn-cs"/>
                        </a:rPr>
                        <a:t>       焦炭方面，焦炭第四轮价格调整全面落地，降幅</a:t>
                      </a:r>
                      <a:r>
                        <a:rPr lang="en-US" altLang="zh-CN" sz="1200" b="0" i="0" kern="1200" dirty="0" smtClean="0">
                          <a:solidFill>
                            <a:schemeClr val="dk1"/>
                          </a:solidFill>
                          <a:effectLst/>
                          <a:latin typeface="+mn-ea"/>
                          <a:ea typeface="+mn-ea"/>
                          <a:cs typeface="+mn-cs"/>
                        </a:rPr>
                        <a:t>200-240</a:t>
                      </a:r>
                      <a:r>
                        <a:rPr lang="zh-CN" altLang="en-US" sz="1200" b="0" i="0" kern="1200" dirty="0" smtClean="0">
                          <a:solidFill>
                            <a:schemeClr val="dk1"/>
                          </a:solidFill>
                          <a:effectLst/>
                          <a:latin typeface="+mn-ea"/>
                          <a:ea typeface="+mn-ea"/>
                          <a:cs typeface="+mn-cs"/>
                        </a:rPr>
                        <a:t>元</a:t>
                      </a:r>
                      <a:r>
                        <a:rPr lang="en-US" altLang="zh-CN" sz="1200" b="0" i="0" kern="1200" dirty="0" smtClean="0">
                          <a:solidFill>
                            <a:schemeClr val="dk1"/>
                          </a:solidFill>
                          <a:effectLst/>
                          <a:latin typeface="+mn-ea"/>
                          <a:ea typeface="+mn-ea"/>
                          <a:cs typeface="+mn-cs"/>
                        </a:rPr>
                        <a:t>/</a:t>
                      </a:r>
                      <a:r>
                        <a:rPr lang="zh-CN" altLang="en-US" sz="1200" b="0" i="0" kern="1200" dirty="0" smtClean="0">
                          <a:solidFill>
                            <a:schemeClr val="dk1"/>
                          </a:solidFill>
                          <a:effectLst/>
                          <a:latin typeface="+mn-ea"/>
                          <a:ea typeface="+mn-ea"/>
                          <a:cs typeface="+mn-cs"/>
                        </a:rPr>
                        <a:t>吨。焦企整体开工率下滑，出货有所放缓，厂内小幅累库。下游钢厂接货积极性有所下降，个别钢厂再次扩大检修范围，对焦炭需求走弱。预计短期焦炭盘面震荡偏弱运行。</a:t>
                      </a:r>
                      <a:endParaRPr lang="en-US" altLang="zh-CN" sz="1200" b="0" i="0" kern="1200" dirty="0" smtClean="0">
                        <a:solidFill>
                          <a:schemeClr val="dk1"/>
                        </a:solidFill>
                        <a:effectLst/>
                        <a:latin typeface="+mn-ea"/>
                        <a:ea typeface="+mn-ea"/>
                        <a:cs typeface="+mn-cs"/>
                      </a:endParaRPr>
                    </a:p>
                    <a:p>
                      <a:pPr marL="0" algn="l" defTabSz="685800" rtl="0" eaLnBrk="1" fontAlgn="t" latinLnBrk="0" hangingPunct="1">
                        <a:lnSpc>
                          <a:spcPct val="100000"/>
                        </a:lnSpc>
                      </a:pPr>
                      <a:r>
                        <a:rPr lang="en-US" altLang="zh-CN" sz="1200" b="0" i="0" kern="1200" dirty="0" smtClean="0">
                          <a:solidFill>
                            <a:schemeClr val="dk1"/>
                          </a:solidFill>
                          <a:effectLst/>
                          <a:latin typeface="+mn-ea"/>
                          <a:ea typeface="+mn-ea"/>
                          <a:cs typeface="+mn-cs"/>
                        </a:rPr>
                        <a:t>       </a:t>
                      </a:r>
                      <a:r>
                        <a:rPr lang="zh-CN" altLang="en-US" sz="1200" b="0" i="0" kern="1200" dirty="0" smtClean="0">
                          <a:solidFill>
                            <a:schemeClr val="dk1"/>
                          </a:solidFill>
                          <a:effectLst/>
                          <a:latin typeface="+mn-ea"/>
                          <a:ea typeface="+mn-ea"/>
                          <a:cs typeface="+mn-cs"/>
                        </a:rPr>
                        <a:t>焦煤方面，昨日国内市场焦炭第四轮提降落地，口岸报价一片低迷，下游仍有进一步下跌预期，多以按需补库为主。三大主要口岸总通关车数较上周同期减</a:t>
                      </a:r>
                      <a:r>
                        <a:rPr lang="en-US" altLang="zh-CN" sz="1200" b="0" i="0" kern="1200" dirty="0" smtClean="0">
                          <a:solidFill>
                            <a:schemeClr val="dk1"/>
                          </a:solidFill>
                          <a:effectLst/>
                          <a:latin typeface="+mn-ea"/>
                          <a:ea typeface="+mn-ea"/>
                          <a:cs typeface="+mn-cs"/>
                        </a:rPr>
                        <a:t>26</a:t>
                      </a:r>
                      <a:r>
                        <a:rPr lang="zh-CN" altLang="en-US" sz="1200" b="0" i="0" kern="1200" dirty="0" smtClean="0">
                          <a:solidFill>
                            <a:schemeClr val="dk1"/>
                          </a:solidFill>
                          <a:effectLst/>
                          <a:latin typeface="+mn-ea"/>
                          <a:ea typeface="+mn-ea"/>
                          <a:cs typeface="+mn-cs"/>
                        </a:rPr>
                        <a:t>车，蒙</a:t>
                      </a:r>
                      <a:r>
                        <a:rPr lang="en-US" altLang="zh-CN" sz="1200" b="0" i="0" kern="1200" dirty="0" smtClean="0">
                          <a:solidFill>
                            <a:schemeClr val="dk1"/>
                          </a:solidFill>
                          <a:effectLst/>
                          <a:latin typeface="+mn-ea"/>
                          <a:ea typeface="+mn-ea"/>
                          <a:cs typeface="+mn-cs"/>
                        </a:rPr>
                        <a:t>5#</a:t>
                      </a:r>
                      <a:r>
                        <a:rPr lang="zh-CN" altLang="en-US" sz="1200" b="0" i="0" kern="1200" dirty="0" smtClean="0">
                          <a:solidFill>
                            <a:schemeClr val="dk1"/>
                          </a:solidFill>
                          <a:effectLst/>
                          <a:latin typeface="+mn-ea"/>
                          <a:ea typeface="+mn-ea"/>
                          <a:cs typeface="+mn-cs"/>
                        </a:rPr>
                        <a:t>精煤报价</a:t>
                      </a:r>
                      <a:r>
                        <a:rPr lang="en-US" altLang="zh-CN" sz="1200" b="0" i="0" kern="1200" dirty="0" smtClean="0">
                          <a:solidFill>
                            <a:schemeClr val="dk1"/>
                          </a:solidFill>
                          <a:effectLst/>
                          <a:latin typeface="+mn-ea"/>
                          <a:ea typeface="+mn-ea"/>
                          <a:cs typeface="+mn-cs"/>
                        </a:rPr>
                        <a:t>1890</a:t>
                      </a:r>
                      <a:r>
                        <a:rPr lang="zh-CN" altLang="en-US" sz="1200" b="0" i="0" kern="1200" dirty="0" smtClean="0">
                          <a:solidFill>
                            <a:schemeClr val="dk1"/>
                          </a:solidFill>
                          <a:effectLst/>
                          <a:latin typeface="+mn-ea"/>
                          <a:ea typeface="+mn-ea"/>
                          <a:cs typeface="+mn-cs"/>
                        </a:rPr>
                        <a:t>元</a:t>
                      </a:r>
                      <a:r>
                        <a:rPr lang="en-US" altLang="zh-CN" sz="1200" b="0" i="0" kern="1200" dirty="0" smtClean="0">
                          <a:solidFill>
                            <a:schemeClr val="dk1"/>
                          </a:solidFill>
                          <a:effectLst/>
                          <a:latin typeface="+mn-ea"/>
                          <a:ea typeface="+mn-ea"/>
                          <a:cs typeface="+mn-cs"/>
                        </a:rPr>
                        <a:t>/</a:t>
                      </a:r>
                      <a:r>
                        <a:rPr lang="zh-CN" altLang="en-US" sz="1200" b="0" i="0" kern="1200" dirty="0" smtClean="0">
                          <a:solidFill>
                            <a:schemeClr val="dk1"/>
                          </a:solidFill>
                          <a:effectLst/>
                          <a:latin typeface="+mn-ea"/>
                          <a:ea typeface="+mn-ea"/>
                          <a:cs typeface="+mn-cs"/>
                        </a:rPr>
                        <a:t>吨，柳林中硫主焦</a:t>
                      </a:r>
                      <a:r>
                        <a:rPr lang="en-US" altLang="zh-CN" sz="1200" b="0" i="0" kern="1200" dirty="0" smtClean="0">
                          <a:solidFill>
                            <a:schemeClr val="dk1"/>
                          </a:solidFill>
                          <a:effectLst/>
                          <a:latin typeface="+mn-ea"/>
                          <a:ea typeface="+mn-ea"/>
                          <a:cs typeface="+mn-cs"/>
                        </a:rPr>
                        <a:t>2114</a:t>
                      </a:r>
                      <a:r>
                        <a:rPr lang="zh-CN" altLang="en-US" sz="1200" b="0" i="0" kern="1200" dirty="0" smtClean="0">
                          <a:solidFill>
                            <a:schemeClr val="dk1"/>
                          </a:solidFill>
                          <a:effectLst/>
                          <a:latin typeface="+mn-ea"/>
                          <a:ea typeface="+mn-ea"/>
                          <a:cs typeface="+mn-cs"/>
                        </a:rPr>
                        <a:t>元</a:t>
                      </a:r>
                      <a:r>
                        <a:rPr lang="en-US" altLang="zh-CN" sz="1200" b="0" i="0" kern="1200" dirty="0" smtClean="0">
                          <a:solidFill>
                            <a:schemeClr val="dk1"/>
                          </a:solidFill>
                          <a:effectLst/>
                          <a:latin typeface="+mn-ea"/>
                          <a:ea typeface="+mn-ea"/>
                          <a:cs typeface="+mn-cs"/>
                        </a:rPr>
                        <a:t>/</a:t>
                      </a:r>
                      <a:r>
                        <a:rPr lang="zh-CN" altLang="en-US" sz="1200" b="0" i="0" kern="1200" dirty="0" smtClean="0">
                          <a:solidFill>
                            <a:schemeClr val="dk1"/>
                          </a:solidFill>
                          <a:effectLst/>
                          <a:latin typeface="+mn-ea"/>
                          <a:ea typeface="+mn-ea"/>
                          <a:cs typeface="+mn-cs"/>
                        </a:rPr>
                        <a:t>吨。煤矿开工整体偏稳，下游焦企限产力度增大，原料采购放缓，产地库存累积。蒙煤通关回到高位，外运逐渐恢复，不过由于口岸库存偏高，价格下行压力较大。随着中澳关系回暖，澳煤进口放开预期有所上升。供需趋于宽松，产业链利润向下游倾斜，盘面短期弱势难改。</a:t>
                      </a:r>
                    </a:p>
                  </a:txBody>
                  <a:tcPr marL="4847" marR="4847" marT="4847" marB="0"/>
                </a:tc>
              </a:tr>
            </a:tbl>
          </a:graphicData>
        </a:graphic>
      </p:graphicFrame>
    </p:spTree>
    <p:custDataLst>
      <p:tags r:id="rId1"/>
    </p:custDataLst>
    <p:extLst>
      <p:ext uri="{BB962C8B-B14F-4D97-AF65-F5344CB8AC3E}">
        <p14:creationId xmlns:p14="http://schemas.microsoft.com/office/powerpoint/2010/main" val="3272382500"/>
      </p:ext>
    </p:extLst>
  </p:cSld>
  <p:clrMapOvr>
    <a:masterClrMapping/>
  </p:clrMapOvr>
  <p:transition advClick="0" advTm="2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a:solidFill>
                  <a:schemeClr val="accent4"/>
                </a:solidFill>
                <a:latin typeface="+mn-ea"/>
              </a:rPr>
              <a:t>螺纹供求</a:t>
            </a:r>
            <a:r>
              <a:rPr lang="zh-CN" altLang="en-US" sz="1800" dirty="0" smtClean="0">
                <a:solidFill>
                  <a:schemeClr val="accent4"/>
                </a:solidFill>
                <a:latin typeface="+mn-ea"/>
              </a:rPr>
              <a:t>：产量降幅边际增长，库存接近</a:t>
            </a:r>
            <a:r>
              <a:rPr lang="en-US" altLang="zh-CN" sz="1800" dirty="0" smtClean="0">
                <a:solidFill>
                  <a:schemeClr val="accent4"/>
                </a:solidFill>
                <a:latin typeface="+mn-ea"/>
              </a:rPr>
              <a:t>19</a:t>
            </a:r>
            <a:r>
              <a:rPr lang="zh-CN" altLang="en-US" sz="1800" dirty="0" smtClean="0">
                <a:solidFill>
                  <a:schemeClr val="accent4"/>
                </a:solidFill>
                <a:latin typeface="+mn-ea"/>
              </a:rPr>
              <a:t>年水平</a:t>
            </a:r>
            <a:endParaRPr lang="zh-CN" altLang="en-US" sz="1800" dirty="0">
              <a:solidFill>
                <a:schemeClr val="accent4"/>
              </a:solidFill>
              <a:latin typeface="+mn-ea"/>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23338"/>
            <a:ext cx="9144000" cy="376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854909273"/>
      </p:ext>
    </p:extLst>
  </p:cSld>
  <p:clrMapOvr>
    <a:masterClrMapping/>
  </p:clrMapOvr>
  <p:transition advClick="0" advTm="2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热卷</a:t>
            </a:r>
            <a:r>
              <a:rPr lang="zh-CN" altLang="en-US" sz="1800" dirty="0" smtClean="0">
                <a:solidFill>
                  <a:schemeClr val="accent4"/>
                </a:solidFill>
                <a:latin typeface="+mn-ea"/>
              </a:rPr>
              <a:t>供求：港库降至同期最低，产量持续收缩</a:t>
            </a:r>
            <a:endParaRPr lang="en-US" altLang="zh-CN" sz="1800" dirty="0" smtClean="0">
              <a:solidFill>
                <a:schemeClr val="accent4"/>
              </a:solidFill>
              <a:latin typeface="+mn-ea"/>
            </a:endParaRP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082826"/>
            <a:ext cx="9086400" cy="33875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127663052"/>
      </p:ext>
    </p:extLst>
  </p:cSld>
  <p:clrMapOvr>
    <a:masterClrMapping/>
  </p:clrMapOvr>
  <p:transition advClick="0" advTm="2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419366"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铁矿石</a:t>
            </a:r>
            <a:r>
              <a:rPr lang="zh-CN" altLang="en-US" sz="1800" dirty="0" smtClean="0">
                <a:solidFill>
                  <a:schemeClr val="accent4"/>
                </a:solidFill>
                <a:latin typeface="+mn-ea"/>
              </a:rPr>
              <a:t>供求：</a:t>
            </a:r>
            <a:r>
              <a:rPr lang="zh-CN" altLang="en-US" sz="1800" dirty="0">
                <a:solidFill>
                  <a:schemeClr val="accent4"/>
                </a:solidFill>
                <a:latin typeface="+mn-ea"/>
              </a:rPr>
              <a:t>海外</a:t>
            </a:r>
            <a:r>
              <a:rPr lang="zh-CN" altLang="en-US" sz="1800" dirty="0" smtClean="0">
                <a:solidFill>
                  <a:schemeClr val="accent4"/>
                </a:solidFill>
                <a:latin typeface="+mn-ea"/>
              </a:rPr>
              <a:t>发运平稳，巴西发运略增</a:t>
            </a:r>
            <a:endParaRPr lang="zh-CN" altLang="en-US" sz="1800" dirty="0">
              <a:solidFill>
                <a:schemeClr val="accent4"/>
              </a:solidFill>
              <a:latin typeface="+mn-ea"/>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74060"/>
            <a:ext cx="9144000" cy="3479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48051736"/>
      </p:ext>
    </p:extLst>
  </p:cSld>
  <p:clrMapOvr>
    <a:masterClrMapping/>
  </p:clrMapOvr>
  <p:transition advClick="0" advTm="2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232898"/>
            <a:ext cx="8030999"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铁矿</a:t>
            </a:r>
            <a:r>
              <a:rPr lang="zh-CN" altLang="en-US" sz="1800" dirty="0" smtClean="0">
                <a:solidFill>
                  <a:schemeClr val="accent4"/>
                </a:solidFill>
                <a:latin typeface="+mn-ea"/>
              </a:rPr>
              <a:t>供求： 港库持续上升，到港有所下滑，但下游需求持续降低</a:t>
            </a:r>
            <a:endParaRPr lang="zh-CN" altLang="zh-CN" sz="1800" dirty="0">
              <a:solidFill>
                <a:schemeClr val="accent4"/>
              </a:solidFill>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74060"/>
            <a:ext cx="9144000" cy="3719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050622046"/>
      </p:ext>
    </p:extLst>
  </p:cSld>
  <p:clrMapOvr>
    <a:masterClrMapping/>
  </p:clrMapOvr>
  <p:transition advClick="0" advTm="2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cs typeface="宋体" pitchFamily="2" charset="-122"/>
              </a:rPr>
              <a:t>焦炭供求</a:t>
            </a:r>
            <a:r>
              <a:rPr lang="zh-CN" altLang="en-US" sz="1800" dirty="0" smtClean="0">
                <a:solidFill>
                  <a:schemeClr val="accent4"/>
                </a:solidFill>
                <a:latin typeface="+mn-ea"/>
                <a:cs typeface="宋体" pitchFamily="2" charset="-122"/>
              </a:rPr>
              <a:t>：焦企停工继续扩大，价格下跌陷入全面亏损</a:t>
            </a:r>
            <a:endParaRPr lang="zh-CN" altLang="zh-CN" sz="1800" dirty="0">
              <a:solidFill>
                <a:schemeClr val="accent4"/>
              </a:solidFill>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74060"/>
            <a:ext cx="9144000" cy="348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762310227"/>
      </p:ext>
    </p:extLst>
  </p:cSld>
  <p:clrMapOvr>
    <a:masterClrMapping/>
  </p:clrMapOvr>
  <p:transition advClick="0" advTm="2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a:ln>
                  <a:noFill/>
                </a:ln>
                <a:solidFill>
                  <a:schemeClr val="accent4"/>
                </a:solidFill>
                <a:effectLst/>
                <a:latin typeface="+mn-ea"/>
                <a:cs typeface="宋体" pitchFamily="2" charset="-122"/>
              </a:rPr>
              <a:t>焦煤供求</a:t>
            </a:r>
            <a:r>
              <a:rPr kumimoji="0" lang="zh-CN" altLang="en-US" sz="1800" b="0" i="0" u="none" strike="noStrike" cap="none" normalizeH="0" baseline="0" dirty="0" smtClean="0">
                <a:ln>
                  <a:noFill/>
                </a:ln>
                <a:solidFill>
                  <a:schemeClr val="accent4"/>
                </a:solidFill>
                <a:effectLst/>
                <a:latin typeface="+mn-ea"/>
                <a:cs typeface="宋体" pitchFamily="2" charset="-122"/>
              </a:rPr>
              <a:t>：焦企补库需求持续走弱，企业情绪悲观</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51912"/>
            <a:ext cx="9144000" cy="3731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988363967"/>
      </p:ext>
    </p:extLst>
  </p:cSld>
  <p:clrMapOvr>
    <a:masterClrMapping/>
  </p:clrMapOvr>
  <p:transition advClick="0" advTm="2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81543"/>
            <a:ext cx="6492316"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smtClean="0">
                <a:ln>
                  <a:noFill/>
                </a:ln>
                <a:solidFill>
                  <a:schemeClr val="accent4"/>
                </a:solidFill>
                <a:effectLst/>
                <a:latin typeface="+mn-ea"/>
                <a:cs typeface="宋体" pitchFamily="2" charset="-122"/>
              </a:rPr>
              <a:t>现货利润：废钢价格持续下滑，电炉利润攀升</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71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8022" y="586255"/>
            <a:ext cx="72136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03331869"/>
      </p:ext>
    </p:extLst>
  </p:cSld>
  <p:clrMapOvr>
    <a:masterClrMapping/>
  </p:clrMapOvr>
  <p:transition advClick="0" advTm="2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月差：铁矿、焦炭月差大幅收缩</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7425" y="696513"/>
            <a:ext cx="7169150" cy="398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41896632"/>
      </p:ext>
    </p:extLst>
  </p:cSld>
  <p:clrMapOvr>
    <a:masterClrMapping/>
  </p:clrMapOvr>
  <p:transition advClick="0" advTm="2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基差：各品种基差明显收缩</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2025" y="662182"/>
            <a:ext cx="7141932" cy="4309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723073632"/>
      </p:ext>
    </p:extLst>
  </p:cSld>
  <p:clrMapOvr>
    <a:masterClrMapping/>
  </p:clrMapOvr>
  <p:transition advClick="0" advTm="2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免责声明</a:t>
            </a:r>
            <a:endParaRPr kumimoji="0" lang="zh-CN" sz="1800" b="0" i="0" u="none" strike="noStrike" cap="none" normalizeH="0" baseline="0" dirty="0">
              <a:ln>
                <a:noFill/>
              </a:ln>
              <a:solidFill>
                <a:schemeClr val="accent4"/>
              </a:solidFill>
              <a:effectLst/>
              <a:latin typeface="+mn-ea"/>
              <a:cs typeface="宋体" pitchFamily="2" charset="-122"/>
            </a:endParaRPr>
          </a:p>
        </p:txBody>
      </p:sp>
      <p:sp>
        <p:nvSpPr>
          <p:cNvPr id="2" name="文本框 1"/>
          <p:cNvSpPr txBox="1"/>
          <p:nvPr/>
        </p:nvSpPr>
        <p:spPr>
          <a:xfrm>
            <a:off x="539676" y="1855847"/>
            <a:ext cx="8382049" cy="715581"/>
          </a:xfrm>
          <a:prstGeom prst="rect">
            <a:avLst/>
          </a:prstGeom>
          <a:noFill/>
        </p:spPr>
        <p:txBody>
          <a:bodyPr wrap="square" rtlCol="0">
            <a:spAutoFit/>
          </a:bodyPr>
          <a:lstStyle/>
          <a:p>
            <a:r>
              <a:rPr lang="zh-CN" altLang="en-US" dirty="0" smtClean="0">
                <a:solidFill>
                  <a:srgbClr val="B24950"/>
                </a:solidFill>
              </a:rPr>
              <a:t>       本</a:t>
            </a:r>
            <a:r>
              <a:rPr lang="zh-CN" altLang="en-US" dirty="0">
                <a:solidFill>
                  <a:srgbClr val="B24950"/>
                </a:solidFill>
              </a:rPr>
              <a:t>报告的信息均来源于公开资料，我公司对这些信息的准确性和完整性不作任何保证，也不保证所包含的信息和建议不会发生任何变更。我们已力求报告内容的客观、公正，但文中的观点、结论和建议仅供参考，报告中的信息或意见并不构成所述品种的操作依据，投资者据此做出的任何投资决策与本公司和作者无关。</a:t>
            </a:r>
          </a:p>
        </p:txBody>
      </p:sp>
    </p:spTree>
    <p:custDataLst>
      <p:tags r:id="rId1"/>
    </p:custDataLst>
    <p:extLst>
      <p:ext uri="{BB962C8B-B14F-4D97-AF65-F5344CB8AC3E}">
        <p14:creationId xmlns:p14="http://schemas.microsoft.com/office/powerpoint/2010/main" val="1789037272"/>
      </p:ext>
    </p:extLst>
  </p:cSld>
  <p:clrMapOvr>
    <a:masterClrMapping/>
  </p:clrMapOvr>
  <p:transition advClick="0" advTm="2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p:cNvPicPr>
            <a:picLocks noChangeAspect="1" noChangeArrowheads="1"/>
          </p:cNvPicPr>
          <p:nvPr/>
        </p:nvPicPr>
        <p:blipFill>
          <a:blip r:embed="rId4"/>
          <a:srcRect/>
          <a:stretch>
            <a:fillRect/>
          </a:stretch>
        </p:blipFill>
        <p:spPr bwMode="auto">
          <a:xfrm>
            <a:off x="6379029" y="654732"/>
            <a:ext cx="2131785" cy="476221"/>
          </a:xfrm>
          <a:prstGeom prst="rect">
            <a:avLst/>
          </a:prstGeom>
          <a:noFill/>
          <a:ln w="9525">
            <a:noFill/>
            <a:miter lim="800000"/>
            <a:headEnd/>
            <a:tailEnd/>
          </a:ln>
          <a:effectLst/>
        </p:spPr>
      </p:pic>
      <p:sp>
        <p:nvSpPr>
          <p:cNvPr id="14" name="Rectangle 19"/>
          <p:cNvSpPr>
            <a:spLocks noChangeArrowheads="1"/>
          </p:cNvSpPr>
          <p:nvPr/>
        </p:nvSpPr>
        <p:spPr bwMode="auto">
          <a:xfrm>
            <a:off x="4062694" y="2151753"/>
            <a:ext cx="4454751" cy="5539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zh-CN" altLang="en-US" sz="3600" b="1" i="0" u="none" strike="noStrike" cap="none" normalizeH="0" baseline="0" dirty="0">
                <a:ln>
                  <a:noFill/>
                </a:ln>
                <a:solidFill>
                  <a:srgbClr val="DAB866"/>
                </a:solidFill>
                <a:effectLst/>
                <a:latin typeface="字酷堂清楷体" pitchFamily="2" charset="-122"/>
                <a:ea typeface="字酷堂清楷体" pitchFamily="2" charset="-122"/>
                <a:cs typeface="宋体" pitchFamily="2" charset="-122"/>
              </a:rPr>
              <a:t>谢谢大家的观看</a:t>
            </a:r>
            <a:endParaRPr kumimoji="0" lang="zh-CN" sz="3600" b="1" i="0" u="none" strike="noStrike" cap="none" normalizeH="0" baseline="0" dirty="0">
              <a:ln>
                <a:noFill/>
              </a:ln>
              <a:solidFill>
                <a:srgbClr val="DAB866"/>
              </a:solidFill>
              <a:effectLst/>
              <a:latin typeface="字酷堂清楷体" pitchFamily="2" charset="-122"/>
              <a:ea typeface="字酷堂清楷体" pitchFamily="2" charset="-122"/>
              <a:cs typeface="宋体" pitchFamily="2" charset="-122"/>
            </a:endParaRPr>
          </a:p>
        </p:txBody>
      </p:sp>
      <p:sp>
        <p:nvSpPr>
          <p:cNvPr id="15" name="AutoShape 23"/>
          <p:cNvSpPr>
            <a:spLocks noChangeAspect="1" noChangeArrowheads="1" noTextEdit="1"/>
          </p:cNvSpPr>
          <p:nvPr/>
        </p:nvSpPr>
        <p:spPr bwMode="auto">
          <a:xfrm>
            <a:off x="3860800" y="2938463"/>
            <a:ext cx="4622800" cy="33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Rectangle 26"/>
          <p:cNvSpPr>
            <a:spLocks noChangeArrowheads="1"/>
          </p:cNvSpPr>
          <p:nvPr/>
        </p:nvSpPr>
        <p:spPr bwMode="auto">
          <a:xfrm>
            <a:off x="5383213" y="2935288"/>
            <a:ext cx="3103563" cy="39687"/>
          </a:xfrm>
          <a:prstGeom prst="rect">
            <a:avLst/>
          </a:prstGeom>
          <a:solidFill>
            <a:srgbClr val="E6001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TextBox 18"/>
          <p:cNvSpPr txBox="1"/>
          <p:nvPr/>
        </p:nvSpPr>
        <p:spPr>
          <a:xfrm>
            <a:off x="6004290" y="3131617"/>
            <a:ext cx="2621820" cy="300082"/>
          </a:xfrm>
          <a:prstGeom prst="rect">
            <a:avLst/>
          </a:prstGeom>
          <a:noFill/>
        </p:spPr>
        <p:txBody>
          <a:bodyPr wrap="square" rtlCol="0">
            <a:spAutoFit/>
          </a:bodyPr>
          <a:lstStyle/>
          <a:p>
            <a:pPr algn="r"/>
            <a:r>
              <a:rPr lang="en-US" altLang="zh-CN">
                <a:solidFill>
                  <a:srgbClr val="DAB866"/>
                </a:solidFill>
                <a:latin typeface="+mj-ea"/>
                <a:ea typeface="+mj-ea"/>
              </a:rPr>
              <a:t>Thanks </a:t>
            </a:r>
            <a:r>
              <a:rPr lang="en-US" altLang="zh-CN" dirty="0">
                <a:solidFill>
                  <a:srgbClr val="DAB866"/>
                </a:solidFill>
                <a:latin typeface="+mj-ea"/>
                <a:ea typeface="+mj-ea"/>
              </a:rPr>
              <a:t>for watching.</a:t>
            </a:r>
            <a:endParaRPr lang="zh-CN" altLang="en-US" dirty="0">
              <a:solidFill>
                <a:srgbClr val="DAB866"/>
              </a:solidFill>
              <a:latin typeface="+mj-ea"/>
              <a:ea typeface="+mj-ea"/>
            </a:endParaRPr>
          </a:p>
        </p:txBody>
      </p:sp>
      <p:sp>
        <p:nvSpPr>
          <p:cNvPr id="16" name="Rectangle 25"/>
          <p:cNvSpPr>
            <a:spLocks noChangeArrowheads="1"/>
          </p:cNvSpPr>
          <p:nvPr/>
        </p:nvSpPr>
        <p:spPr bwMode="auto">
          <a:xfrm>
            <a:off x="5188761" y="2935288"/>
            <a:ext cx="1519238" cy="39687"/>
          </a:xfrm>
          <a:prstGeom prst="rect">
            <a:avLst/>
          </a:prstGeom>
          <a:solidFill>
            <a:srgbClr val="DAB866"/>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pic>
        <p:nvPicPr>
          <p:cNvPr id="9" name="Picture 29"/>
          <p:cNvPicPr>
            <a:picLocks noChangeAspect="1" noChangeArrowheads="1"/>
          </p:cNvPicPr>
          <p:nvPr/>
        </p:nvPicPr>
        <p:blipFill>
          <a:blip r:embed="rId5"/>
          <a:srcRect/>
          <a:stretch>
            <a:fillRect/>
          </a:stretch>
        </p:blipFill>
        <p:spPr bwMode="auto">
          <a:xfrm>
            <a:off x="-946768" y="-720128"/>
            <a:ext cx="6829678" cy="5875354"/>
          </a:xfrm>
          <a:prstGeom prst="rect">
            <a:avLst/>
          </a:prstGeom>
          <a:noFill/>
          <a:ln w="9525">
            <a:noFill/>
            <a:miter lim="800000"/>
            <a:headEnd/>
            <a:tailEnd/>
          </a:ln>
          <a:effectLst/>
        </p:spPr>
      </p:pic>
    </p:spTree>
    <p:custDataLst>
      <p:tags r:id="rId1"/>
    </p:custDataLst>
  </p:cSld>
  <p:clrMapOvr>
    <a:masterClrMapping/>
  </p:clrMapOvr>
  <p:transition advClick="0" advTm="200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1"/>
  <p:tag name="KSO_WM_DOC_GUID" val="{7a1a8f17-5f6a-4cf3-b137-35de2aef6f57}"/>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COMBINE_RELATE_SLIDE_ID" val="background20180947_1"/>
  <p:tag name="KSO_WM_TEMPLATE_CATEGORY" val="custom"/>
  <p:tag name="KSO_WM_TEMPLATE_INDEX" val="20184557"/>
  <p:tag name="KSO_WM_TEMPLATE_SUBCATEGORY" val="0"/>
  <p:tag name="KSO_WM_TEMPLATE_THUMBS_INDEX" val="1、7、11、14、18、19、22"/>
</p:tagLst>
</file>

<file path=ppt/tags/tag8.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heme/theme1.xml><?xml version="1.0" encoding="utf-8"?>
<a:theme xmlns:a="http://schemas.openxmlformats.org/drawingml/2006/main" name="2_Office 主题​​">
  <a:themeElements>
    <a:clrScheme name="自定义 97">
      <a:dk1>
        <a:srgbClr val="080808"/>
      </a:dk1>
      <a:lt1>
        <a:srgbClr val="FFFFFF"/>
      </a:lt1>
      <a:dk2>
        <a:srgbClr val="080808"/>
      </a:dk2>
      <a:lt2>
        <a:srgbClr val="FFFFFF"/>
      </a:lt2>
      <a:accent1>
        <a:srgbClr val="087AB4"/>
      </a:accent1>
      <a:accent2>
        <a:srgbClr val="454545"/>
      </a:accent2>
      <a:accent3>
        <a:srgbClr val="087AB4"/>
      </a:accent3>
      <a:accent4>
        <a:srgbClr val="454545"/>
      </a:accent4>
      <a:accent5>
        <a:srgbClr val="087AB4"/>
      </a:accent5>
      <a:accent6>
        <a:srgbClr val="454545"/>
      </a:accent6>
      <a:hlink>
        <a:srgbClr val="8064A1"/>
      </a:hlink>
      <a:folHlink>
        <a:srgbClr val="9BBB58"/>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A3A3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03">
      <a:dk1>
        <a:srgbClr val="2B4D8A"/>
      </a:dk1>
      <a:lt1>
        <a:srgbClr val="FFFFFF"/>
      </a:lt1>
      <a:dk2>
        <a:srgbClr val="8FAADC"/>
      </a:dk2>
      <a:lt2>
        <a:srgbClr val="FFFFFF"/>
      </a:lt2>
      <a:accent1>
        <a:srgbClr val="2F5597"/>
      </a:accent1>
      <a:accent2>
        <a:srgbClr val="5B9BD5"/>
      </a:accent2>
      <a:accent3>
        <a:srgbClr val="4472C4"/>
      </a:accent3>
      <a:accent4>
        <a:srgbClr val="000000"/>
      </a:accent4>
      <a:accent5>
        <a:srgbClr val="2F5597"/>
      </a:accent5>
      <a:accent6>
        <a:srgbClr val="FFFFFF"/>
      </a:accent6>
      <a:hlink>
        <a:srgbClr val="0563C1"/>
      </a:hlink>
      <a:folHlink>
        <a:srgbClr val="954F72"/>
      </a:folHlink>
    </a:clrScheme>
    <a:fontScheme name="自定义 7">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20370</TotalTime>
  <Words>953</Words>
  <Application>Microsoft Office PowerPoint</Application>
  <PresentationFormat>全屏显示(16:9)</PresentationFormat>
  <Paragraphs>67</Paragraphs>
  <Slides>14</Slides>
  <Notes>14</Notes>
  <HiddenSlides>0</HiddenSlides>
  <MMClips>0</MMClips>
  <ScaleCrop>false</ScaleCrop>
  <HeadingPairs>
    <vt:vector size="4" baseType="variant">
      <vt:variant>
        <vt:lpstr>主题</vt:lpstr>
      </vt:variant>
      <vt:variant>
        <vt:i4>2</vt:i4>
      </vt:variant>
      <vt:variant>
        <vt:lpstr>幻灯片标题</vt:lpstr>
      </vt:variant>
      <vt:variant>
        <vt:i4>14</vt:i4>
      </vt:variant>
    </vt:vector>
  </HeadingPairs>
  <TitlesOfParts>
    <vt:vector size="16" baseType="lpstr">
      <vt:lpstr>2_Office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41</dc:title>
  <dc:creator>Administrator</dc:creator>
  <cp:lastModifiedBy>Windows 用户</cp:lastModifiedBy>
  <cp:revision>1133</cp:revision>
  <dcterms:created xsi:type="dcterms:W3CDTF">2017-05-02T06:39:00Z</dcterms:created>
  <dcterms:modified xsi:type="dcterms:W3CDTF">2022-07-22T08:27:31Z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2052-11.1.0.8527</vt:lpwstr>
  </property>
</Properties>
</file>