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17"/>
  </p:notesMasterIdLst>
  <p:sldIdLst>
    <p:sldId id="541" r:id="rId3"/>
    <p:sldId id="629" r:id="rId4"/>
    <p:sldId id="619" r:id="rId5"/>
    <p:sldId id="622" r:id="rId6"/>
    <p:sldId id="623" r:id="rId7"/>
    <p:sldId id="616" r:id="rId8"/>
    <p:sldId id="615" r:id="rId9"/>
    <p:sldId id="630" r:id="rId10"/>
    <p:sldId id="631" r:id="rId11"/>
    <p:sldId id="627" r:id="rId12"/>
    <p:sldId id="624" r:id="rId13"/>
    <p:sldId id="625" r:id="rId14"/>
    <p:sldId id="628" r:id="rId15"/>
    <p:sldId id="552" r:id="rId16"/>
  </p:sldIdLst>
  <p:sldSz cx="9144000" cy="5143500" type="screen16x9"/>
  <p:notesSz cx="6858000" cy="9144000"/>
  <p:custDataLst>
    <p:tags r:id="rId18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4950"/>
    <a:srgbClr val="7F7F7F"/>
    <a:srgbClr val="5B6474"/>
    <a:srgbClr val="BD0F24"/>
    <a:srgbClr val="DAB866"/>
    <a:srgbClr val="323D51"/>
    <a:srgbClr val="E60012"/>
    <a:srgbClr val="394355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88" d="100"/>
          <a:sy n="88" d="100"/>
        </p:scale>
        <p:origin x="-632" y="-52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gs" Target="tags/tag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2022/8/5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8526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9549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2022/8/5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2022/8/5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4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2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71339" y="-731854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4091201" y="2615808"/>
            <a:ext cx="484028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rgbClr val="BD0F24"/>
                </a:solidFill>
                <a:effectLst/>
                <a:latin typeface="+mj-ea"/>
                <a:ea typeface="+mj-ea"/>
                <a:cs typeface="宋体" pitchFamily="2" charset="-122"/>
              </a:rPr>
              <a:t>钢厂产量出现反弹，市场情绪表现悲观</a:t>
            </a:r>
            <a:endParaRPr kumimoji="0" lang="zh-CN" sz="2000" b="1" i="0" u="none" strike="noStrike" cap="none" normalizeH="0" baseline="0" dirty="0">
              <a:ln>
                <a:noFill/>
              </a:ln>
              <a:solidFill>
                <a:srgbClr val="BD0F24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4151653" y="4572780"/>
            <a:ext cx="4992347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钱龙 从业资格证号：</a:t>
            </a:r>
            <a:r>
              <a:rPr lang="en-US" altLang="zh-CN" sz="1400" dirty="0" smtClean="0">
                <a:solidFill>
                  <a:srgbClr val="7F7F7F"/>
                </a:solidFill>
              </a:rPr>
              <a:t>F3077614 </a:t>
            </a:r>
            <a:r>
              <a:rPr lang="zh-CN" altLang="en-US" sz="1400" dirty="0" smtClean="0">
                <a:solidFill>
                  <a:srgbClr val="7F7F7F"/>
                </a:solidFill>
              </a:rPr>
              <a:t>投资咨询资格</a:t>
            </a:r>
            <a:r>
              <a:rPr lang="zh-CN" altLang="en-US" sz="1400" dirty="0">
                <a:solidFill>
                  <a:srgbClr val="7F7F7F"/>
                </a:solidFill>
              </a:rPr>
              <a:t>证号</a:t>
            </a:r>
            <a:r>
              <a:rPr lang="zh-CN" altLang="en-US" sz="1400" dirty="0" smtClean="0">
                <a:solidFill>
                  <a:srgbClr val="7F7F7F"/>
                </a:solidFill>
              </a:rPr>
              <a:t>：</a:t>
            </a:r>
            <a:r>
              <a:rPr lang="en-US" altLang="zh-CN" sz="1400" dirty="0">
                <a:solidFill>
                  <a:srgbClr val="7F7F7F"/>
                </a:solidFill>
              </a:rPr>
              <a:t>Z0017608</a:t>
            </a: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6744230" y="3132230"/>
            <a:ext cx="173937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2022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年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8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月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5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日</a:t>
            </a:r>
            <a:endParaRPr lang="zh-CN" sz="1600" b="1" dirty="0">
              <a:solidFill>
                <a:srgbClr val="7F7F7F"/>
              </a:solidFill>
              <a:latin typeface="+mj-ea"/>
              <a:ea typeface="字酷堂清楷体" pitchFamily="2" charset="-122"/>
              <a:cs typeface="宋体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2916751"/>
              </p:ext>
            </p:extLst>
          </p:nvPr>
        </p:nvGraphicFramePr>
        <p:xfrm>
          <a:off x="591670" y="736091"/>
          <a:ext cx="7993766" cy="27510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5623"/>
                <a:gridCol w="2048490"/>
                <a:gridCol w="1955376"/>
                <a:gridCol w="1489811"/>
                <a:gridCol w="1494466"/>
              </a:tblGrid>
              <a:tr h="36518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品种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主力合约收盘（涨跌）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现货价格（涨跌）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基差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月差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447194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螺纹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4036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+56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4100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+30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 marL="6350" marR="6350" marT="6350" marB="0"/>
                </a:tc>
              </a:tr>
              <a:tr h="47666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热卷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4005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+48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3990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+30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 marL="6350" marR="6350" marT="6350" marB="0"/>
                </a:tc>
              </a:tr>
              <a:tr h="461289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铁矿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780.5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+24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770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57.5</a:t>
                      </a:r>
                    </a:p>
                  </a:txBody>
                  <a:tcPr marL="6350" marR="6350" marT="6350" marB="0"/>
                </a:tc>
              </a:tr>
              <a:tr h="490761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焦炭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2814.5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-131.5)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2860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45.5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164.5</a:t>
                      </a:r>
                    </a:p>
                  </a:txBody>
                  <a:tcPr marL="6350" marR="6350" marT="6350" marB="0"/>
                </a:tc>
              </a:tr>
              <a:tr h="509981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焦煤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2088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-45.5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2100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 marL="6350" marR="6350" marT="6350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75438293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xmlns="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6847017"/>
              </p:ext>
            </p:extLst>
          </p:nvPr>
        </p:nvGraphicFramePr>
        <p:xfrm>
          <a:off x="273050" y="935382"/>
          <a:ext cx="8767825" cy="311380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7825"/>
              </a:tblGrid>
              <a:tr h="3036043">
                <a:tc>
                  <a:txBody>
                    <a:bodyPr/>
                    <a:lstStyle/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  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本周黑色市场小幅冲高，随后有所回落，在供需双弱的背景下，上方压力比较显著，难以形成趋势性行情。</a:t>
                      </a:r>
                      <a:endParaRPr lang="en-US" altLang="zh-CN" sz="1200" u="none" strike="noStrike" baseline="0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baseline="0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螺纹钢方面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本周螺纹产量增加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13.22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245.59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72.4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万吨；社库环比减少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38.86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603.03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212.75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万吨；厂库环比减少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27.65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216.32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120.55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万吨。本周螺纹表观消费量环比回升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1.18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312.1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13.25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万吨。螺纹产量加速回升，总库存维持较大幅度下降，但降幅较前两周有所收窄，表需环比小幅回升，同比增加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4.43%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，为今年三月以来首次同比增速转正。最近短流程的产量已经连续四周回升，长流程产量也止降转升。在需求难以看到明显增量的情况下，市场对供应增加担忧较为明显。预计短期螺纹盘面仍将偏弱震荡。</a:t>
                      </a:r>
                      <a:endParaRPr lang="en-US" altLang="zh-CN" sz="12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铁矿方面，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家钢厂的高炉开工率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72.7%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，环比下降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1.09%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；日均铁水产量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214.31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比增加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0.75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吨。全国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个港口进口铁矿库存为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13703.98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吨，环比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169.43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吨；日均疏港量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268.04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8.2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月下旬重点统计钢铁企业生铁日产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175.47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万吨，环比下降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7.72%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月累计生铁日产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185.53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万吨，环比下降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7.41%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。可见当前钢厂铁水产量有一定恢复，对铁矿石有所补库，但量并不大，铁矿石终端需求依然疲弱。预计短期铁矿石盘面以偏弱整理为主。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焦炭方面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，今日河北部分焦化厂和山东焦企联合提涨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200-240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吨，焦企情绪好转，部分焦企有一定幅度提产，总体开工率小幅上升。下游钢厂钢材价格有所修复，对焦炭需求向好，贸易商寻货问价增多。今日市场监管总局组织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个调查组，查处哄抬煤炭价格情况。初步来看本次检查力度较大，也是导致市场尾盘大跌的主因。预计未来焦炭价格依旧以偏弱运行为主。该消息对焦煤成本端打压力度更强，可逢低做多焦化利润。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焦煤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方面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，甘其毛都口岸昨日通关接近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550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车，策克口岸突破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220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车大关。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三大主要口岸总通关车数较上周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同期增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120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，蒙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5#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精煤报价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1850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。煤矿开工整体偏稳，随着市场预期改善，焦企低位开始适当补库，贸易商投机需求回暖，煤矿出货有所好转。</a:t>
                      </a:r>
                      <a:endParaRPr lang="zh-CN" altLang="en-US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供求：钢厂产量出现增长，下游需求依旧疲弱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904233"/>
            <a:ext cx="9144001" cy="3772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供求：产量继续下滑，需求持续处于低位</a:t>
            </a:r>
            <a:endParaRPr lang="en-US" altLang="zh-CN" sz="1800" dirty="0" smtClean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144000" cy="339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4193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供求：外矿发运维持宽松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874060"/>
            <a:ext cx="9144000" cy="3461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供求： 到港、疏港小幅反弹，钢厂需求好转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19080"/>
            <a:ext cx="9144000" cy="3710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：焦企利润小幅好转，焦化开工出现反弹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144000" cy="3499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6231022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：产地库存持续创新高，部分焦企开始补库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70596"/>
            <a:ext cx="9144000" cy="3699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8836396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81543"/>
            <a:ext cx="64923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现货利润：电炉利润持续反弹，高炉利润亏损收窄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657453"/>
            <a:ext cx="7083546" cy="4297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33318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月差：钢材表现近强远弱，月差抬升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812" y="710473"/>
            <a:ext cx="7219950" cy="398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基差：焦炭基差重回低位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200" y="586255"/>
            <a:ext cx="7213600" cy="436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免责声明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676" y="1855847"/>
            <a:ext cx="838204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B24950"/>
                </a:solidFill>
              </a:rPr>
              <a:t>       本</a:t>
            </a:r>
            <a:r>
              <a:rPr lang="zh-CN" altLang="en-US" dirty="0">
                <a:solidFill>
                  <a:srgbClr val="B24950"/>
                </a:solidFill>
              </a:rPr>
              <a:t>报告的信息均来源于公开资料，我公司对这些信息的准确性和完整性不作任何保证，也不保证所包含的信息和建议不会发生任何变更。我们已力求报告内容的客观、公正，但文中的观点、结论和建议仅供参考，报告中的信息或意见并不构成所述品种的操作依据，投资者据此做出的任何投资决策与本公司和作者无关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903727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20713</TotalTime>
  <Words>887</Words>
  <Application>Microsoft Office PowerPoint</Application>
  <PresentationFormat>全屏显示(16:9)</PresentationFormat>
  <Paragraphs>67</Paragraphs>
  <Slides>14</Slides>
  <Notes>14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14</vt:i4>
      </vt:variant>
    </vt:vector>
  </HeadingPairs>
  <TitlesOfParts>
    <vt:vector size="16" baseType="lpstr"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Windows 用户</cp:lastModifiedBy>
  <cp:revision>1149</cp:revision>
  <dcterms:created xsi:type="dcterms:W3CDTF">2017-05-02T06:39:00Z</dcterms:created>
  <dcterms:modified xsi:type="dcterms:W3CDTF">2022-08-05T08:52:44Z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