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7"/>
  </p:notesMasterIdLst>
  <p:sldIdLst>
    <p:sldId id="541" r:id="rId3"/>
    <p:sldId id="629" r:id="rId4"/>
    <p:sldId id="619" r:id="rId5"/>
    <p:sldId id="622" r:id="rId6"/>
    <p:sldId id="623" r:id="rId7"/>
    <p:sldId id="616" r:id="rId8"/>
    <p:sldId id="615" r:id="rId9"/>
    <p:sldId id="630" r:id="rId10"/>
    <p:sldId id="631" r:id="rId11"/>
    <p:sldId id="627" r:id="rId12"/>
    <p:sldId id="624" r:id="rId13"/>
    <p:sldId id="625" r:id="rId14"/>
    <p:sldId id="628" r:id="rId15"/>
    <p:sldId id="552" r:id="rId16"/>
  </p:sldIdLst>
  <p:sldSz cx="9144000" cy="5143500" type="screen16x9"/>
  <p:notesSz cx="6858000" cy="9144000"/>
  <p:custDataLst>
    <p:tags r:id="rId18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2022/9/9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2022/9/9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2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91201" y="2615808"/>
            <a:ext cx="484028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螺纹需求好于预期，关注增长持续性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F3077614 </a:t>
            </a:r>
            <a:r>
              <a:rPr lang="zh-CN" altLang="en-US" sz="1400" dirty="0" smtClean="0">
                <a:solidFill>
                  <a:srgbClr val="7F7F7F"/>
                </a:solidFill>
              </a:rPr>
              <a:t>投资咨询资格</a:t>
            </a:r>
            <a:r>
              <a:rPr lang="zh-CN" altLang="en-US" sz="1400" dirty="0">
                <a:solidFill>
                  <a:srgbClr val="7F7F7F"/>
                </a:solidFill>
              </a:rPr>
              <a:t>证号</a:t>
            </a:r>
            <a:r>
              <a:rPr lang="zh-CN" altLang="en-US" sz="1400" dirty="0" smtClean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Z0017608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9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9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444332"/>
              </p:ext>
            </p:extLst>
          </p:nvPr>
        </p:nvGraphicFramePr>
        <p:xfrm>
          <a:off x="591670" y="736091"/>
          <a:ext cx="7993766" cy="27510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5623"/>
                <a:gridCol w="2048490"/>
                <a:gridCol w="1955376"/>
                <a:gridCol w="1489811"/>
                <a:gridCol w="1494466"/>
              </a:tblGrid>
              <a:tr h="3651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品种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现货价格（涨跌）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基差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月差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44719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螺纹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3791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+72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4050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+40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 marL="6350" marR="6350" marT="6350" marB="0"/>
                </a:tc>
              </a:tr>
              <a:tr h="47666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热卷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3838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+36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3940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 marL="6350" marR="6350" marT="6350" marB="0"/>
                </a:tc>
              </a:tr>
              <a:tr h="461289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铁矿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720.5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+14.5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89.5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6350" marR="6350" marT="6350" marB="0"/>
                </a:tc>
              </a:tr>
              <a:tr h="49076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焦炭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2548.5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+42)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2700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151.5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133.5</a:t>
                      </a:r>
                    </a:p>
                  </a:txBody>
                  <a:tcPr marL="6350" marR="6350" marT="6350" marB="0"/>
                </a:tc>
              </a:tr>
              <a:tr h="50998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焦煤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1903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+37.5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1950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270.5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5438293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1137964"/>
              </p:ext>
            </p:extLst>
          </p:nvPr>
        </p:nvGraphicFramePr>
        <p:xfrm>
          <a:off x="273050" y="935382"/>
          <a:ext cx="8767825" cy="30360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本周黑色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市场小幅反弹，价格依然处于底部位置。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周螺纹产量增加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13.82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307.63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19.6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10.23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480.29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270.23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万吨；厂库环比减少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3.46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223.33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97.92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万吨。本周螺纹表观消费量环比回升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23.41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321.32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50.8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万吨。螺纹产量连续第七周回升，其中长流程产量增加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12.85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万吨，短流程产量增加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0.97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万吨。螺纹库存连续第十二周下降，降幅有所扩大，其中厂库再次转降。螺纹表需环比明显回升，同比仍下降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13.65%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。本周螺纹降库及表需情况均好于预期，关注需求改善的持续性，同时螺纹产量已升至相对高位，供应端压力有所加大。短期螺纹单边驱动不强，表现或仍有反复。</a:t>
                      </a:r>
                      <a:endParaRPr lang="en-US" altLang="zh-CN" sz="12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81.99%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1.13%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235.55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1.95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13688.98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比降低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347.48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298.55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11.39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从基本面来看，供应端海外发运量有所回升尤其是巴西发运量明显增加、由于台风影响到港量大幅下降。需求端钢厂铁水产量持续增加，当前钢厂库存仍处于较低位置，钢厂按需补库为主。铁水产量持续增加叠加港口加速去库，且昨日螺纹表需有较大增加，预计近期铁矿价格或将宽幅震荡为主，需关注下游需求情况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目前焦企多维持正常生产，开工率持稳，焦企多积极发货，物流周转顺畅，整体场内焦炭库存低位。下游钢厂采购意愿不足，多控制到货节奏。对短期焦炭盘面持震荡运行，后续需关注产地库存以及成材利润和消费情况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焦煤方面，蒙煤通关高位稳中有增，后期有望继续上升，贸易商心态相对谨慎，口岸库存偏高压力仍有待缓解。三大主要口岸总通关车数较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昨日减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1770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吨。受安监及疫情影响，煤矿开工有所回落，整体相对偏稳。焦企按需采购为主，补库动能不足，煤矿出货受阻，库存有所累积。盘面短期依然承压，弱势中有所企稳，关注黑色系情绪变化。</a:t>
                      </a:r>
                      <a:endParaRPr lang="zh-CN" altLang="en-US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：供需双升，产量接近</a:t>
            </a:r>
            <a:r>
              <a:rPr lang="en-US" altLang="zh-CN" sz="1800" dirty="0" smtClean="0">
                <a:solidFill>
                  <a:schemeClr val="accent4"/>
                </a:solidFill>
                <a:latin typeface="+mn-ea"/>
              </a:rPr>
              <a:t>21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年水平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18881"/>
            <a:ext cx="9144000" cy="3754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：去库速度维持，热轧产线复产趋缓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526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：巴西发运增长明显，整体发运宽松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47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 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港库再度回落，钢厂需求持续提升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34820"/>
            <a:ext cx="9144000" cy="3713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：开工回升至中高位，焦化厂小幅累库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9303"/>
            <a:ext cx="9144000" cy="349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231022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：库存依旧偏低，煤矿小幅累库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24" y="762345"/>
            <a:ext cx="9144000" cy="3702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836396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：废钢供应紧张，电炉利润继续回落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586255"/>
            <a:ext cx="7207250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：月差低位震荡运行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207" y="822323"/>
            <a:ext cx="7485140" cy="3924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：基差小幅回落，下半周盘面有所反弹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580" y="725936"/>
            <a:ext cx="7122106" cy="4258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21968</TotalTime>
  <Words>873</Words>
  <Application>Microsoft Office PowerPoint</Application>
  <PresentationFormat>全屏显示(16:9)</PresentationFormat>
  <Paragraphs>67</Paragraphs>
  <Slides>14</Slides>
  <Notes>14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16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1191</cp:revision>
  <dcterms:created xsi:type="dcterms:W3CDTF">2017-05-02T06:39:00Z</dcterms:created>
  <dcterms:modified xsi:type="dcterms:W3CDTF">2022-09-09T08:02:48Z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