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17"/>
  </p:notesMasterIdLst>
  <p:sldIdLst>
    <p:sldId id="541" r:id="rId3"/>
    <p:sldId id="629" r:id="rId4"/>
    <p:sldId id="619" r:id="rId5"/>
    <p:sldId id="622" r:id="rId6"/>
    <p:sldId id="623" r:id="rId7"/>
    <p:sldId id="616" r:id="rId8"/>
    <p:sldId id="615" r:id="rId9"/>
    <p:sldId id="630" r:id="rId10"/>
    <p:sldId id="631" r:id="rId11"/>
    <p:sldId id="627" r:id="rId12"/>
    <p:sldId id="624" r:id="rId13"/>
    <p:sldId id="625" r:id="rId14"/>
    <p:sldId id="628" r:id="rId15"/>
    <p:sldId id="552" r:id="rId16"/>
  </p:sldIdLst>
  <p:sldSz cx="9144000" cy="5143500" type="screen16x9"/>
  <p:notesSz cx="6858000" cy="9144000"/>
  <p:custDataLst>
    <p:tags r:id="rId1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2022/9/23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2022/9/23</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2022/9/23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2022/9/23</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2022/9/23</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2022/9/23</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2022/9/23</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2022/9/23</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2022/9/23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2022/9/23</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12.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91201" y="2615808"/>
            <a:ext cx="4840286" cy="3077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kumimoji="0" lang="zh-CN" altLang="en-US" sz="2000" b="1" i="0" u="none" strike="noStrike" cap="none" normalizeH="0" baseline="0" dirty="0" smtClean="0">
                <a:ln>
                  <a:noFill/>
                </a:ln>
                <a:solidFill>
                  <a:srgbClr val="BD0F24"/>
                </a:solidFill>
                <a:effectLst/>
                <a:latin typeface="+mj-ea"/>
                <a:ea typeface="+mj-ea"/>
                <a:cs typeface="宋体" pitchFamily="2" charset="-122"/>
              </a:rPr>
              <a:t>钢材需求增长有限，反弹谨慎对待</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钱龙 从业资格证号：</a:t>
            </a:r>
            <a:r>
              <a:rPr lang="en-US" altLang="zh-CN" sz="1400" dirty="0" smtClean="0">
                <a:solidFill>
                  <a:srgbClr val="7F7F7F"/>
                </a:solidFill>
              </a:rPr>
              <a:t>F3077614 </a:t>
            </a:r>
            <a:r>
              <a:rPr lang="zh-CN" altLang="en-US" sz="1400" dirty="0" smtClean="0">
                <a:solidFill>
                  <a:srgbClr val="7F7F7F"/>
                </a:solidFill>
              </a:rPr>
              <a:t>投资咨询资格</a:t>
            </a:r>
            <a:r>
              <a:rPr lang="zh-CN" altLang="en-US" sz="1400" dirty="0">
                <a:solidFill>
                  <a:srgbClr val="7F7F7F"/>
                </a:solidFill>
              </a:rPr>
              <a:t>证号</a:t>
            </a:r>
            <a:r>
              <a:rPr lang="zh-CN" altLang="en-US" sz="1400" dirty="0" smtClean="0">
                <a:solidFill>
                  <a:srgbClr val="7F7F7F"/>
                </a:solidFill>
              </a:rPr>
              <a:t>：</a:t>
            </a:r>
            <a:r>
              <a:rPr lang="en-US" altLang="zh-CN" sz="1400" dirty="0">
                <a:solidFill>
                  <a:srgbClr val="7F7F7F"/>
                </a:solidFill>
              </a:rPr>
              <a:t>Z0017608</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2022</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9</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23</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3542085216"/>
              </p:ext>
            </p:extLst>
          </p:nvPr>
        </p:nvGraphicFramePr>
        <p:xfrm>
          <a:off x="591670" y="736091"/>
          <a:ext cx="7993766" cy="2751078"/>
        </p:xfrm>
        <a:graphic>
          <a:graphicData uri="http://schemas.openxmlformats.org/drawingml/2006/table">
            <a:tbl>
              <a:tblPr>
                <a:tableStyleId>{5C22544A-7EE6-4342-B048-85BDC9FD1C3A}</a:tableStyleId>
              </a:tblPr>
              <a:tblGrid>
                <a:gridCol w="1005623"/>
                <a:gridCol w="2048490"/>
                <a:gridCol w="1955376"/>
                <a:gridCol w="1489811"/>
                <a:gridCol w="1494466"/>
              </a:tblGrid>
              <a:tr h="365187">
                <a:tc>
                  <a:txBody>
                    <a:bodyPr/>
                    <a:lstStyle/>
                    <a:p>
                      <a:pPr algn="ctr" fontAlgn="t"/>
                      <a:r>
                        <a:rPr lang="zh-CN" altLang="en-US" sz="1600" u="none" strike="noStrike" dirty="0">
                          <a:effectLst/>
                        </a:rPr>
                        <a:t>品种</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主力合约收盘（涨跌）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现货价格（涨跌）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a:effectLst/>
                        </a:rPr>
                        <a:t>基差</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月差</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447194">
                <a:tc>
                  <a:txBody>
                    <a:bodyPr/>
                    <a:lstStyle/>
                    <a:p>
                      <a:pPr algn="ctr" fontAlgn="t"/>
                      <a:r>
                        <a:rPr lang="zh-CN" altLang="en-US" sz="1600" u="none" strike="noStrike" dirty="0">
                          <a:effectLst/>
                        </a:rPr>
                        <a:t>螺纹</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dirty="0">
                          <a:solidFill>
                            <a:schemeClr val="dk1"/>
                          </a:solidFill>
                          <a:effectLst/>
                          <a:latin typeface="+mn-lt"/>
                          <a:ea typeface="+mn-ea"/>
                          <a:cs typeface="+mn-cs"/>
                        </a:rPr>
                        <a:t>3766</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+1</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4030</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264</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88</a:t>
                      </a:r>
                    </a:p>
                  </a:txBody>
                  <a:tcPr marL="6350" marR="6350" marT="6350" marB="0"/>
                </a:tc>
              </a:tr>
              <a:tr h="476666">
                <a:tc>
                  <a:txBody>
                    <a:bodyPr/>
                    <a:lstStyle/>
                    <a:p>
                      <a:pPr algn="ctr" fontAlgn="t"/>
                      <a:r>
                        <a:rPr lang="zh-CN" altLang="en-US" sz="1600" u="none" strike="noStrike" dirty="0">
                          <a:effectLst/>
                        </a:rPr>
                        <a:t>热卷</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3819</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+10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3910</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+20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91</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85</a:t>
                      </a:r>
                    </a:p>
                  </a:txBody>
                  <a:tcPr marL="6350" marR="6350" marT="6350" marB="0"/>
                </a:tc>
              </a:tr>
              <a:tr h="461289">
                <a:tc>
                  <a:txBody>
                    <a:bodyPr/>
                    <a:lstStyle/>
                    <a:p>
                      <a:pPr algn="ctr" fontAlgn="t"/>
                      <a:r>
                        <a:rPr lang="zh-CN" altLang="en-US" sz="1600" u="none" strike="noStrike">
                          <a:effectLst/>
                        </a:rPr>
                        <a:t>铁矿</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719</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+1</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805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+5</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86</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40.5</a:t>
                      </a:r>
                    </a:p>
                  </a:txBody>
                  <a:tcPr marL="6350" marR="6350" marT="6350" marB="0"/>
                </a:tc>
              </a:tr>
              <a:tr h="490761">
                <a:tc>
                  <a:txBody>
                    <a:bodyPr/>
                    <a:lstStyle/>
                    <a:p>
                      <a:pPr algn="ctr" fontAlgn="t"/>
                      <a:r>
                        <a:rPr lang="zh-CN" altLang="en-US" sz="1600" u="none" strike="noStrike">
                          <a:effectLst/>
                        </a:rPr>
                        <a:t>焦炭</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2725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-16)</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2700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-25</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219.5</a:t>
                      </a:r>
                    </a:p>
                  </a:txBody>
                  <a:tcPr marL="6350" marR="6350" marT="6350" marB="0"/>
                </a:tc>
              </a:tr>
              <a:tr h="509981">
                <a:tc>
                  <a:txBody>
                    <a:bodyPr/>
                    <a:lstStyle/>
                    <a:p>
                      <a:pPr algn="ctr" fontAlgn="t"/>
                      <a:r>
                        <a:rPr lang="zh-CN" altLang="en-US" sz="1600" u="none" strike="noStrike">
                          <a:effectLst/>
                        </a:rPr>
                        <a:t>焦煤</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2080.5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-2</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2215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134.5</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340.5</a:t>
                      </a:r>
                    </a:p>
                  </a:txBody>
                  <a:tcPr marL="6350" marR="6350" marT="6350" marB="0"/>
                </a:tc>
              </a:tr>
            </a:tbl>
          </a:graphicData>
        </a:graphic>
      </p:graphicFrame>
    </p:spTree>
    <p:custDataLst>
      <p:tags r:id="rId1"/>
    </p:custDataLst>
    <p:extLst>
      <p:ext uri="{BB962C8B-B14F-4D97-AF65-F5344CB8AC3E}">
        <p14:creationId xmlns:p14="http://schemas.microsoft.com/office/powerpoint/2010/main" val="1754382939"/>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 xmlns:a16="http://schemas.microsoft.com/office/drawing/2014/main"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969116160"/>
              </p:ext>
            </p:extLst>
          </p:nvPr>
        </p:nvGraphicFramePr>
        <p:xfrm>
          <a:off x="273050" y="935382"/>
          <a:ext cx="8767825" cy="347956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本周黑色市场先抑后扬，下半周小幅反弹，美联储加息落地后市场情绪有所转暖。</a:t>
                      </a:r>
                      <a:endParaRPr lang="en-US" altLang="zh-CN" sz="1200" u="none" strike="noStrike" baseline="0" dirty="0" smtClean="0">
                        <a:effectLst/>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b="0" i="0" u="none" strike="noStrike" kern="1200" dirty="0" smtClean="0">
                          <a:solidFill>
                            <a:schemeClr val="dk1"/>
                          </a:solidFill>
                          <a:effectLst/>
                          <a:latin typeface="+mn-ea"/>
                          <a:ea typeface="+mn-ea"/>
                          <a:cs typeface="+mn-cs"/>
                        </a:rPr>
                        <a:t>据我的钢铁数据，本周螺纹产量增加</a:t>
                      </a:r>
                      <a:r>
                        <a:rPr lang="en-US" altLang="zh-CN" sz="1200" b="0" i="0" u="none" strike="noStrike" kern="1200" dirty="0" smtClean="0">
                          <a:solidFill>
                            <a:schemeClr val="dk1"/>
                          </a:solidFill>
                          <a:effectLst/>
                          <a:latin typeface="+mn-ea"/>
                          <a:ea typeface="+mn-ea"/>
                          <a:cs typeface="+mn-cs"/>
                        </a:rPr>
                        <a:t>2.67</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309.75</a:t>
                      </a:r>
                      <a:r>
                        <a:rPr lang="zh-CN" altLang="en-US" sz="1200" b="0" i="0" u="none" strike="noStrike" kern="1200" dirty="0" smtClean="0">
                          <a:solidFill>
                            <a:schemeClr val="dk1"/>
                          </a:solidFill>
                          <a:effectLst/>
                          <a:latin typeface="+mn-ea"/>
                          <a:ea typeface="+mn-ea"/>
                          <a:cs typeface="+mn-cs"/>
                        </a:rPr>
                        <a:t>万吨，同比增加</a:t>
                      </a:r>
                      <a:r>
                        <a:rPr lang="en-US" altLang="zh-CN" sz="1200" b="0" i="0" u="none" strike="noStrike" kern="1200" dirty="0" smtClean="0">
                          <a:solidFill>
                            <a:schemeClr val="dk1"/>
                          </a:solidFill>
                          <a:effectLst/>
                          <a:latin typeface="+mn-ea"/>
                          <a:ea typeface="+mn-ea"/>
                          <a:cs typeface="+mn-cs"/>
                        </a:rPr>
                        <a:t>38.78</a:t>
                      </a:r>
                      <a:r>
                        <a:rPr lang="zh-CN" altLang="en-US" sz="1200" b="0" i="0" u="none" strike="noStrike" kern="1200" dirty="0" smtClean="0">
                          <a:solidFill>
                            <a:schemeClr val="dk1"/>
                          </a:solidFill>
                          <a:effectLst/>
                          <a:latin typeface="+mn-ea"/>
                          <a:ea typeface="+mn-ea"/>
                          <a:cs typeface="+mn-cs"/>
                        </a:rPr>
                        <a:t>万吨；社库环比减少</a:t>
                      </a:r>
                      <a:r>
                        <a:rPr lang="en-US" altLang="zh-CN" sz="1200" b="0" i="0" u="none" strike="noStrike" kern="1200" dirty="0" smtClean="0">
                          <a:solidFill>
                            <a:schemeClr val="dk1"/>
                          </a:solidFill>
                          <a:effectLst/>
                          <a:latin typeface="+mn-ea"/>
                          <a:ea typeface="+mn-ea"/>
                          <a:cs typeface="+mn-cs"/>
                        </a:rPr>
                        <a:t>10.37</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485.9</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217.47</a:t>
                      </a:r>
                      <a:r>
                        <a:rPr lang="zh-CN" altLang="en-US" sz="1200" b="0" i="0" u="none" strike="noStrike" kern="1200" dirty="0" smtClean="0">
                          <a:solidFill>
                            <a:schemeClr val="dk1"/>
                          </a:solidFill>
                          <a:effectLst/>
                          <a:latin typeface="+mn-ea"/>
                          <a:ea typeface="+mn-ea"/>
                          <a:cs typeface="+mn-cs"/>
                        </a:rPr>
                        <a:t>万吨；厂库环比增加</a:t>
                      </a:r>
                      <a:r>
                        <a:rPr lang="en-US" altLang="zh-CN" sz="1200" b="0" i="0" u="none" strike="noStrike" kern="1200" dirty="0" smtClean="0">
                          <a:solidFill>
                            <a:schemeClr val="dk1"/>
                          </a:solidFill>
                          <a:effectLst/>
                          <a:latin typeface="+mn-ea"/>
                          <a:ea typeface="+mn-ea"/>
                          <a:cs typeface="+mn-cs"/>
                        </a:rPr>
                        <a:t>0.32</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225.67</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53.47</a:t>
                      </a:r>
                      <a:r>
                        <a:rPr lang="zh-CN" altLang="en-US" sz="1200" b="0" i="0" u="none" strike="noStrike" kern="1200" dirty="0" smtClean="0">
                          <a:solidFill>
                            <a:schemeClr val="dk1"/>
                          </a:solidFill>
                          <a:effectLst/>
                          <a:latin typeface="+mn-ea"/>
                          <a:ea typeface="+mn-ea"/>
                          <a:cs typeface="+mn-cs"/>
                        </a:rPr>
                        <a:t>万吨。本周螺纹表观消费量环比回升</a:t>
                      </a:r>
                      <a:r>
                        <a:rPr lang="en-US" altLang="zh-CN" sz="1200" b="0" i="0" u="none" strike="noStrike" kern="1200" dirty="0" smtClean="0">
                          <a:solidFill>
                            <a:schemeClr val="dk1"/>
                          </a:solidFill>
                          <a:effectLst/>
                          <a:latin typeface="+mn-ea"/>
                          <a:ea typeface="+mn-ea"/>
                          <a:cs typeface="+mn-cs"/>
                        </a:rPr>
                        <a:t>30.72</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319.8</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5.02</a:t>
                      </a:r>
                      <a:r>
                        <a:rPr lang="zh-CN" altLang="en-US" sz="1200" b="0" i="0" u="none" strike="noStrike" kern="1200" dirty="0" smtClean="0">
                          <a:solidFill>
                            <a:schemeClr val="dk1"/>
                          </a:solidFill>
                          <a:effectLst/>
                          <a:latin typeface="+mn-ea"/>
                          <a:ea typeface="+mn-ea"/>
                          <a:cs typeface="+mn-cs"/>
                        </a:rPr>
                        <a:t>万吨。螺纹周产量再次回升，总库存下降，表需大幅回升，数据环比明显改善。临近国庆长假，终端用户补库增多，市场成交逐步好转，提升市场信心。不过当前螺纹产量也升至高位，同比大幅增加</a:t>
                      </a:r>
                      <a:r>
                        <a:rPr lang="en-US" altLang="zh-CN" sz="1200" b="0" i="0" u="none" strike="noStrike" kern="1200" dirty="0" smtClean="0">
                          <a:solidFill>
                            <a:schemeClr val="dk1"/>
                          </a:solidFill>
                          <a:effectLst/>
                          <a:latin typeface="+mn-ea"/>
                          <a:ea typeface="+mn-ea"/>
                          <a:cs typeface="+mn-cs"/>
                        </a:rPr>
                        <a:t>14.31%</a:t>
                      </a:r>
                      <a:r>
                        <a:rPr lang="zh-CN" altLang="en-US" sz="1200" b="0" i="0" u="none" strike="noStrike" kern="1200" dirty="0" smtClean="0">
                          <a:solidFill>
                            <a:schemeClr val="dk1"/>
                          </a:solidFill>
                          <a:effectLst/>
                          <a:latin typeface="+mn-ea"/>
                          <a:ea typeface="+mn-ea"/>
                          <a:cs typeface="+mn-cs"/>
                        </a:rPr>
                        <a:t>，供应端压力依然存在。短期在需求回暖拉动下螺纹或仍有一定的反弹动力，但空间或有限。</a:t>
                      </a:r>
                      <a:endParaRPr lang="en-US" altLang="zh-CN" sz="1200" b="0" i="0" u="none" strike="noStrike"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u="none" strike="noStrike"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      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82.81%</a:t>
                      </a:r>
                      <a:r>
                        <a:rPr lang="zh-CN" altLang="en-US" sz="1200" b="0" i="0" kern="1200" dirty="0" smtClean="0">
                          <a:solidFill>
                            <a:schemeClr val="dk1"/>
                          </a:solidFill>
                          <a:effectLst/>
                          <a:latin typeface="+mn-ea"/>
                          <a:ea typeface="+mn-ea"/>
                          <a:cs typeface="+mn-cs"/>
                        </a:rPr>
                        <a:t>，环比增加</a:t>
                      </a:r>
                      <a:r>
                        <a:rPr lang="en-US" altLang="zh-CN" sz="1200" b="0" i="0" kern="1200" dirty="0" smtClean="0">
                          <a:solidFill>
                            <a:schemeClr val="dk1"/>
                          </a:solidFill>
                          <a:effectLst/>
                          <a:latin typeface="+mn-ea"/>
                          <a:ea typeface="+mn-ea"/>
                          <a:cs typeface="+mn-cs"/>
                        </a:rPr>
                        <a:t>0.4%</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240.04</a:t>
                      </a:r>
                      <a:r>
                        <a:rPr lang="zh-CN" altLang="en-US" sz="1200" b="0" i="0" kern="1200" dirty="0" smtClean="0">
                          <a:solidFill>
                            <a:schemeClr val="dk1"/>
                          </a:solidFill>
                          <a:effectLst/>
                          <a:latin typeface="+mn-ea"/>
                          <a:ea typeface="+mn-ea"/>
                          <a:cs typeface="+mn-cs"/>
                        </a:rPr>
                        <a:t>万吨，环比增加</a:t>
                      </a:r>
                      <a:r>
                        <a:rPr lang="en-US" altLang="zh-CN" sz="1200" b="0" i="0" kern="1200" dirty="0" smtClean="0">
                          <a:solidFill>
                            <a:schemeClr val="dk1"/>
                          </a:solidFill>
                          <a:effectLst/>
                          <a:latin typeface="+mn-ea"/>
                          <a:ea typeface="+mn-ea"/>
                          <a:cs typeface="+mn-cs"/>
                        </a:rPr>
                        <a:t>2.02</a:t>
                      </a:r>
                      <a:r>
                        <a:rPr lang="zh-CN" altLang="en-US" sz="1200" b="0" i="0" kern="1200" dirty="0" smtClean="0">
                          <a:solidFill>
                            <a:schemeClr val="dk1"/>
                          </a:solidFill>
                          <a:effectLst/>
                          <a:latin typeface="+mn-ea"/>
                          <a:ea typeface="+mn-ea"/>
                          <a:cs typeface="+mn-cs"/>
                        </a:rPr>
                        <a:t>万吨。全国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13184.2</a:t>
                      </a:r>
                      <a:r>
                        <a:rPr lang="zh-CN" altLang="en-US" sz="1200" b="0" i="0" kern="1200" dirty="0" smtClean="0">
                          <a:solidFill>
                            <a:schemeClr val="dk1"/>
                          </a:solidFill>
                          <a:effectLst/>
                          <a:latin typeface="+mn-ea"/>
                          <a:ea typeface="+mn-ea"/>
                          <a:cs typeface="+mn-cs"/>
                        </a:rPr>
                        <a:t>万吨，环比下降</a:t>
                      </a:r>
                      <a:r>
                        <a:rPr lang="en-US" altLang="zh-CN" sz="1200" b="0" i="0" kern="1200" dirty="0" smtClean="0">
                          <a:solidFill>
                            <a:schemeClr val="dk1"/>
                          </a:solidFill>
                          <a:effectLst/>
                          <a:latin typeface="+mn-ea"/>
                          <a:ea typeface="+mn-ea"/>
                          <a:cs typeface="+mn-cs"/>
                        </a:rPr>
                        <a:t>534.72</a:t>
                      </a:r>
                      <a:r>
                        <a:rPr lang="zh-CN" altLang="en-US" sz="1200" b="0" i="0" kern="1200" dirty="0" smtClean="0">
                          <a:solidFill>
                            <a:schemeClr val="dk1"/>
                          </a:solidFill>
                          <a:effectLst/>
                          <a:latin typeface="+mn-ea"/>
                          <a:ea typeface="+mn-ea"/>
                          <a:cs typeface="+mn-cs"/>
                        </a:rPr>
                        <a:t>万吨；日均疏港量</a:t>
                      </a:r>
                      <a:r>
                        <a:rPr lang="en-US" altLang="zh-CN" sz="1200" b="0" i="0" kern="1200" dirty="0" smtClean="0">
                          <a:solidFill>
                            <a:schemeClr val="dk1"/>
                          </a:solidFill>
                          <a:effectLst/>
                          <a:latin typeface="+mn-ea"/>
                          <a:ea typeface="+mn-ea"/>
                          <a:cs typeface="+mn-cs"/>
                        </a:rPr>
                        <a:t>315.14</a:t>
                      </a:r>
                      <a:r>
                        <a:rPr lang="zh-CN" altLang="en-US" sz="1200" b="0" i="0" kern="1200" dirty="0" smtClean="0">
                          <a:solidFill>
                            <a:schemeClr val="dk1"/>
                          </a:solidFill>
                          <a:effectLst/>
                          <a:latin typeface="+mn-ea"/>
                          <a:ea typeface="+mn-ea"/>
                          <a:cs typeface="+mn-cs"/>
                        </a:rPr>
                        <a:t>万吨增</a:t>
                      </a:r>
                      <a:r>
                        <a:rPr lang="en-US" altLang="zh-CN" sz="1200" b="0" i="0" kern="1200" dirty="0" smtClean="0">
                          <a:solidFill>
                            <a:schemeClr val="dk1"/>
                          </a:solidFill>
                          <a:effectLst/>
                          <a:latin typeface="+mn-ea"/>
                          <a:ea typeface="+mn-ea"/>
                          <a:cs typeface="+mn-cs"/>
                        </a:rPr>
                        <a:t>35.36</a:t>
                      </a:r>
                      <a:r>
                        <a:rPr lang="zh-CN" altLang="en-US" sz="1200" b="0" i="0" kern="1200" dirty="0" smtClean="0">
                          <a:solidFill>
                            <a:schemeClr val="dk1"/>
                          </a:solidFill>
                          <a:effectLst/>
                          <a:latin typeface="+mn-ea"/>
                          <a:ea typeface="+mn-ea"/>
                          <a:cs typeface="+mn-cs"/>
                        </a:rPr>
                        <a:t>万吨。从基本面看，需求端铁水产量持续增加，疏港量环比大幅，国庆前补库预期短期对矿价有所支撑。且昨日公布的</a:t>
                      </a:r>
                      <a:r>
                        <a:rPr lang="en-US" altLang="zh-CN" sz="1200" b="0" i="0" kern="1200" dirty="0" err="1" smtClean="0">
                          <a:solidFill>
                            <a:schemeClr val="dk1"/>
                          </a:solidFill>
                          <a:effectLst/>
                          <a:latin typeface="+mn-ea"/>
                          <a:ea typeface="+mn-ea"/>
                          <a:cs typeface="+mn-cs"/>
                        </a:rPr>
                        <a:t>Mysteel</a:t>
                      </a:r>
                      <a:r>
                        <a:rPr lang="zh-CN" altLang="en-US" sz="1200" b="0" i="0" kern="1200" dirty="0" smtClean="0">
                          <a:solidFill>
                            <a:schemeClr val="dk1"/>
                          </a:solidFill>
                          <a:effectLst/>
                          <a:latin typeface="+mn-ea"/>
                          <a:ea typeface="+mn-ea"/>
                          <a:cs typeface="+mn-cs"/>
                        </a:rPr>
                        <a:t>数据显示，钢材的产量环比增加</a:t>
                      </a:r>
                      <a:r>
                        <a:rPr lang="en-US" altLang="zh-CN" sz="1200" b="0" i="0" kern="1200" dirty="0" smtClean="0">
                          <a:solidFill>
                            <a:schemeClr val="dk1"/>
                          </a:solidFill>
                          <a:effectLst/>
                          <a:latin typeface="+mn-ea"/>
                          <a:ea typeface="+mn-ea"/>
                          <a:cs typeface="+mn-cs"/>
                        </a:rPr>
                        <a:t>2.06</a:t>
                      </a:r>
                      <a:r>
                        <a:rPr lang="zh-CN" altLang="en-US" sz="1200" b="0" i="0" kern="1200" dirty="0" smtClean="0">
                          <a:solidFill>
                            <a:schemeClr val="dk1"/>
                          </a:solidFill>
                          <a:effectLst/>
                          <a:latin typeface="+mn-ea"/>
                          <a:ea typeface="+mn-ea"/>
                          <a:cs typeface="+mn-cs"/>
                        </a:rPr>
                        <a:t>万吨，螺纹钢表观消费量环比大幅增加</a:t>
                      </a:r>
                      <a:r>
                        <a:rPr lang="en-US" altLang="zh-CN" sz="1200" b="0" i="0" kern="1200" dirty="0" smtClean="0">
                          <a:solidFill>
                            <a:schemeClr val="dk1"/>
                          </a:solidFill>
                          <a:effectLst/>
                          <a:latin typeface="+mn-ea"/>
                          <a:ea typeface="+mn-ea"/>
                          <a:cs typeface="+mn-cs"/>
                        </a:rPr>
                        <a:t>30.72</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319.8</a:t>
                      </a:r>
                      <a:r>
                        <a:rPr lang="zh-CN" altLang="en-US" sz="1200" b="0" i="0" kern="1200" dirty="0" smtClean="0">
                          <a:solidFill>
                            <a:schemeClr val="dk1"/>
                          </a:solidFill>
                          <a:effectLst/>
                          <a:latin typeface="+mn-ea"/>
                          <a:ea typeface="+mn-ea"/>
                          <a:cs typeface="+mn-cs"/>
                        </a:rPr>
                        <a:t>万吨。港口库存环比降库</a:t>
                      </a:r>
                      <a:r>
                        <a:rPr lang="en-US" altLang="zh-CN" sz="1200" b="0" i="0" kern="1200" dirty="0" smtClean="0">
                          <a:solidFill>
                            <a:schemeClr val="dk1"/>
                          </a:solidFill>
                          <a:effectLst/>
                          <a:latin typeface="+mn-ea"/>
                          <a:ea typeface="+mn-ea"/>
                          <a:cs typeface="+mn-cs"/>
                        </a:rPr>
                        <a:t>535</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13184</a:t>
                      </a:r>
                      <a:r>
                        <a:rPr lang="zh-CN" altLang="en-US" sz="1200" b="0" i="0" kern="1200" dirty="0" smtClean="0">
                          <a:solidFill>
                            <a:schemeClr val="dk1"/>
                          </a:solidFill>
                          <a:effectLst/>
                          <a:latin typeface="+mn-ea"/>
                          <a:ea typeface="+mn-ea"/>
                          <a:cs typeface="+mn-cs"/>
                        </a:rPr>
                        <a:t>万吨。 短期矿价在需求好转和补库预期下预计持续偏强震荡，但需要关注下游需求和后续限产政策的情况。</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焦炭方面，河北、山东市场焦炭价格计划同步提涨，湿熄焦上调</a:t>
                      </a:r>
                      <a:r>
                        <a:rPr lang="en-US" altLang="zh-CN" sz="1200" b="0" i="0" kern="1200" dirty="0" smtClean="0">
                          <a:solidFill>
                            <a:schemeClr val="dk1"/>
                          </a:solidFill>
                          <a:effectLst/>
                          <a:latin typeface="+mn-ea"/>
                          <a:ea typeface="+mn-ea"/>
                          <a:cs typeface="+mn-cs"/>
                        </a:rPr>
                        <a:t>100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吨、干熄焦上调</a:t>
                      </a:r>
                      <a:r>
                        <a:rPr lang="en-US" altLang="zh-CN" sz="1200" b="0" i="0" kern="1200" dirty="0" smtClean="0">
                          <a:solidFill>
                            <a:schemeClr val="dk1"/>
                          </a:solidFill>
                          <a:effectLst/>
                          <a:latin typeface="+mn-ea"/>
                          <a:ea typeface="+mn-ea"/>
                          <a:cs typeface="+mn-cs"/>
                        </a:rPr>
                        <a:t>110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吨，主流钢厂暂无回应。据我的钢铁数据，本周全样本独立焦化厂焦炭库存环比下降</a:t>
                      </a:r>
                      <a:r>
                        <a:rPr lang="en-US" altLang="zh-CN" sz="1200" b="0" i="0" kern="1200" dirty="0" smtClean="0">
                          <a:solidFill>
                            <a:schemeClr val="dk1"/>
                          </a:solidFill>
                          <a:effectLst/>
                          <a:latin typeface="+mn-ea"/>
                          <a:ea typeface="+mn-ea"/>
                          <a:cs typeface="+mn-cs"/>
                        </a:rPr>
                        <a:t>2.1</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118.2</a:t>
                      </a:r>
                      <a:r>
                        <a:rPr lang="zh-CN" altLang="en-US" sz="1200" b="0" i="0" kern="1200" dirty="0" smtClean="0">
                          <a:solidFill>
                            <a:schemeClr val="dk1"/>
                          </a:solidFill>
                          <a:effectLst/>
                          <a:latin typeface="+mn-ea"/>
                          <a:ea typeface="+mn-ea"/>
                          <a:cs typeface="+mn-cs"/>
                        </a:rPr>
                        <a:t>万吨，钢厂焦炭库存环比上升</a:t>
                      </a:r>
                      <a:r>
                        <a:rPr lang="en-US" altLang="zh-CN" sz="1200" b="0" i="0" kern="1200" dirty="0" smtClean="0">
                          <a:solidFill>
                            <a:schemeClr val="dk1"/>
                          </a:solidFill>
                          <a:effectLst/>
                          <a:latin typeface="+mn-ea"/>
                          <a:ea typeface="+mn-ea"/>
                          <a:cs typeface="+mn-cs"/>
                        </a:rPr>
                        <a:t>26.2</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648</a:t>
                      </a:r>
                      <a:r>
                        <a:rPr lang="zh-CN" altLang="en-US" sz="1200" b="0" i="0" kern="1200" dirty="0" smtClean="0">
                          <a:solidFill>
                            <a:schemeClr val="dk1"/>
                          </a:solidFill>
                          <a:effectLst/>
                          <a:latin typeface="+mn-ea"/>
                          <a:ea typeface="+mn-ea"/>
                          <a:cs typeface="+mn-cs"/>
                        </a:rPr>
                        <a:t>万吨，港口焦炭库存环比下降</a:t>
                      </a:r>
                      <a:r>
                        <a:rPr lang="en-US" altLang="zh-CN" sz="1200" b="0" i="0" kern="1200" dirty="0" smtClean="0">
                          <a:solidFill>
                            <a:schemeClr val="dk1"/>
                          </a:solidFill>
                          <a:effectLst/>
                          <a:latin typeface="+mn-ea"/>
                          <a:ea typeface="+mn-ea"/>
                          <a:cs typeface="+mn-cs"/>
                        </a:rPr>
                        <a:t>3.6</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313.8</a:t>
                      </a:r>
                      <a:r>
                        <a:rPr lang="zh-CN" altLang="en-US" sz="1200" b="0" i="0" kern="1200" dirty="0" smtClean="0">
                          <a:solidFill>
                            <a:schemeClr val="dk1"/>
                          </a:solidFill>
                          <a:effectLst/>
                          <a:latin typeface="+mn-ea"/>
                          <a:ea typeface="+mn-ea"/>
                          <a:cs typeface="+mn-cs"/>
                        </a:rPr>
                        <a:t>万吨，焦炭总库存环比上升</a:t>
                      </a:r>
                      <a:r>
                        <a:rPr lang="en-US" altLang="zh-CN" sz="1200" b="0" i="0" kern="1200" dirty="0" smtClean="0">
                          <a:solidFill>
                            <a:schemeClr val="dk1"/>
                          </a:solidFill>
                          <a:effectLst/>
                          <a:latin typeface="+mn-ea"/>
                          <a:ea typeface="+mn-ea"/>
                          <a:cs typeface="+mn-cs"/>
                        </a:rPr>
                        <a:t>20.4</a:t>
                      </a:r>
                      <a:r>
                        <a:rPr lang="zh-CN" altLang="en-US" sz="1200" b="0" i="0" kern="1200" dirty="0" smtClean="0">
                          <a:solidFill>
                            <a:schemeClr val="dk1"/>
                          </a:solidFill>
                          <a:effectLst/>
                          <a:latin typeface="+mn-ea"/>
                          <a:ea typeface="+mn-ea"/>
                          <a:cs typeface="+mn-cs"/>
                        </a:rPr>
                        <a:t>万吨至</a:t>
                      </a:r>
                      <a:r>
                        <a:rPr lang="en-US" altLang="zh-CN" sz="1200" b="0" i="0" kern="1200" dirty="0" smtClean="0">
                          <a:solidFill>
                            <a:schemeClr val="dk1"/>
                          </a:solidFill>
                          <a:effectLst/>
                          <a:latin typeface="+mn-ea"/>
                          <a:ea typeface="+mn-ea"/>
                          <a:cs typeface="+mn-cs"/>
                        </a:rPr>
                        <a:t>1080</a:t>
                      </a:r>
                      <a:r>
                        <a:rPr lang="zh-CN" altLang="en-US" sz="1200" b="0" i="0" kern="1200" dirty="0" smtClean="0">
                          <a:solidFill>
                            <a:schemeClr val="dk1"/>
                          </a:solidFill>
                          <a:effectLst/>
                          <a:latin typeface="+mn-ea"/>
                          <a:ea typeface="+mn-ea"/>
                          <a:cs typeface="+mn-cs"/>
                        </a:rPr>
                        <a:t>万吨。预计短期焦炭盘面表现或将震荡偏强。</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zh-CN" altLang="en-US" sz="1200" b="0" i="0" kern="1200" dirty="0" smtClean="0">
                          <a:solidFill>
                            <a:schemeClr val="dk1"/>
                          </a:solidFill>
                          <a:effectLst/>
                          <a:latin typeface="+mn-ea"/>
                          <a:ea typeface="+mn-ea"/>
                          <a:cs typeface="+mn-cs"/>
                        </a:rPr>
                        <a:t>       焦煤方面，甘其毛都口岸昨日通关</a:t>
                      </a:r>
                      <a:r>
                        <a:rPr lang="en-US" altLang="zh-CN" sz="1200" b="0" i="0" kern="1200" dirty="0" smtClean="0">
                          <a:solidFill>
                            <a:schemeClr val="dk1"/>
                          </a:solidFill>
                          <a:effectLst/>
                          <a:latin typeface="+mn-ea"/>
                          <a:ea typeface="+mn-ea"/>
                          <a:cs typeface="+mn-cs"/>
                        </a:rPr>
                        <a:t>683</a:t>
                      </a:r>
                      <a:r>
                        <a:rPr lang="zh-CN" altLang="en-US" sz="1200" b="0" i="0" kern="1200" dirty="0" smtClean="0">
                          <a:solidFill>
                            <a:schemeClr val="dk1"/>
                          </a:solidFill>
                          <a:effectLst/>
                          <a:latin typeface="+mn-ea"/>
                          <a:ea typeface="+mn-ea"/>
                          <a:cs typeface="+mn-cs"/>
                        </a:rPr>
                        <a:t>车，风化煤占比不足</a:t>
                      </a:r>
                      <a:r>
                        <a:rPr lang="en-US" altLang="zh-CN" sz="1200" b="0" i="0" kern="1200" dirty="0" smtClean="0">
                          <a:solidFill>
                            <a:schemeClr val="dk1"/>
                          </a:solidFill>
                          <a:effectLst/>
                          <a:latin typeface="+mn-ea"/>
                          <a:ea typeface="+mn-ea"/>
                          <a:cs typeface="+mn-cs"/>
                        </a:rPr>
                        <a:t>1/4</a:t>
                      </a:r>
                      <a:r>
                        <a:rPr lang="zh-CN" altLang="en-US" sz="1200" b="0" i="0" kern="1200" dirty="0" smtClean="0">
                          <a:solidFill>
                            <a:schemeClr val="dk1"/>
                          </a:solidFill>
                          <a:effectLst/>
                          <a:latin typeface="+mn-ea"/>
                          <a:ea typeface="+mn-ea"/>
                          <a:cs typeface="+mn-cs"/>
                        </a:rPr>
                        <a:t>，降幅明显。三大主要口岸总通关车数较昨日减</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车，蒙</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精煤报价</a:t>
                      </a:r>
                      <a:r>
                        <a:rPr lang="en-US" altLang="zh-CN" sz="1200" b="0" i="0" kern="1200" dirty="0" smtClean="0">
                          <a:solidFill>
                            <a:schemeClr val="dk1"/>
                          </a:solidFill>
                          <a:effectLst/>
                          <a:latin typeface="+mn-ea"/>
                          <a:ea typeface="+mn-ea"/>
                          <a:cs typeface="+mn-cs"/>
                        </a:rPr>
                        <a:t>2035</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吨。山西、河北、辽宁等地对煤矿安全环保检查日趋严格，煤矿原煤产量均有缩减预期，叠加近日山西地区煤矿事故频发，涉事煤矿均已停产整顿，部分煤种供应有所减少。据我的钢铁数据，本周全国</a:t>
                      </a:r>
                      <a:r>
                        <a:rPr lang="en-US" altLang="zh-CN" sz="1200" b="0" i="0" kern="1200" dirty="0" smtClean="0">
                          <a:solidFill>
                            <a:schemeClr val="dk1"/>
                          </a:solidFill>
                          <a:effectLst/>
                          <a:latin typeface="+mn-ea"/>
                          <a:ea typeface="+mn-ea"/>
                          <a:cs typeface="+mn-cs"/>
                        </a:rPr>
                        <a:t>110</a:t>
                      </a:r>
                      <a:r>
                        <a:rPr lang="zh-CN" altLang="en-US" sz="1200" b="0" i="0" kern="1200" dirty="0" smtClean="0">
                          <a:solidFill>
                            <a:schemeClr val="dk1"/>
                          </a:solidFill>
                          <a:effectLst/>
                          <a:latin typeface="+mn-ea"/>
                          <a:ea typeface="+mn-ea"/>
                          <a:cs typeface="+mn-cs"/>
                        </a:rPr>
                        <a:t>家洗煤厂样本开工率</a:t>
                      </a:r>
                      <a:r>
                        <a:rPr lang="en-US" altLang="zh-CN" sz="1200" b="0" i="0" kern="1200" dirty="0" smtClean="0">
                          <a:solidFill>
                            <a:schemeClr val="dk1"/>
                          </a:solidFill>
                          <a:effectLst/>
                          <a:latin typeface="+mn-ea"/>
                          <a:ea typeface="+mn-ea"/>
                          <a:cs typeface="+mn-cs"/>
                        </a:rPr>
                        <a:t>73.53%</a:t>
                      </a:r>
                      <a:r>
                        <a:rPr lang="zh-CN" altLang="en-US" sz="1200" b="0" i="0" kern="1200" dirty="0" smtClean="0">
                          <a:solidFill>
                            <a:schemeClr val="dk1"/>
                          </a:solidFill>
                          <a:effectLst/>
                          <a:latin typeface="+mn-ea"/>
                          <a:ea typeface="+mn-ea"/>
                          <a:cs typeface="+mn-cs"/>
                        </a:rPr>
                        <a:t>较上期值降</a:t>
                      </a:r>
                      <a:r>
                        <a:rPr lang="en-US" altLang="zh-CN" sz="1200" b="0" i="0" kern="1200" dirty="0" smtClean="0">
                          <a:solidFill>
                            <a:schemeClr val="dk1"/>
                          </a:solidFill>
                          <a:effectLst/>
                          <a:latin typeface="+mn-ea"/>
                          <a:ea typeface="+mn-ea"/>
                          <a:cs typeface="+mn-cs"/>
                        </a:rPr>
                        <a:t>1.80%</a:t>
                      </a:r>
                      <a:r>
                        <a:rPr lang="zh-CN" altLang="en-US" sz="1200" b="0" i="0" kern="1200" dirty="0" smtClean="0">
                          <a:solidFill>
                            <a:schemeClr val="dk1"/>
                          </a:solidFill>
                          <a:effectLst/>
                          <a:latin typeface="+mn-ea"/>
                          <a:ea typeface="+mn-ea"/>
                          <a:cs typeface="+mn-cs"/>
                        </a:rPr>
                        <a:t>；本周综合开工率小幅缩减，本周原煤及精煤库存均小幅缩减。短期在供应偏紧且需求回暖拉动下焦煤盘面或将有一定小幅上涨空间。</a:t>
                      </a: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a:t>
            </a:r>
            <a:r>
              <a:rPr lang="zh-CN" altLang="en-US" sz="1800" dirty="0" smtClean="0">
                <a:solidFill>
                  <a:schemeClr val="accent4"/>
                </a:solidFill>
                <a:latin typeface="+mn-ea"/>
              </a:rPr>
              <a:t>供求：表需小幅反弹，保持低位震荡</a:t>
            </a:r>
            <a:endParaRPr lang="zh-CN" altLang="en-US" sz="1800" dirty="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7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供求：消费小幅反弹，整体变动不大</a:t>
            </a:r>
            <a:endParaRPr lang="en-US" altLang="zh-CN" sz="1800" dirty="0" smtClean="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364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41936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供求：海外发运回升，澳洲发运反弹</a:t>
            </a:r>
            <a:endParaRPr lang="zh-CN" altLang="en-US" sz="1800" dirty="0">
              <a:solidFill>
                <a:schemeClr val="accent4"/>
              </a:solidFill>
              <a:latin typeface="+mn-ea"/>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86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 钢厂需求好转，港库回落加速</a:t>
            </a:r>
            <a:endParaRPr lang="zh-CN" altLang="zh-CN" sz="1800" dirty="0">
              <a:solidFill>
                <a:schemeClr val="accent4"/>
              </a:solidFill>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87112"/>
            <a:ext cx="9144000" cy="3724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焦炭供求</a:t>
            </a:r>
            <a:r>
              <a:rPr lang="zh-CN" altLang="en-US" sz="1800" dirty="0" smtClean="0">
                <a:solidFill>
                  <a:schemeClr val="accent4"/>
                </a:solidFill>
                <a:latin typeface="+mn-ea"/>
                <a:cs typeface="宋体" pitchFamily="2" charset="-122"/>
              </a:rPr>
              <a:t>：开工回落，钢厂节前补库</a:t>
            </a:r>
            <a:endParaRPr lang="zh-CN" altLang="zh-CN" sz="1800" dirty="0">
              <a:solidFill>
                <a:schemeClr val="accent4"/>
              </a:solidFill>
              <a:latin typeface="+mn-ea"/>
              <a:cs typeface="宋体" pitchFamily="2" charset="-122"/>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66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62310227"/>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：煤矿限产趋严，供应有所偏紧</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724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88363967"/>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现货利润：炼钢利润处于低位，焦化利润继续回落</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725" y="602597"/>
            <a:ext cx="719455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月差：焦炭月差提升，近月端走强</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345" y="874060"/>
            <a:ext cx="7617180" cy="3957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基差：焦炭近月端走强，基差回落</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656757"/>
            <a:ext cx="7217794" cy="4327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22359</TotalTime>
  <Words>976</Words>
  <Application>Microsoft Office PowerPoint</Application>
  <PresentationFormat>全屏显示(16:9)</PresentationFormat>
  <Paragraphs>67</Paragraphs>
  <Slides>14</Slides>
  <Notes>14</Notes>
  <HiddenSlides>0</HiddenSlides>
  <MMClips>0</MMClips>
  <ScaleCrop>false</ScaleCrop>
  <HeadingPairs>
    <vt:vector size="4" baseType="variant">
      <vt:variant>
        <vt:lpstr>主题</vt:lpstr>
      </vt:variant>
      <vt:variant>
        <vt:i4>2</vt:i4>
      </vt:variant>
      <vt:variant>
        <vt:lpstr>幻灯片标题</vt:lpstr>
      </vt:variant>
      <vt:variant>
        <vt:i4>14</vt:i4>
      </vt:variant>
    </vt:vector>
  </HeadingPairs>
  <TitlesOfParts>
    <vt:vector size="16"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1210</cp:revision>
  <dcterms:created xsi:type="dcterms:W3CDTF">2017-05-02T06:39:00Z</dcterms:created>
  <dcterms:modified xsi:type="dcterms:W3CDTF">2022-09-23T08:55:34Z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