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ppt/tags/tag113.xml" ContentType="application/vnd.openxmlformats-officedocument.presentationml.tags+xml"/>
  <Override PartName="/ppt/notesSlides/notesSlide15.xml" ContentType="application/vnd.openxmlformats-officedocument.presentationml.notesSlide+xml"/>
  <Override PartName="/ppt/tags/tag114.xml" ContentType="application/vnd.openxmlformats-officedocument.presentationml.tags+xml"/>
  <Override PartName="/ppt/notesSlides/notesSlide16.xml" ContentType="application/vnd.openxmlformats-officedocument.presentationml.notesSlide+xml"/>
  <Override PartName="/ppt/tags/tag115.xml" ContentType="application/vnd.openxmlformats-officedocument.presentationml.tags+xml"/>
  <Override PartName="/ppt/notesSlides/notesSlide17.xml" ContentType="application/vnd.openxmlformats-officedocument.presentationml.notesSlide+xml"/>
  <Override PartName="/ppt/tags/tag116.xml" ContentType="application/vnd.openxmlformats-officedocument.presentationml.tags+xml"/>
  <Override PartName="/ppt/notesSlides/notesSlide18.xml" ContentType="application/vnd.openxmlformats-officedocument.presentationml.notesSlide+xml"/>
  <Override PartName="/ppt/tags/tag117.xml" ContentType="application/vnd.openxmlformats-officedocument.presentationml.tags+xml"/>
  <Override PartName="/ppt/notesSlides/notesSlide19.xml" ContentType="application/vnd.openxmlformats-officedocument.presentationml.notesSlide+xml"/>
  <Override PartName="/ppt/tags/tag118.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23"/>
  </p:notesMasterIdLst>
  <p:sldIdLst>
    <p:sldId id="541" r:id="rId3"/>
    <p:sldId id="629" r:id="rId4"/>
    <p:sldId id="619" r:id="rId5"/>
    <p:sldId id="622" r:id="rId6"/>
    <p:sldId id="632" r:id="rId7"/>
    <p:sldId id="623" r:id="rId8"/>
    <p:sldId id="633" r:id="rId9"/>
    <p:sldId id="616" r:id="rId10"/>
    <p:sldId id="634" r:id="rId11"/>
    <p:sldId id="615" r:id="rId12"/>
    <p:sldId id="635" r:id="rId13"/>
    <p:sldId id="630" r:id="rId14"/>
    <p:sldId id="636" r:id="rId15"/>
    <p:sldId id="631" r:id="rId16"/>
    <p:sldId id="637" r:id="rId17"/>
    <p:sldId id="627" r:id="rId18"/>
    <p:sldId id="624" r:id="rId19"/>
    <p:sldId id="625" r:id="rId20"/>
    <p:sldId id="628" r:id="rId21"/>
    <p:sldId id="552" r:id="rId22"/>
  </p:sldIdLst>
  <p:sldSz cx="9144000" cy="5143500" type="screen16x9"/>
  <p:notesSz cx="6858000" cy="9144000"/>
  <p:custDataLst>
    <p:tags r:id="rId24"/>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950"/>
    <a:srgbClr val="7F7F7F"/>
    <a:srgbClr val="5B6474"/>
    <a:srgbClr val="BD0F2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2022/10/14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35511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15073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15</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16</a:t>
            </a:fld>
            <a:endParaRPr lang="zh-CN" altLang="en-US"/>
          </a:p>
        </p:txBody>
      </p:sp>
    </p:spTree>
    <p:extLst>
      <p:ext uri="{BB962C8B-B14F-4D97-AF65-F5344CB8AC3E}">
        <p14:creationId xmlns:p14="http://schemas.microsoft.com/office/powerpoint/2010/main" val="1999852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17</a:t>
            </a:fld>
            <a:endParaRPr lang="zh-CN" altLang="en-US"/>
          </a:p>
        </p:txBody>
      </p:sp>
    </p:spTree>
    <p:extLst>
      <p:ext uri="{BB962C8B-B14F-4D97-AF65-F5344CB8AC3E}">
        <p14:creationId xmlns:p14="http://schemas.microsoft.com/office/powerpoint/2010/main" val="9040231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18</a:t>
            </a:fld>
            <a:endParaRPr lang="zh-CN" altLang="en-US"/>
          </a:p>
        </p:txBody>
      </p:sp>
    </p:spTree>
    <p:extLst>
      <p:ext uri="{BB962C8B-B14F-4D97-AF65-F5344CB8AC3E}">
        <p14:creationId xmlns:p14="http://schemas.microsoft.com/office/powerpoint/2010/main" val="3368661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19</a:t>
            </a:fld>
            <a:endParaRPr lang="zh-CN" altLang="en-US"/>
          </a:p>
        </p:txBody>
      </p:sp>
    </p:spTree>
    <p:extLst>
      <p:ext uri="{BB962C8B-B14F-4D97-AF65-F5344CB8AC3E}">
        <p14:creationId xmlns:p14="http://schemas.microsoft.com/office/powerpoint/2010/main" val="1973954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20</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2022/10/14</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2022/10/14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2022/10/14</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2022/10/14</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2022/10/14</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2022/10/14</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2022/10/14</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2022/10/14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6.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5.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4.xml"/><Relationship Id="rId40" Type="http://schemas.openxmlformats.org/officeDocument/2006/relationships/tags" Target="../tags/tag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ags" Target="../tags/tag3.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5"/>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6"/>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7"/>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2022/10/14</a:t>
            </a:fld>
            <a:endParaRPr lang="zh-CN" altLang="en-US"/>
          </a:p>
        </p:txBody>
      </p:sp>
      <p:sp>
        <p:nvSpPr>
          <p:cNvPr id="5" name="页脚占位符 4"/>
          <p:cNvSpPr>
            <a:spLocks noGrp="1"/>
          </p:cNvSpPr>
          <p:nvPr>
            <p:ph type="ftr" sz="quarter" idx="3"/>
            <p:custDataLst>
              <p:tags r:id="rId3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39"/>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5" Type="http://schemas.openxmlformats.org/officeDocument/2006/relationships/image" Target="../media/image8.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9.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5" Type="http://schemas.openxmlformats.org/officeDocument/2006/relationships/image" Target="../media/image10.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1.pn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5" Type="http://schemas.openxmlformats.org/officeDocument/2006/relationships/image" Target="../media/image12.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13.png"/><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5" Type="http://schemas.openxmlformats.org/officeDocument/2006/relationships/image" Target="../media/image14.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5" Type="http://schemas.openxmlformats.org/officeDocument/2006/relationships/image" Target="../media/image16.png"/><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5.xml"/><Relationship Id="rId1" Type="http://schemas.openxmlformats.org/officeDocument/2006/relationships/tags" Target="../tags/tag112.xml"/><Relationship Id="rId5" Type="http://schemas.openxmlformats.org/officeDocument/2006/relationships/image" Target="../media/image17.png"/><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5.xml"/><Relationship Id="rId1" Type="http://schemas.openxmlformats.org/officeDocument/2006/relationships/tags" Target="../tags/tag113.xml"/><Relationship Id="rId5" Type="http://schemas.openxmlformats.org/officeDocument/2006/relationships/image" Target="../media/image18.png"/><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5.xml"/><Relationship Id="rId1" Type="http://schemas.openxmlformats.org/officeDocument/2006/relationships/tags" Target="../tags/tag114.xml"/><Relationship Id="rId5" Type="http://schemas.openxmlformats.org/officeDocument/2006/relationships/image" Target="../media/image19.png"/><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5.xml"/><Relationship Id="rId1" Type="http://schemas.openxmlformats.org/officeDocument/2006/relationships/tags" Target="../tags/tag115.xml"/><Relationship Id="rId5" Type="http://schemas.openxmlformats.org/officeDocument/2006/relationships/image" Target="../media/image20.png"/><Relationship Id="rId4" Type="http://schemas.openxmlformats.org/officeDocument/2006/relationships/image" Target="../media/image6.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5.xml"/><Relationship Id="rId1" Type="http://schemas.openxmlformats.org/officeDocument/2006/relationships/tags" Target="../tags/tag116.xml"/><Relationship Id="rId5" Type="http://schemas.openxmlformats.org/officeDocument/2006/relationships/image" Target="../media/image21.png"/><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5.xml"/><Relationship Id="rId1" Type="http://schemas.openxmlformats.org/officeDocument/2006/relationships/tags" Target="../tags/tag117.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tags" Target="../tags/tag118.xml"/><Relationship Id="rId5" Type="http://schemas.openxmlformats.org/officeDocument/2006/relationships/image" Target="../media/image4.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91201" y="2615808"/>
            <a:ext cx="4840286" cy="30777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kumimoji="0" lang="zh-CN" altLang="en-US" sz="2000" b="1" i="0" u="none" strike="noStrike" cap="none" normalizeH="0" baseline="0" dirty="0" smtClean="0">
                <a:ln>
                  <a:noFill/>
                </a:ln>
                <a:solidFill>
                  <a:srgbClr val="BD0F24"/>
                </a:solidFill>
                <a:effectLst/>
                <a:latin typeface="+mj-ea"/>
                <a:ea typeface="+mj-ea"/>
                <a:cs typeface="宋体" pitchFamily="2" charset="-122"/>
              </a:rPr>
              <a:t>钢材需求恢复表现一般，盘面情绪回落</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钱龙 从业资格证号：</a:t>
            </a:r>
            <a:r>
              <a:rPr lang="en-US" altLang="zh-CN" sz="1400" dirty="0" smtClean="0">
                <a:solidFill>
                  <a:srgbClr val="7F7F7F"/>
                </a:solidFill>
              </a:rPr>
              <a:t>F3077614 </a:t>
            </a:r>
            <a:r>
              <a:rPr lang="zh-CN" altLang="en-US" sz="1400" dirty="0" smtClean="0">
                <a:solidFill>
                  <a:srgbClr val="7F7F7F"/>
                </a:solidFill>
              </a:rPr>
              <a:t>投资咨询资格</a:t>
            </a:r>
            <a:r>
              <a:rPr lang="zh-CN" altLang="en-US" sz="1400" dirty="0">
                <a:solidFill>
                  <a:srgbClr val="7F7F7F"/>
                </a:solidFill>
              </a:rPr>
              <a:t>证号</a:t>
            </a:r>
            <a:r>
              <a:rPr lang="zh-CN" altLang="en-US" sz="1400" dirty="0" smtClean="0">
                <a:solidFill>
                  <a:srgbClr val="7F7F7F"/>
                </a:solidFill>
              </a:rPr>
              <a:t>：</a:t>
            </a:r>
            <a:r>
              <a:rPr lang="en-US" altLang="zh-CN" sz="1400" dirty="0">
                <a:solidFill>
                  <a:srgbClr val="7F7F7F"/>
                </a:solidFill>
              </a:rPr>
              <a:t>Z0017608</a:t>
            </a:r>
          </a:p>
        </p:txBody>
      </p:sp>
      <p:sp>
        <p:nvSpPr>
          <p:cNvPr id="10" name="Rectangle 19"/>
          <p:cNvSpPr>
            <a:spLocks noChangeArrowheads="1"/>
          </p:cNvSpPr>
          <p:nvPr/>
        </p:nvSpPr>
        <p:spPr bwMode="auto">
          <a:xfrm>
            <a:off x="6744230" y="3132230"/>
            <a:ext cx="173937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en-US" altLang="zh-CN" sz="1600" b="1" dirty="0" smtClean="0">
                <a:solidFill>
                  <a:srgbClr val="7F7F7F"/>
                </a:solidFill>
                <a:latin typeface="+mj-ea"/>
                <a:ea typeface="字酷堂清楷体" pitchFamily="2" charset="-122"/>
                <a:cs typeface="宋体" pitchFamily="2" charset="-122"/>
              </a:rPr>
              <a:t>2022</a:t>
            </a:r>
            <a:r>
              <a:rPr lang="zh-CN" altLang="en-US" sz="1600" b="1" dirty="0" smtClean="0">
                <a:solidFill>
                  <a:srgbClr val="7F7F7F"/>
                </a:solidFill>
                <a:latin typeface="+mj-ea"/>
                <a:ea typeface="字酷堂清楷体" pitchFamily="2" charset="-122"/>
                <a:cs typeface="宋体" pitchFamily="2" charset="-122"/>
              </a:rPr>
              <a:t>年</a:t>
            </a:r>
            <a:r>
              <a:rPr lang="en-US" altLang="zh-CN" sz="1600" b="1" dirty="0" smtClean="0">
                <a:solidFill>
                  <a:srgbClr val="7F7F7F"/>
                </a:solidFill>
                <a:latin typeface="+mj-ea"/>
                <a:ea typeface="字酷堂清楷体" pitchFamily="2" charset="-122"/>
                <a:cs typeface="宋体" pitchFamily="2" charset="-122"/>
              </a:rPr>
              <a:t>10</a:t>
            </a:r>
            <a:r>
              <a:rPr lang="zh-CN" altLang="en-US" sz="1600" b="1" dirty="0" smtClean="0">
                <a:solidFill>
                  <a:srgbClr val="7F7F7F"/>
                </a:solidFill>
                <a:latin typeface="+mj-ea"/>
                <a:ea typeface="字酷堂清楷体" pitchFamily="2" charset="-122"/>
                <a:cs typeface="宋体" pitchFamily="2" charset="-122"/>
              </a:rPr>
              <a:t>月</a:t>
            </a:r>
            <a:r>
              <a:rPr lang="en-US" altLang="zh-CN" sz="1600" b="1" dirty="0" smtClean="0">
                <a:solidFill>
                  <a:srgbClr val="7F7F7F"/>
                </a:solidFill>
                <a:latin typeface="+mj-ea"/>
                <a:ea typeface="字酷堂清楷体" pitchFamily="2" charset="-122"/>
                <a:cs typeface="宋体" pitchFamily="2" charset="-122"/>
              </a:rPr>
              <a:t>14</a:t>
            </a:r>
            <a:r>
              <a:rPr lang="zh-CN" altLang="en-US" sz="1600" b="1" dirty="0" smtClean="0">
                <a:solidFill>
                  <a:srgbClr val="7F7F7F"/>
                </a:solidFill>
                <a:latin typeface="+mj-ea"/>
                <a:ea typeface="字酷堂清楷体" pitchFamily="2" charset="-122"/>
                <a:cs typeface="宋体" pitchFamily="2" charset="-122"/>
              </a:rPr>
              <a:t>日</a:t>
            </a:r>
            <a:endParaRPr lang="zh-CN" sz="1600" b="1" dirty="0">
              <a:solidFill>
                <a:srgbClr val="7F7F7F"/>
              </a:solidFill>
              <a:latin typeface="+mj-ea"/>
              <a:ea typeface="字酷堂清楷体" pitchFamily="2" charset="-122"/>
              <a:cs typeface="宋体" pitchFamily="2" charset="-122"/>
            </a:endParaRP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600" b="0" i="0" u="none" strike="noStrike" cap="none" normalizeH="0" baseline="0" dirty="0">
                <a:ln>
                  <a:noFill/>
                </a:ln>
                <a:solidFill>
                  <a:schemeClr val="accent4"/>
                </a:solidFill>
                <a:effectLst/>
                <a:latin typeface="+mn-ea"/>
                <a:cs typeface="宋体" pitchFamily="2" charset="-122"/>
              </a:rPr>
              <a:t>一周价格观察（周五数据</a:t>
            </a:r>
            <a:r>
              <a:rPr lang="zh-CN" altLang="en-US" sz="1600" dirty="0">
                <a:solidFill>
                  <a:schemeClr val="accent4"/>
                </a:solidFill>
                <a:latin typeface="+mn-ea"/>
                <a:cs typeface="宋体" pitchFamily="2" charset="-122"/>
              </a:rPr>
              <a:t>）</a:t>
            </a:r>
            <a:endParaRPr kumimoji="0" lang="zh-CN" sz="1600" b="0" i="0" u="none" strike="noStrike" cap="none" normalizeH="0" baseline="0" dirty="0">
              <a:ln>
                <a:noFill/>
              </a:ln>
              <a:solidFill>
                <a:schemeClr val="accent4"/>
              </a:solidFill>
              <a:effectLst/>
              <a:latin typeface="+mn-ea"/>
              <a:cs typeface="宋体" pitchFamily="2"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797263671"/>
              </p:ext>
            </p:extLst>
          </p:nvPr>
        </p:nvGraphicFramePr>
        <p:xfrm>
          <a:off x="591670" y="736091"/>
          <a:ext cx="7993766" cy="2751078"/>
        </p:xfrm>
        <a:graphic>
          <a:graphicData uri="http://schemas.openxmlformats.org/drawingml/2006/table">
            <a:tbl>
              <a:tblPr>
                <a:tableStyleId>{5C22544A-7EE6-4342-B048-85BDC9FD1C3A}</a:tableStyleId>
              </a:tblPr>
              <a:tblGrid>
                <a:gridCol w="1005623"/>
                <a:gridCol w="2048490"/>
                <a:gridCol w="1955376"/>
                <a:gridCol w="1489811"/>
                <a:gridCol w="1494466"/>
              </a:tblGrid>
              <a:tr h="365187">
                <a:tc>
                  <a:txBody>
                    <a:bodyPr/>
                    <a:lstStyle/>
                    <a:p>
                      <a:pPr algn="ctr" fontAlgn="t"/>
                      <a:r>
                        <a:rPr lang="zh-CN" altLang="en-US" sz="1600" u="none" strike="noStrike" dirty="0">
                          <a:effectLst/>
                        </a:rPr>
                        <a:t>品种</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主力合约收盘（涨跌）</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现货价格（涨跌）</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a:effectLst/>
                        </a:rPr>
                        <a:t>基差</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月差</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r>
              <a:tr h="447194">
                <a:tc>
                  <a:txBody>
                    <a:bodyPr/>
                    <a:lstStyle/>
                    <a:p>
                      <a:pPr algn="ctr" fontAlgn="t"/>
                      <a:r>
                        <a:rPr lang="zh-CN" altLang="en-US" sz="1600" u="none" strike="noStrike" dirty="0">
                          <a:effectLst/>
                        </a:rPr>
                        <a:t>螺纹</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dirty="0">
                          <a:solidFill>
                            <a:schemeClr val="dk1"/>
                          </a:solidFill>
                          <a:effectLst/>
                          <a:latin typeface="+mn-lt"/>
                          <a:ea typeface="+mn-ea"/>
                          <a:cs typeface="+mn-cs"/>
                        </a:rPr>
                        <a:t>3759</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+40</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3990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231</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117</a:t>
                      </a:r>
                    </a:p>
                  </a:txBody>
                  <a:tcPr marL="6350" marR="6350" marT="6350" marB="0"/>
                </a:tc>
              </a:tr>
              <a:tr h="476666">
                <a:tc>
                  <a:txBody>
                    <a:bodyPr/>
                    <a:lstStyle/>
                    <a:p>
                      <a:pPr algn="ctr" fontAlgn="t"/>
                      <a:r>
                        <a:rPr lang="zh-CN" altLang="en-US" sz="1600" u="none" strike="noStrike" dirty="0">
                          <a:effectLst/>
                        </a:rPr>
                        <a:t>热卷</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3762</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+40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3860</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0</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98</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75</a:t>
                      </a:r>
                    </a:p>
                  </a:txBody>
                  <a:tcPr marL="6350" marR="6350" marT="6350" marB="0"/>
                </a:tc>
              </a:tr>
              <a:tr h="461289">
                <a:tc>
                  <a:txBody>
                    <a:bodyPr/>
                    <a:lstStyle/>
                    <a:p>
                      <a:pPr algn="ctr" fontAlgn="t"/>
                      <a:r>
                        <a:rPr lang="zh-CN" altLang="en-US" sz="1600" u="none" strike="noStrike">
                          <a:effectLst/>
                        </a:rPr>
                        <a:t>铁矿</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702.5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+6.5</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785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82.5</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38</a:t>
                      </a:r>
                    </a:p>
                  </a:txBody>
                  <a:tcPr marL="6350" marR="6350" marT="6350" marB="0"/>
                </a:tc>
              </a:tr>
              <a:tr h="490761">
                <a:tc>
                  <a:txBody>
                    <a:bodyPr/>
                    <a:lstStyle/>
                    <a:p>
                      <a:pPr algn="ctr" fontAlgn="t"/>
                      <a:r>
                        <a:rPr lang="zh-CN" altLang="en-US" sz="1600" u="none" strike="noStrike">
                          <a:effectLst/>
                        </a:rPr>
                        <a:t>焦炭</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2809</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+58)</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2800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-9</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242</a:t>
                      </a:r>
                    </a:p>
                  </a:txBody>
                  <a:tcPr marL="6350" marR="6350" marT="6350" marB="0"/>
                </a:tc>
              </a:tr>
              <a:tr h="509981">
                <a:tc>
                  <a:txBody>
                    <a:bodyPr/>
                    <a:lstStyle/>
                    <a:p>
                      <a:pPr algn="ctr" fontAlgn="t"/>
                      <a:r>
                        <a:rPr lang="zh-CN" altLang="en-US" sz="1600" u="none" strike="noStrike">
                          <a:effectLst/>
                        </a:rPr>
                        <a:t>焦煤</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2169</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+51.5</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2250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81</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400</a:t>
                      </a:r>
                    </a:p>
                  </a:txBody>
                  <a:tcPr marL="6350" marR="6350" marT="6350" marB="0"/>
                </a:tc>
              </a:tr>
            </a:tbl>
          </a:graphicData>
        </a:graphic>
      </p:graphicFrame>
    </p:spTree>
    <p:custDataLst>
      <p:tags r:id="rId1"/>
    </p:custDataLst>
    <p:extLst>
      <p:ext uri="{BB962C8B-B14F-4D97-AF65-F5344CB8AC3E}">
        <p14:creationId xmlns:p14="http://schemas.microsoft.com/office/powerpoint/2010/main" val="1754382939"/>
      </p:ext>
    </p:extLst>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2400" b="0" i="0" u="none" strike="noStrike" cap="none" normalizeH="0" baseline="0" dirty="0">
                <a:ln>
                  <a:noFill/>
                </a:ln>
                <a:solidFill>
                  <a:schemeClr val="accent4"/>
                </a:solidFill>
                <a:effectLst/>
                <a:latin typeface="+mn-ea"/>
                <a:cs typeface="宋体" pitchFamily="2" charset="-122"/>
              </a:rPr>
              <a:t>逻辑及策略</a:t>
            </a:r>
            <a:endParaRPr kumimoji="0" lang="zh-CN" sz="2400" b="0" i="0" u="none" strike="noStrike" cap="none" normalizeH="0" baseline="0" dirty="0">
              <a:ln>
                <a:noFill/>
              </a:ln>
              <a:solidFill>
                <a:schemeClr val="accent4"/>
              </a:solidFill>
              <a:effectLst/>
              <a:latin typeface="+mn-ea"/>
              <a:cs typeface="宋体" pitchFamily="2" charset="-122"/>
            </a:endParaRPr>
          </a:p>
        </p:txBody>
      </p:sp>
      <p:sp>
        <p:nvSpPr>
          <p:cNvPr id="9" name="Rectangle 10">
            <a:extLst>
              <a:ext uri="{FF2B5EF4-FFF2-40B4-BE49-F238E27FC236}">
                <a16:creationId xmlns="" xmlns:a16="http://schemas.microsoft.com/office/drawing/2014/main" id="{0E799EB4-8872-42D6-B1D9-0E74BDE702C8}"/>
              </a:ext>
            </a:extLst>
          </p:cNvPr>
          <p:cNvSpPr>
            <a:spLocks noChangeArrowheads="1"/>
          </p:cNvSpPr>
          <p:nvPr/>
        </p:nvSpPr>
        <p:spPr bwMode="auto">
          <a:xfrm>
            <a:off x="679449" y="689394"/>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endParaRPr kumimoji="0" lang="zh-CN" sz="2400" b="0" i="0" u="none" strike="noStrike" cap="none" normalizeH="0" baseline="0" dirty="0">
              <a:ln>
                <a:noFill/>
              </a:ln>
              <a:solidFill>
                <a:schemeClr val="accent4"/>
              </a:solidFill>
              <a:effectLst/>
              <a:latin typeface="+mn-ea"/>
              <a:cs typeface="宋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107551374"/>
              </p:ext>
            </p:extLst>
          </p:nvPr>
        </p:nvGraphicFramePr>
        <p:xfrm>
          <a:off x="273050" y="935382"/>
          <a:ext cx="8767825" cy="3662447"/>
        </p:xfrm>
        <a:graphic>
          <a:graphicData uri="http://schemas.openxmlformats.org/drawingml/2006/table">
            <a:tbl>
              <a:tblPr>
                <a:tableStyleId>{5C22544A-7EE6-4342-B048-85BDC9FD1C3A}</a:tableStyleId>
              </a:tblPr>
              <a:tblGrid>
                <a:gridCol w="8767825"/>
              </a:tblGrid>
              <a:tr h="3036043">
                <a:tc>
                  <a:txBody>
                    <a:bodyPr/>
                    <a:lstStyle/>
                    <a:p>
                      <a:pPr marL="0" algn="l" defTabSz="685800" rtl="0" eaLnBrk="1" fontAlgn="t" latinLnBrk="0" hangingPunct="1">
                        <a:lnSpc>
                          <a:spcPct val="100000"/>
                        </a:lnSpc>
                      </a:pPr>
                      <a:r>
                        <a:rPr lang="en-US" altLang="zh-CN" sz="1200" u="none" strike="noStrike" dirty="0" smtClean="0">
                          <a:effectLst/>
                        </a:rPr>
                        <a:t>     </a:t>
                      </a:r>
                      <a:r>
                        <a:rPr lang="en-US" altLang="zh-CN" sz="1200" u="none" strike="noStrike" baseline="0" dirty="0" smtClean="0">
                          <a:effectLst/>
                        </a:rPr>
                        <a:t>  </a:t>
                      </a:r>
                      <a:r>
                        <a:rPr lang="zh-CN" altLang="en-US" sz="1200" u="none" strike="noStrike" baseline="0" dirty="0" smtClean="0">
                          <a:effectLst/>
                        </a:rPr>
                        <a:t>本周为节后第一周，整体来看除了第一个交易日因为假期期间相对较乐观的数据出现上涨行情，整周的情绪都偏弱，各品种均出现程度不一的下跌。</a:t>
                      </a:r>
                      <a:endParaRPr lang="en-US" altLang="zh-CN" sz="1200" u="none" strike="noStrike" baseline="0" dirty="0" smtClean="0">
                        <a:effectLst/>
                      </a:endParaRPr>
                    </a:p>
                    <a:p>
                      <a:pPr marL="0" algn="l" defTabSz="685800" rtl="0" eaLnBrk="1" fontAlgn="t" latinLnBrk="0" hangingPunct="1">
                        <a:lnSpc>
                          <a:spcPct val="100000"/>
                        </a:lnSpc>
                      </a:pPr>
                      <a:r>
                        <a:rPr lang="en-US" altLang="zh-CN" sz="1200" u="none" strike="noStrike" baseline="0" dirty="0" smtClean="0">
                          <a:effectLst/>
                        </a:rPr>
                        <a:t>       </a:t>
                      </a:r>
                      <a:r>
                        <a:rPr lang="zh-CN" altLang="en-US" sz="1200" u="none" strike="noStrike" dirty="0" smtClean="0">
                          <a:effectLst/>
                        </a:rPr>
                        <a:t>螺纹钢方面</a:t>
                      </a:r>
                      <a:r>
                        <a:rPr lang="zh-CN" altLang="en-US" sz="1200" u="none" strike="noStrike" dirty="0" smtClean="0">
                          <a:effectLst/>
                        </a:rPr>
                        <a:t>，</a:t>
                      </a:r>
                      <a:r>
                        <a:rPr lang="zh-CN" altLang="en-US" sz="1200" b="0" i="0" u="none" strike="noStrike" kern="1200" dirty="0" smtClean="0">
                          <a:solidFill>
                            <a:schemeClr val="dk1"/>
                          </a:solidFill>
                          <a:effectLst/>
                          <a:latin typeface="+mn-ea"/>
                          <a:ea typeface="+mn-ea"/>
                          <a:cs typeface="+mn-cs"/>
                        </a:rPr>
                        <a:t>我的钢铁数据显示，本周螺纹产量下降</a:t>
                      </a:r>
                      <a:r>
                        <a:rPr lang="en-US" altLang="zh-CN" sz="1200" b="0" i="0" u="none" strike="noStrike" kern="1200" dirty="0" smtClean="0">
                          <a:solidFill>
                            <a:schemeClr val="dk1"/>
                          </a:solidFill>
                          <a:effectLst/>
                          <a:latin typeface="+mn-ea"/>
                          <a:ea typeface="+mn-ea"/>
                          <a:cs typeface="+mn-cs"/>
                        </a:rPr>
                        <a:t>7.73</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293.44</a:t>
                      </a:r>
                      <a:r>
                        <a:rPr lang="zh-CN" altLang="en-US" sz="1200" b="0" i="0" u="none" strike="noStrike" kern="1200" dirty="0" smtClean="0">
                          <a:solidFill>
                            <a:schemeClr val="dk1"/>
                          </a:solidFill>
                          <a:effectLst/>
                          <a:latin typeface="+mn-ea"/>
                          <a:ea typeface="+mn-ea"/>
                          <a:cs typeface="+mn-cs"/>
                        </a:rPr>
                        <a:t>万吨，同比增加</a:t>
                      </a:r>
                      <a:r>
                        <a:rPr lang="en-US" altLang="zh-CN" sz="1200" b="0" i="0" u="none" strike="noStrike" kern="1200" dirty="0" smtClean="0">
                          <a:solidFill>
                            <a:schemeClr val="dk1"/>
                          </a:solidFill>
                          <a:effectLst/>
                          <a:latin typeface="+mn-ea"/>
                          <a:ea typeface="+mn-ea"/>
                          <a:cs typeface="+mn-cs"/>
                        </a:rPr>
                        <a:t>16.89</a:t>
                      </a:r>
                      <a:r>
                        <a:rPr lang="zh-CN" altLang="en-US" sz="1200" b="0" i="0" u="none" strike="noStrike" kern="1200" dirty="0" smtClean="0">
                          <a:solidFill>
                            <a:schemeClr val="dk1"/>
                          </a:solidFill>
                          <a:effectLst/>
                          <a:latin typeface="+mn-ea"/>
                          <a:ea typeface="+mn-ea"/>
                          <a:cs typeface="+mn-cs"/>
                        </a:rPr>
                        <a:t>万吨；社库环比减少</a:t>
                      </a:r>
                      <a:r>
                        <a:rPr lang="en-US" altLang="zh-CN" sz="1200" b="0" i="0" u="none" strike="noStrike" kern="1200" dirty="0" smtClean="0">
                          <a:solidFill>
                            <a:schemeClr val="dk1"/>
                          </a:solidFill>
                          <a:effectLst/>
                          <a:latin typeface="+mn-ea"/>
                          <a:ea typeface="+mn-ea"/>
                          <a:cs typeface="+mn-cs"/>
                        </a:rPr>
                        <a:t>21.55</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457.93</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157.29</a:t>
                      </a:r>
                      <a:r>
                        <a:rPr lang="zh-CN" altLang="en-US" sz="1200" b="0" i="0" u="none" strike="noStrike" kern="1200" dirty="0" smtClean="0">
                          <a:solidFill>
                            <a:schemeClr val="dk1"/>
                          </a:solidFill>
                          <a:effectLst/>
                          <a:latin typeface="+mn-ea"/>
                          <a:ea typeface="+mn-ea"/>
                          <a:cs typeface="+mn-cs"/>
                        </a:rPr>
                        <a:t>万吨；厂库环比减少</a:t>
                      </a:r>
                      <a:r>
                        <a:rPr lang="en-US" altLang="zh-CN" sz="1200" b="0" i="0" u="none" strike="noStrike" kern="1200" dirty="0" smtClean="0">
                          <a:solidFill>
                            <a:schemeClr val="dk1"/>
                          </a:solidFill>
                          <a:effectLst/>
                          <a:latin typeface="+mn-ea"/>
                          <a:ea typeface="+mn-ea"/>
                          <a:cs typeface="+mn-cs"/>
                        </a:rPr>
                        <a:t>10.8</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204.49</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30.65</a:t>
                      </a:r>
                      <a:r>
                        <a:rPr lang="zh-CN" altLang="en-US" sz="1200" b="0" i="0" u="none" strike="noStrike" kern="1200" dirty="0" smtClean="0">
                          <a:solidFill>
                            <a:schemeClr val="dk1"/>
                          </a:solidFill>
                          <a:effectLst/>
                          <a:latin typeface="+mn-ea"/>
                          <a:ea typeface="+mn-ea"/>
                          <a:cs typeface="+mn-cs"/>
                        </a:rPr>
                        <a:t>万吨。本周螺纹表观消费量环比回升</a:t>
                      </a:r>
                      <a:r>
                        <a:rPr lang="en-US" altLang="zh-CN" sz="1200" b="0" i="0" u="none" strike="noStrike" kern="1200" dirty="0" smtClean="0">
                          <a:solidFill>
                            <a:schemeClr val="dk1"/>
                          </a:solidFill>
                          <a:effectLst/>
                          <a:latin typeface="+mn-ea"/>
                          <a:ea typeface="+mn-ea"/>
                          <a:cs typeface="+mn-cs"/>
                        </a:rPr>
                        <a:t>66.89</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325.79</a:t>
                      </a:r>
                      <a:r>
                        <a:rPr lang="zh-CN" altLang="en-US" sz="1200" b="0" i="0" u="none" strike="noStrike" kern="1200" dirty="0" smtClean="0">
                          <a:solidFill>
                            <a:schemeClr val="dk1"/>
                          </a:solidFill>
                          <a:effectLst/>
                          <a:latin typeface="+mn-ea"/>
                          <a:ea typeface="+mn-ea"/>
                          <a:cs typeface="+mn-cs"/>
                        </a:rPr>
                        <a:t>万吨，同比增加</a:t>
                      </a:r>
                      <a:r>
                        <a:rPr lang="en-US" altLang="zh-CN" sz="1200" b="0" i="0" u="none" strike="noStrike" kern="1200" dirty="0" smtClean="0">
                          <a:solidFill>
                            <a:schemeClr val="dk1"/>
                          </a:solidFill>
                          <a:effectLst/>
                          <a:latin typeface="+mn-ea"/>
                          <a:ea typeface="+mn-ea"/>
                          <a:cs typeface="+mn-cs"/>
                        </a:rPr>
                        <a:t>2.07</a:t>
                      </a:r>
                      <a:r>
                        <a:rPr lang="zh-CN" altLang="en-US" sz="1200" b="0" i="0" u="none" strike="noStrike" kern="1200" dirty="0" smtClean="0">
                          <a:solidFill>
                            <a:schemeClr val="dk1"/>
                          </a:solidFill>
                          <a:effectLst/>
                          <a:latin typeface="+mn-ea"/>
                          <a:ea typeface="+mn-ea"/>
                          <a:cs typeface="+mn-cs"/>
                        </a:rPr>
                        <a:t>万吨。螺纹周产量明显回落，总库存再次下降，表需大幅回升。考虑到本周多两个工作日的因素，库存降幅以及表需回升幅度总体表现一般。近期地产政策持续宽松，</a:t>
                      </a:r>
                      <a:r>
                        <a:rPr lang="en-US" altLang="zh-CN" sz="1200" b="0" i="0" u="none" strike="noStrike" kern="1200" dirty="0" smtClean="0">
                          <a:solidFill>
                            <a:schemeClr val="dk1"/>
                          </a:solidFill>
                          <a:effectLst/>
                          <a:latin typeface="+mn-ea"/>
                          <a:ea typeface="+mn-ea"/>
                          <a:cs typeface="+mn-cs"/>
                        </a:rPr>
                        <a:t>9</a:t>
                      </a:r>
                      <a:r>
                        <a:rPr lang="zh-CN" altLang="en-US" sz="1200" b="0" i="0" u="none" strike="noStrike" kern="1200" dirty="0" smtClean="0">
                          <a:solidFill>
                            <a:schemeClr val="dk1"/>
                          </a:solidFill>
                          <a:effectLst/>
                          <a:latin typeface="+mn-ea"/>
                          <a:ea typeface="+mn-ea"/>
                          <a:cs typeface="+mn-cs"/>
                        </a:rPr>
                        <a:t>月份社融数据也明显改善，在一定程度上提升市场信心。但</a:t>
                      </a:r>
                      <a:r>
                        <a:rPr lang="en-US" altLang="zh-CN" sz="1200" b="0" i="0" u="none" strike="noStrike" kern="1200" dirty="0" smtClean="0">
                          <a:solidFill>
                            <a:schemeClr val="dk1"/>
                          </a:solidFill>
                          <a:effectLst/>
                          <a:latin typeface="+mn-ea"/>
                          <a:ea typeface="+mn-ea"/>
                          <a:cs typeface="+mn-cs"/>
                        </a:rPr>
                        <a:t>9</a:t>
                      </a:r>
                      <a:r>
                        <a:rPr lang="zh-CN" altLang="en-US" sz="1200" b="0" i="0" u="none" strike="noStrike" kern="1200" dirty="0" smtClean="0">
                          <a:solidFill>
                            <a:schemeClr val="dk1"/>
                          </a:solidFill>
                          <a:effectLst/>
                          <a:latin typeface="+mn-ea"/>
                          <a:ea typeface="+mn-ea"/>
                          <a:cs typeface="+mn-cs"/>
                        </a:rPr>
                        <a:t>月至今地产销售情况仍延续相对低迷的表现，市场对后期需求预期依然较弱。目前螺纹盘面仍处于矛盾不突出，同时驱动又不强的局面，价格表现以反复震荡为主。</a:t>
                      </a:r>
                      <a:endParaRPr lang="en-US" altLang="zh-CN" sz="1200" b="0" i="0" u="none" strike="noStrike"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u="none" strike="noStrike"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铁矿方面，</a:t>
                      </a:r>
                      <a:r>
                        <a:rPr lang="en-US" altLang="zh-CN" sz="1200" b="0" i="0" kern="1200" dirty="0" smtClean="0">
                          <a:solidFill>
                            <a:schemeClr val="dk1"/>
                          </a:solidFill>
                          <a:effectLst/>
                          <a:latin typeface="+mn-ea"/>
                          <a:ea typeface="+mn-ea"/>
                          <a:cs typeface="+mn-cs"/>
                        </a:rPr>
                        <a:t>247</a:t>
                      </a:r>
                      <a:r>
                        <a:rPr lang="zh-CN" altLang="en-US" sz="1200" b="0" i="0" kern="1200" dirty="0" smtClean="0">
                          <a:solidFill>
                            <a:schemeClr val="dk1"/>
                          </a:solidFill>
                          <a:effectLst/>
                          <a:latin typeface="+mn-ea"/>
                          <a:ea typeface="+mn-ea"/>
                          <a:cs typeface="+mn-cs"/>
                        </a:rPr>
                        <a:t>家钢厂的高炉开工率</a:t>
                      </a:r>
                      <a:r>
                        <a:rPr lang="en-US" altLang="zh-CN" sz="1200" b="0" i="0" kern="1200" dirty="0" smtClean="0">
                          <a:solidFill>
                            <a:schemeClr val="dk1"/>
                          </a:solidFill>
                          <a:effectLst/>
                          <a:latin typeface="+mn-ea"/>
                          <a:ea typeface="+mn-ea"/>
                          <a:cs typeface="+mn-cs"/>
                        </a:rPr>
                        <a:t>82.62%</a:t>
                      </a:r>
                      <a:r>
                        <a:rPr lang="zh-CN" altLang="en-US" sz="1200" b="0" i="0" kern="1200" dirty="0" smtClean="0">
                          <a:solidFill>
                            <a:schemeClr val="dk1"/>
                          </a:solidFill>
                          <a:effectLst/>
                          <a:latin typeface="+mn-ea"/>
                          <a:ea typeface="+mn-ea"/>
                          <a:cs typeface="+mn-cs"/>
                        </a:rPr>
                        <a:t>，环</a:t>
                      </a:r>
                      <a:r>
                        <a:rPr lang="zh-CN" altLang="en-US" sz="1200" b="0" i="0" kern="1200" dirty="0" smtClean="0">
                          <a:solidFill>
                            <a:schemeClr val="dk1"/>
                          </a:solidFill>
                          <a:effectLst/>
                          <a:latin typeface="+mn-ea"/>
                          <a:ea typeface="+mn-ea"/>
                          <a:cs typeface="+mn-cs"/>
                        </a:rPr>
                        <a:t>比下降</a:t>
                      </a:r>
                      <a:r>
                        <a:rPr lang="en-US" altLang="zh-CN" sz="1200" b="0" i="0" kern="1200" dirty="0" smtClean="0">
                          <a:solidFill>
                            <a:schemeClr val="dk1"/>
                          </a:solidFill>
                          <a:effectLst/>
                          <a:latin typeface="+mn-ea"/>
                          <a:ea typeface="+mn-ea"/>
                          <a:cs typeface="+mn-cs"/>
                        </a:rPr>
                        <a:t>0.88%</a:t>
                      </a:r>
                      <a:r>
                        <a:rPr lang="zh-CN" altLang="en-US"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日均铁水产量</a:t>
                      </a:r>
                      <a:r>
                        <a:rPr lang="en-US" altLang="zh-CN" sz="1200" b="0" i="0" kern="1200" dirty="0" smtClean="0">
                          <a:solidFill>
                            <a:schemeClr val="dk1"/>
                          </a:solidFill>
                          <a:effectLst/>
                          <a:latin typeface="+mn-ea"/>
                          <a:ea typeface="+mn-ea"/>
                          <a:cs typeface="+mn-cs"/>
                        </a:rPr>
                        <a:t>240.15</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吨，环比增加</a:t>
                      </a:r>
                      <a:r>
                        <a:rPr lang="en-US" altLang="zh-CN" sz="1200" b="0" i="0" kern="1200" dirty="0" smtClean="0">
                          <a:solidFill>
                            <a:schemeClr val="dk1"/>
                          </a:solidFill>
                          <a:effectLst/>
                          <a:latin typeface="+mn-ea"/>
                          <a:ea typeface="+mn-ea"/>
                          <a:cs typeface="+mn-cs"/>
                        </a:rPr>
                        <a:t>0.21</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吨。全国</a:t>
                      </a:r>
                      <a:r>
                        <a:rPr lang="en-US" altLang="zh-CN" sz="1200" b="0" i="0" kern="1200" dirty="0" smtClean="0">
                          <a:solidFill>
                            <a:schemeClr val="dk1"/>
                          </a:solidFill>
                          <a:effectLst/>
                          <a:latin typeface="+mn-ea"/>
                          <a:ea typeface="+mn-ea"/>
                          <a:cs typeface="+mn-cs"/>
                        </a:rPr>
                        <a:t>45</a:t>
                      </a:r>
                      <a:r>
                        <a:rPr lang="zh-CN" altLang="en-US" sz="1200" b="0" i="0" kern="1200" dirty="0" smtClean="0">
                          <a:solidFill>
                            <a:schemeClr val="dk1"/>
                          </a:solidFill>
                          <a:effectLst/>
                          <a:latin typeface="+mn-ea"/>
                          <a:ea typeface="+mn-ea"/>
                          <a:cs typeface="+mn-cs"/>
                        </a:rPr>
                        <a:t>个港口进口铁矿库存为</a:t>
                      </a:r>
                      <a:r>
                        <a:rPr lang="en-US" altLang="zh-CN" sz="1200" b="0" i="0" kern="1200" dirty="0" smtClean="0">
                          <a:solidFill>
                            <a:schemeClr val="dk1"/>
                          </a:solidFill>
                          <a:effectLst/>
                          <a:latin typeface="+mn-ea"/>
                          <a:ea typeface="+mn-ea"/>
                          <a:cs typeface="+mn-cs"/>
                        </a:rPr>
                        <a:t>12992.7</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吨，环</a:t>
                      </a:r>
                      <a:r>
                        <a:rPr lang="zh-CN" altLang="en-US" sz="1200" b="0" i="0" kern="1200" dirty="0" smtClean="0">
                          <a:solidFill>
                            <a:schemeClr val="dk1"/>
                          </a:solidFill>
                          <a:effectLst/>
                          <a:latin typeface="+mn-ea"/>
                          <a:ea typeface="+mn-ea"/>
                          <a:cs typeface="+mn-cs"/>
                        </a:rPr>
                        <a:t>比增</a:t>
                      </a:r>
                      <a:r>
                        <a:rPr lang="en-US" altLang="zh-CN" sz="1200" b="0" i="0" kern="1200" dirty="0" smtClean="0">
                          <a:solidFill>
                            <a:schemeClr val="dk1"/>
                          </a:solidFill>
                          <a:effectLst/>
                          <a:latin typeface="+mn-ea"/>
                          <a:ea typeface="+mn-ea"/>
                          <a:cs typeface="+mn-cs"/>
                        </a:rPr>
                        <a:t>30.85</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吨；日均疏港量</a:t>
                      </a:r>
                      <a:r>
                        <a:rPr lang="en-US" altLang="zh-CN" sz="1200" b="0" i="0" kern="1200" dirty="0" smtClean="0">
                          <a:solidFill>
                            <a:schemeClr val="dk1"/>
                          </a:solidFill>
                          <a:effectLst/>
                          <a:latin typeface="+mn-ea"/>
                          <a:ea typeface="+mn-ea"/>
                          <a:cs typeface="+mn-cs"/>
                        </a:rPr>
                        <a:t>314.07</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增</a:t>
                      </a:r>
                      <a:r>
                        <a:rPr lang="en-US" altLang="zh-CN" sz="1200" b="0" i="0" kern="1200" dirty="0" smtClean="0">
                          <a:solidFill>
                            <a:schemeClr val="dk1"/>
                          </a:solidFill>
                          <a:effectLst/>
                          <a:latin typeface="+mn-ea"/>
                          <a:ea typeface="+mn-ea"/>
                          <a:cs typeface="+mn-cs"/>
                        </a:rPr>
                        <a:t>9.23</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供应端，澳巴发运量有所下降，到港有所回升，国产矿产量有所下降。需求端铁水产量持续回升，但近期钢厂利润持续压缩，钢厂亏损影响生产积极性，且唐山地区近期进行烧结限产措施，后续可能会影响到铁水产量。且近期多地疫情反复，或对需求有一定的影响。当前下游终端需求仍具有不确定性，且限产政策趋严预期强烈，港口库存重回累库趋势，预计短期矿价维持震荡走势。</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焦炭方面</a:t>
                      </a:r>
                      <a:r>
                        <a:rPr lang="zh-CN" altLang="en-US" sz="1200" b="0" i="0" kern="1200" dirty="0" smtClean="0">
                          <a:solidFill>
                            <a:schemeClr val="dk1"/>
                          </a:solidFill>
                          <a:effectLst/>
                          <a:latin typeface="+mn-ea"/>
                          <a:ea typeface="+mn-ea"/>
                          <a:cs typeface="+mn-cs"/>
                        </a:rPr>
                        <a:t>，焦企本周提涨第二轮，暂未落地。目前山西吕梁孝义、汾阳地区静默时间延长，物流运转受限，焦企限产力度普遍至</a:t>
                      </a:r>
                      <a:r>
                        <a:rPr lang="en-US" altLang="zh-CN" sz="1200" b="0" i="0" kern="1200" dirty="0" smtClean="0">
                          <a:solidFill>
                            <a:schemeClr val="dk1"/>
                          </a:solidFill>
                          <a:effectLst/>
                          <a:latin typeface="+mn-ea"/>
                          <a:ea typeface="+mn-ea"/>
                          <a:cs typeface="+mn-cs"/>
                        </a:rPr>
                        <a:t>40%-50%</a:t>
                      </a:r>
                      <a:r>
                        <a:rPr lang="zh-CN" altLang="en-US" sz="1200" b="0" i="0" kern="1200" dirty="0" smtClean="0">
                          <a:solidFill>
                            <a:schemeClr val="dk1"/>
                          </a:solidFill>
                          <a:effectLst/>
                          <a:latin typeface="+mn-ea"/>
                          <a:ea typeface="+mn-ea"/>
                          <a:cs typeface="+mn-cs"/>
                        </a:rPr>
                        <a:t>，其余地区焦企目前生产稳定。钢厂方面，钢厂开工高稳，厂内焦炭库存延续降库态势，焦炭刚需仍在。预计短期焦炭盘面表现或将震荡整理。</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zh-CN" altLang="en-US" sz="1200" b="0" i="0" kern="1200" dirty="0" smtClean="0">
                          <a:solidFill>
                            <a:schemeClr val="dk1"/>
                          </a:solidFill>
                          <a:effectLst/>
                          <a:latin typeface="+mn-ea"/>
                          <a:ea typeface="+mn-ea"/>
                          <a:cs typeface="+mn-cs"/>
                        </a:rPr>
                        <a:t>      焦煤</a:t>
                      </a:r>
                      <a:r>
                        <a:rPr lang="zh-CN" altLang="en-US" sz="1200" b="0" i="0" kern="1200" dirty="0" smtClean="0">
                          <a:solidFill>
                            <a:schemeClr val="dk1"/>
                          </a:solidFill>
                          <a:effectLst/>
                          <a:latin typeface="+mn-ea"/>
                          <a:ea typeface="+mn-ea"/>
                          <a:cs typeface="+mn-cs"/>
                        </a:rPr>
                        <a:t>方面</a:t>
                      </a:r>
                      <a:r>
                        <a:rPr lang="zh-CN" altLang="en-US" sz="1200" b="0" i="0" kern="1200" dirty="0" smtClean="0">
                          <a:solidFill>
                            <a:schemeClr val="dk1"/>
                          </a:solidFill>
                          <a:effectLst/>
                          <a:latin typeface="+mn-ea"/>
                          <a:ea typeface="+mn-ea"/>
                          <a:cs typeface="+mn-cs"/>
                        </a:rPr>
                        <a:t>，甘其毛都口岸昨日通关</a:t>
                      </a:r>
                      <a:r>
                        <a:rPr lang="en-US" altLang="zh-CN" sz="1200" b="0" i="0" kern="1200" dirty="0" smtClean="0">
                          <a:solidFill>
                            <a:schemeClr val="dk1"/>
                          </a:solidFill>
                          <a:effectLst/>
                          <a:latin typeface="+mn-ea"/>
                          <a:ea typeface="+mn-ea"/>
                          <a:cs typeface="+mn-cs"/>
                        </a:rPr>
                        <a:t>547</a:t>
                      </a:r>
                      <a:r>
                        <a:rPr lang="zh-CN" altLang="en-US" sz="1200" b="0" i="0" kern="1200" dirty="0" smtClean="0">
                          <a:solidFill>
                            <a:schemeClr val="dk1"/>
                          </a:solidFill>
                          <a:effectLst/>
                          <a:latin typeface="+mn-ea"/>
                          <a:ea typeface="+mn-ea"/>
                          <a:cs typeface="+mn-cs"/>
                        </a:rPr>
                        <a:t>车，防疫检查严格影响通关进车。</a:t>
                      </a:r>
                      <a:r>
                        <a:rPr lang="zh-CN" altLang="en-US" sz="1200" b="0" i="0" kern="1200" dirty="0" smtClean="0">
                          <a:solidFill>
                            <a:schemeClr val="dk1"/>
                          </a:solidFill>
                          <a:effectLst/>
                          <a:latin typeface="+mn-ea"/>
                          <a:ea typeface="+mn-ea"/>
                          <a:cs typeface="+mn-cs"/>
                        </a:rPr>
                        <a:t>三大主要口岸总通关车数较</a:t>
                      </a:r>
                      <a:r>
                        <a:rPr lang="zh-CN" altLang="en-US" sz="1200" b="0" i="0" kern="1200" dirty="0" smtClean="0">
                          <a:solidFill>
                            <a:schemeClr val="dk1"/>
                          </a:solidFill>
                          <a:effectLst/>
                          <a:latin typeface="+mn-ea"/>
                          <a:ea typeface="+mn-ea"/>
                          <a:cs typeface="+mn-cs"/>
                        </a:rPr>
                        <a:t>昨日减</a:t>
                      </a:r>
                      <a:r>
                        <a:rPr lang="en-US" altLang="zh-CN" sz="1200" b="0" i="0" kern="1200" dirty="0" smtClean="0">
                          <a:solidFill>
                            <a:schemeClr val="dk1"/>
                          </a:solidFill>
                          <a:effectLst/>
                          <a:latin typeface="+mn-ea"/>
                          <a:ea typeface="+mn-ea"/>
                          <a:cs typeface="+mn-cs"/>
                        </a:rPr>
                        <a:t>17</a:t>
                      </a:r>
                      <a:r>
                        <a:rPr lang="zh-CN" altLang="en-US" sz="1200" b="0" i="0" kern="1200" dirty="0" smtClean="0">
                          <a:solidFill>
                            <a:schemeClr val="dk1"/>
                          </a:solidFill>
                          <a:effectLst/>
                          <a:latin typeface="+mn-ea"/>
                          <a:ea typeface="+mn-ea"/>
                          <a:cs typeface="+mn-cs"/>
                        </a:rPr>
                        <a:t>车</a:t>
                      </a:r>
                      <a:r>
                        <a:rPr lang="zh-CN" altLang="en-US" sz="1200" b="0" i="0" kern="1200" dirty="0" smtClean="0">
                          <a:solidFill>
                            <a:schemeClr val="dk1"/>
                          </a:solidFill>
                          <a:effectLst/>
                          <a:latin typeface="+mn-ea"/>
                          <a:ea typeface="+mn-ea"/>
                          <a:cs typeface="+mn-cs"/>
                        </a:rPr>
                        <a:t>，蒙</a:t>
                      </a:r>
                      <a:r>
                        <a:rPr lang="en-US" altLang="zh-CN" sz="1200" b="0" i="0" kern="1200" dirty="0" smtClean="0">
                          <a:solidFill>
                            <a:schemeClr val="dk1"/>
                          </a:solidFill>
                          <a:effectLst/>
                          <a:latin typeface="+mn-ea"/>
                          <a:ea typeface="+mn-ea"/>
                          <a:cs typeface="+mn-cs"/>
                        </a:rPr>
                        <a:t>5#</a:t>
                      </a:r>
                      <a:r>
                        <a:rPr lang="zh-CN" altLang="en-US" sz="1200" b="0" i="0" kern="1200" dirty="0" smtClean="0">
                          <a:solidFill>
                            <a:schemeClr val="dk1"/>
                          </a:solidFill>
                          <a:effectLst/>
                          <a:latin typeface="+mn-ea"/>
                          <a:ea typeface="+mn-ea"/>
                          <a:cs typeface="+mn-cs"/>
                        </a:rPr>
                        <a:t>精煤报价</a:t>
                      </a:r>
                      <a:r>
                        <a:rPr lang="en-US" altLang="zh-CN" sz="1200" b="0" i="0" kern="1200" dirty="0" smtClean="0">
                          <a:solidFill>
                            <a:schemeClr val="dk1"/>
                          </a:solidFill>
                          <a:effectLst/>
                          <a:latin typeface="+mn-ea"/>
                          <a:ea typeface="+mn-ea"/>
                          <a:cs typeface="+mn-cs"/>
                        </a:rPr>
                        <a:t>2070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产地疫情不断扩散，目前山西部分地区已延长静默管理时间，产地可流通量继续缩减。甘其毛都口岸昨日通知国内方向外运暂停三天，三大口岸外运受到不同程度阻碍，进口防疫检查更加严格，通关车数或有小幅减少可能。预计短期焦煤盘面或将震荡偏强运行。</a:t>
                      </a:r>
                      <a:endParaRPr lang="zh-CN" altLang="en-US" sz="1200" b="0" i="0" kern="1200" dirty="0" smtClean="0">
                        <a:solidFill>
                          <a:schemeClr val="dk1"/>
                        </a:solidFill>
                        <a:effectLst/>
                        <a:latin typeface="+mn-ea"/>
                        <a:ea typeface="+mn-ea"/>
                        <a:cs typeface="+mn-cs"/>
                      </a:endParaRPr>
                    </a:p>
                  </a:txBody>
                  <a:tcPr marL="4847" marR="4847" marT="4847" marB="0"/>
                </a:tc>
              </a:tr>
            </a:tbl>
          </a:graphicData>
        </a:graphic>
      </p:graphicFrame>
    </p:spTree>
    <p:custDataLst>
      <p:tags r:id="rId1"/>
    </p:custDataLst>
    <p:extLst>
      <p:ext uri="{BB962C8B-B14F-4D97-AF65-F5344CB8AC3E}">
        <p14:creationId xmlns:p14="http://schemas.microsoft.com/office/powerpoint/2010/main" val="327238250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a:t>
            </a:r>
            <a:r>
              <a:rPr lang="zh-CN" altLang="en-US" sz="1800" dirty="0" smtClean="0">
                <a:solidFill>
                  <a:schemeClr val="accent4"/>
                </a:solidFill>
                <a:latin typeface="+mn-ea"/>
              </a:rPr>
              <a:t>供求</a:t>
            </a:r>
            <a:r>
              <a:rPr lang="zh-CN" altLang="en-US" sz="1800" dirty="0" smtClean="0">
                <a:solidFill>
                  <a:schemeClr val="accent4"/>
                </a:solidFill>
                <a:latin typeface="+mn-ea"/>
              </a:rPr>
              <a:t>：表需增长，暂未超过国庆前一周</a:t>
            </a:r>
            <a:endParaRPr lang="zh-CN" altLang="en-US" sz="1800" dirty="0">
              <a:solidFill>
                <a:schemeClr val="accent4"/>
              </a:solidFill>
              <a:latin typeface="+mn-ea"/>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075" y="611985"/>
            <a:ext cx="7263843" cy="4311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54909273"/>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a:t>
            </a:r>
            <a:r>
              <a:rPr lang="zh-CN" altLang="en-US" sz="1800" dirty="0" smtClean="0">
                <a:solidFill>
                  <a:schemeClr val="accent4"/>
                </a:solidFill>
                <a:latin typeface="+mn-ea"/>
              </a:rPr>
              <a:t>供求</a:t>
            </a:r>
            <a:r>
              <a:rPr lang="zh-CN" altLang="en-US" sz="1800" dirty="0" smtClean="0">
                <a:solidFill>
                  <a:schemeClr val="accent4"/>
                </a:solidFill>
                <a:latin typeface="+mn-ea"/>
              </a:rPr>
              <a:t>：表需增长，暂未超过国庆前一周</a:t>
            </a:r>
            <a:endParaRPr lang="zh-CN" altLang="en-US" sz="1800" dirty="0">
              <a:solidFill>
                <a:schemeClr val="accent4"/>
              </a:solidFill>
              <a:latin typeface="+mn-ea"/>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025" y="1387475"/>
            <a:ext cx="7473950" cy="236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47166917"/>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a:t>
            </a:r>
            <a:r>
              <a:rPr lang="zh-CN" altLang="en-US" sz="1800" dirty="0" smtClean="0">
                <a:solidFill>
                  <a:schemeClr val="accent4"/>
                </a:solidFill>
                <a:latin typeface="+mn-ea"/>
              </a:rPr>
              <a:t>：产量库存双增，数据表现偏弱</a:t>
            </a:r>
            <a:endParaRPr lang="en-US" altLang="zh-CN" sz="1800" dirty="0" smtClean="0">
              <a:solidFill>
                <a:schemeClr val="accent4"/>
              </a:solidFill>
              <a:latin typeface="+mn-ea"/>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0" y="705383"/>
            <a:ext cx="7429500" cy="402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7663052"/>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a:t>
            </a:r>
            <a:r>
              <a:rPr lang="zh-CN" altLang="en-US" sz="1800" dirty="0" smtClean="0">
                <a:solidFill>
                  <a:schemeClr val="accent4"/>
                </a:solidFill>
                <a:latin typeface="+mn-ea"/>
              </a:rPr>
              <a:t>：产量库存双增，数据表现偏弱</a:t>
            </a:r>
            <a:endParaRPr lang="en-US" altLang="zh-CN" sz="1800" dirty="0" smtClean="0">
              <a:solidFill>
                <a:schemeClr val="accent4"/>
              </a:solidFill>
              <a:latin typeface="+mn-ea"/>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702" y="1301264"/>
            <a:ext cx="4811559" cy="2754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091716454"/>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41936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供求</a:t>
            </a:r>
            <a:r>
              <a:rPr lang="zh-CN" altLang="en-US" sz="1800" dirty="0" smtClean="0">
                <a:solidFill>
                  <a:schemeClr val="accent4"/>
                </a:solidFill>
                <a:latin typeface="+mn-ea"/>
              </a:rPr>
              <a:t>：海外发运回落，巴西铁矿罢工升级</a:t>
            </a:r>
            <a:endParaRPr lang="zh-CN" altLang="en-US" sz="1800" dirty="0">
              <a:solidFill>
                <a:schemeClr val="accent4"/>
              </a:solidFill>
              <a:latin typeface="+mn-ea"/>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00" y="1311275"/>
            <a:ext cx="8940800" cy="252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051736"/>
      </p:ext>
    </p:extLst>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41936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供求</a:t>
            </a:r>
            <a:r>
              <a:rPr lang="zh-CN" altLang="en-US" sz="1800" dirty="0">
                <a:solidFill>
                  <a:schemeClr val="accent4"/>
                </a:solidFill>
                <a:latin typeface="+mn-ea"/>
              </a:rPr>
              <a:t>：海外发运回落，巴西铁矿罢工升级</a:t>
            </a:r>
            <a:endParaRPr lang="zh-CN" altLang="en-US" sz="1800" dirty="0">
              <a:solidFill>
                <a:schemeClr val="accent4"/>
              </a:solidFill>
              <a:latin typeface="+mn-ea"/>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812" y="874060"/>
            <a:ext cx="7081226" cy="3860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30924942"/>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 </a:t>
            </a:r>
            <a:r>
              <a:rPr lang="zh-CN" altLang="en-US" sz="1800" dirty="0">
                <a:solidFill>
                  <a:schemeClr val="accent4"/>
                </a:solidFill>
                <a:latin typeface="+mn-ea"/>
              </a:rPr>
              <a:t>供需双</a:t>
            </a:r>
            <a:r>
              <a:rPr lang="zh-CN" altLang="en-US" sz="1800" dirty="0" smtClean="0">
                <a:solidFill>
                  <a:schemeClr val="accent4"/>
                </a:solidFill>
                <a:latin typeface="+mn-ea"/>
              </a:rPr>
              <a:t>增，港库低位稳定，成交情况良好</a:t>
            </a:r>
            <a:endParaRPr lang="zh-CN" altLang="zh-CN" sz="1800" dirty="0">
              <a:solidFill>
                <a:schemeClr val="accent4"/>
              </a:solidFill>
              <a:latin typeface="+mn-ea"/>
              <a:cs typeface="宋体" pitchFamily="2" charset="-122"/>
            </a:endParaRPr>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072" y="615110"/>
            <a:ext cx="680720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50622046"/>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a:t>
            </a:r>
            <a:r>
              <a:rPr lang="zh-CN" altLang="en-US" sz="1800" dirty="0">
                <a:solidFill>
                  <a:schemeClr val="accent4"/>
                </a:solidFill>
                <a:latin typeface="+mn-ea"/>
              </a:rPr>
              <a:t>：供需双增，港库低位稳定，成交情况良好</a:t>
            </a:r>
            <a:endParaRPr lang="zh-CN" altLang="zh-CN" sz="1800" dirty="0">
              <a:solidFill>
                <a:schemeClr val="accent4"/>
              </a:solidFill>
              <a:latin typeface="+mn-ea"/>
              <a:cs typeface="宋体" pitchFamily="2" charset="-122"/>
            </a:endParaRPr>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15" y="1186626"/>
            <a:ext cx="9161386" cy="2764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33371369"/>
      </p:ext>
    </p:extLst>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cs typeface="宋体" pitchFamily="2" charset="-122"/>
              </a:rPr>
              <a:t>焦炭</a:t>
            </a:r>
            <a:r>
              <a:rPr lang="zh-CN" altLang="en-US" sz="1800" dirty="0" smtClean="0">
                <a:solidFill>
                  <a:schemeClr val="accent4"/>
                </a:solidFill>
                <a:latin typeface="+mn-ea"/>
                <a:cs typeface="宋体" pitchFamily="2" charset="-122"/>
              </a:rPr>
              <a:t>供求</a:t>
            </a:r>
            <a:r>
              <a:rPr lang="zh-CN" altLang="en-US" sz="1800" dirty="0" smtClean="0">
                <a:solidFill>
                  <a:schemeClr val="accent4"/>
                </a:solidFill>
                <a:latin typeface="+mn-ea"/>
                <a:cs typeface="宋体" pitchFamily="2" charset="-122"/>
              </a:rPr>
              <a:t>：</a:t>
            </a:r>
            <a:r>
              <a:rPr lang="zh-CN" altLang="en-US" sz="1800" dirty="0">
                <a:solidFill>
                  <a:schemeClr val="accent4"/>
                </a:solidFill>
                <a:latin typeface="+mn-ea"/>
                <a:cs typeface="宋体" pitchFamily="2" charset="-122"/>
              </a:rPr>
              <a:t>焦企</a:t>
            </a:r>
            <a:r>
              <a:rPr lang="zh-CN" altLang="en-US" sz="1800" dirty="0" smtClean="0">
                <a:solidFill>
                  <a:schemeClr val="accent4"/>
                </a:solidFill>
                <a:latin typeface="+mn-ea"/>
                <a:cs typeface="宋体" pitchFamily="2" charset="-122"/>
              </a:rPr>
              <a:t>开工继续下滑，利润状况不理想</a:t>
            </a:r>
            <a:endParaRPr lang="zh-CN" altLang="zh-CN" sz="1800" dirty="0">
              <a:solidFill>
                <a:schemeClr val="accent4"/>
              </a:solidFill>
              <a:latin typeface="+mn-ea"/>
              <a:cs typeface="宋体" pitchFamily="2" charset="-122"/>
            </a:endParaRPr>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25" y="736226"/>
            <a:ext cx="727075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62310227"/>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cs typeface="宋体" pitchFamily="2" charset="-122"/>
              </a:rPr>
              <a:t>焦炭</a:t>
            </a:r>
            <a:r>
              <a:rPr lang="zh-CN" altLang="en-US" sz="1800" dirty="0" smtClean="0">
                <a:solidFill>
                  <a:schemeClr val="accent4"/>
                </a:solidFill>
                <a:latin typeface="+mn-ea"/>
                <a:cs typeface="宋体" pitchFamily="2" charset="-122"/>
              </a:rPr>
              <a:t>供求</a:t>
            </a:r>
            <a:r>
              <a:rPr lang="zh-CN" altLang="en-US" sz="1800" dirty="0">
                <a:solidFill>
                  <a:schemeClr val="accent4"/>
                </a:solidFill>
                <a:latin typeface="+mn-ea"/>
                <a:cs typeface="宋体" pitchFamily="2" charset="-122"/>
              </a:rPr>
              <a:t>：焦企开工继续下滑，利润状况不</a:t>
            </a:r>
            <a:r>
              <a:rPr lang="zh-CN" altLang="en-US" sz="1800" dirty="0" smtClean="0">
                <a:solidFill>
                  <a:schemeClr val="accent4"/>
                </a:solidFill>
                <a:latin typeface="+mn-ea"/>
                <a:cs typeface="宋体" pitchFamily="2" charset="-122"/>
              </a:rPr>
              <a:t>理想</a:t>
            </a:r>
            <a:endParaRPr lang="zh-CN" altLang="zh-CN" sz="1800" dirty="0">
              <a:solidFill>
                <a:schemeClr val="accent4"/>
              </a:solidFill>
              <a:latin typeface="+mn-ea"/>
              <a:cs typeface="宋体" pitchFamily="2" charset="-122"/>
            </a:endParaRPr>
          </a:p>
        </p:txBody>
      </p:sp>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2371" y="1056838"/>
            <a:ext cx="5614709" cy="342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839324911"/>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：煤矿加强安全管控，供应偏紧</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754826"/>
            <a:ext cx="7620000" cy="417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88363967"/>
      </p:ext>
    </p:extLst>
  </p:cSld>
  <p:clrMapOvr>
    <a:masterClrMapping/>
  </p:clrMapOvr>
  <p:transition advClick="0"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：煤矿加强安全管控，供应偏紧</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0612" y="1194672"/>
            <a:ext cx="5204958" cy="2930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27185523"/>
      </p:ext>
    </p:extLst>
  </p:cSld>
  <p:clrMapOvr>
    <a:masterClrMapping/>
  </p:clrMapOvr>
  <p:transition advClick="0" advTm="2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81543"/>
            <a:ext cx="649231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现货利润</a:t>
            </a:r>
            <a:r>
              <a:rPr kumimoji="0" lang="zh-CN" altLang="en-US" sz="1800" b="0" i="0" u="none" strike="noStrike" cap="none" normalizeH="0" baseline="0" dirty="0" smtClean="0">
                <a:ln>
                  <a:noFill/>
                </a:ln>
                <a:solidFill>
                  <a:schemeClr val="accent4"/>
                </a:solidFill>
                <a:effectLst/>
                <a:latin typeface="+mn-ea"/>
                <a:cs typeface="宋体" pitchFamily="2" charset="-122"/>
              </a:rPr>
              <a:t>：焦化利润继续回落，炼钢利润修复困难</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75" y="586255"/>
            <a:ext cx="7207250"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03331869"/>
      </p:ext>
    </p:extLst>
  </p:cSld>
  <p:clrMapOvr>
    <a:masterClrMapping/>
  </p:clrMapOvr>
  <p:transition advClick="0" advTm="2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月差</a:t>
            </a:r>
            <a:r>
              <a:rPr lang="zh-CN" altLang="en-US" sz="1800" dirty="0" smtClean="0">
                <a:solidFill>
                  <a:schemeClr val="accent4"/>
                </a:solidFill>
                <a:latin typeface="+mn-ea"/>
                <a:cs typeface="宋体" pitchFamily="2" charset="-122"/>
              </a:rPr>
              <a:t>：螺纹、焦炭月差逐步走强</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275" y="615110"/>
            <a:ext cx="8045450" cy="435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1896632"/>
      </p:ext>
    </p:extLst>
  </p:cSld>
  <p:clrMapOvr>
    <a:masterClrMapping/>
  </p:clrMapOvr>
  <p:transition advClick="0" advTm="2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基差</a:t>
            </a:r>
            <a:r>
              <a:rPr lang="zh-CN" altLang="en-US" sz="1800" dirty="0" smtClean="0">
                <a:solidFill>
                  <a:schemeClr val="accent4"/>
                </a:solidFill>
                <a:latin typeface="+mn-ea"/>
                <a:cs typeface="宋体" pitchFamily="2" charset="-122"/>
              </a:rPr>
              <a:t>：基差整体平稳运行</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9412" y="615428"/>
            <a:ext cx="7072506" cy="4369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3073632"/>
      </p:ext>
    </p:extLst>
  </p:cSld>
  <p:clrMapOvr>
    <a:masterClrMapping/>
  </p:clrMapOvr>
  <p:transition advClick="0" advTm="2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免责声明</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2" name="文本框 1"/>
          <p:cNvSpPr txBox="1"/>
          <p:nvPr/>
        </p:nvSpPr>
        <p:spPr>
          <a:xfrm>
            <a:off x="539676" y="1855847"/>
            <a:ext cx="8382049" cy="715581"/>
          </a:xfrm>
          <a:prstGeom prst="rect">
            <a:avLst/>
          </a:prstGeom>
          <a:noFill/>
        </p:spPr>
        <p:txBody>
          <a:bodyPr wrap="square" rtlCol="0">
            <a:spAutoFit/>
          </a:bodyPr>
          <a:lstStyle/>
          <a:p>
            <a:r>
              <a:rPr lang="zh-CN" altLang="en-US" dirty="0" smtClean="0">
                <a:solidFill>
                  <a:srgbClr val="B24950"/>
                </a:solidFill>
              </a:rPr>
              <a:t>       本</a:t>
            </a:r>
            <a:r>
              <a:rPr lang="zh-CN" altLang="en-US" dirty="0">
                <a:solidFill>
                  <a:srgbClr val="B24950"/>
                </a:solidFill>
              </a:rPr>
              <a:t>报告的信息均来源于公开资料，我公司对这些信息的准确性和完整性不作任何保证，也不保证所包含的信息和建议不会发生任何变更。我们已力求报告内容的客观、公正，但文中的观点、结论和建议仅供参考，报告中的信息或意见并不构成所述品种的操作依据，投资者据此做出的任何投资决策与本公司和作者无关。</a:t>
            </a:r>
          </a:p>
        </p:txBody>
      </p:sp>
    </p:spTree>
    <p:custDataLst>
      <p:tags r:id="rId1"/>
    </p:custDataLst>
    <p:extLst>
      <p:ext uri="{BB962C8B-B14F-4D97-AF65-F5344CB8AC3E}">
        <p14:creationId xmlns:p14="http://schemas.microsoft.com/office/powerpoint/2010/main" val="1789037272"/>
      </p:ext>
    </p:extLst>
  </p:cSld>
  <p:clrMapOvr>
    <a:masterClrMapping/>
  </p:clrMapOvr>
  <p:transition advClick="0" advTm="2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a:solidFill>
                  <a:srgbClr val="DAB866"/>
                </a:solidFill>
                <a:latin typeface="+mj-ea"/>
                <a:ea typeface="+mj-ea"/>
              </a:rPr>
              <a:t>Thanks </a:t>
            </a:r>
            <a:r>
              <a:rPr lang="en-US" altLang="zh-CN" dirty="0">
                <a:solidFill>
                  <a:srgbClr val="DAB866"/>
                </a:solidFill>
                <a:latin typeface="+mj-ea"/>
                <a:ea typeface="+mj-ea"/>
              </a:rPr>
              <a:t>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22722</TotalTime>
  <Words>1028</Words>
  <Application>Microsoft Office PowerPoint</Application>
  <PresentationFormat>全屏显示(16:9)</PresentationFormat>
  <Paragraphs>79</Paragraphs>
  <Slides>20</Slides>
  <Notes>20</Notes>
  <HiddenSlides>0</HiddenSlides>
  <MMClips>0</MMClips>
  <ScaleCrop>false</ScaleCrop>
  <HeadingPairs>
    <vt:vector size="4" baseType="variant">
      <vt:variant>
        <vt:lpstr>主题</vt:lpstr>
      </vt:variant>
      <vt:variant>
        <vt:i4>2</vt:i4>
      </vt:variant>
      <vt:variant>
        <vt:lpstr>幻灯片标题</vt:lpstr>
      </vt:variant>
      <vt:variant>
        <vt:i4>20</vt:i4>
      </vt:variant>
    </vt:vector>
  </HeadingPairs>
  <TitlesOfParts>
    <vt:vector size="22"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1226</cp:revision>
  <dcterms:created xsi:type="dcterms:W3CDTF">2017-05-02T06:39:00Z</dcterms:created>
  <dcterms:modified xsi:type="dcterms:W3CDTF">2022-10-14T08:49:32Z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