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ppt/tags/tag120.xml" ContentType="application/vnd.openxmlformats-officedocument.presentationml.tags+xml"/>
  <Override PartName="/ppt/notesSlides/notesSlide22.xml" ContentType="application/vnd.openxmlformats-officedocument.presentationml.notesSlide+xml"/>
  <Override PartName="/ppt/tags/tag121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30"/>
  </p:notesMasterIdLst>
  <p:sldIdLst>
    <p:sldId id="541" r:id="rId3"/>
    <p:sldId id="629" r:id="rId4"/>
    <p:sldId id="619" r:id="rId5"/>
    <p:sldId id="654" r:id="rId6"/>
    <p:sldId id="622" r:id="rId7"/>
    <p:sldId id="640" r:id="rId8"/>
    <p:sldId id="660" r:id="rId9"/>
    <p:sldId id="642" r:id="rId10"/>
    <p:sldId id="655" r:id="rId11"/>
    <p:sldId id="659" r:id="rId12"/>
    <p:sldId id="643" r:id="rId13"/>
    <p:sldId id="644" r:id="rId14"/>
    <p:sldId id="646" r:id="rId15"/>
    <p:sldId id="656" r:id="rId16"/>
    <p:sldId id="647" r:id="rId17"/>
    <p:sldId id="648" r:id="rId18"/>
    <p:sldId id="649" r:id="rId19"/>
    <p:sldId id="650" r:id="rId20"/>
    <p:sldId id="651" r:id="rId21"/>
    <p:sldId id="652" r:id="rId22"/>
    <p:sldId id="658" r:id="rId23"/>
    <p:sldId id="657" r:id="rId24"/>
    <p:sldId id="653" r:id="rId25"/>
    <p:sldId id="661" r:id="rId26"/>
    <p:sldId id="628" r:id="rId27"/>
    <p:sldId id="638" r:id="rId28"/>
    <p:sldId id="639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6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41" Type="http://schemas.openxmlformats.org/officeDocument/2006/relationships/tags" Target="../tags/tag7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3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24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25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5" Type="http://schemas.openxmlformats.org/officeDocument/2006/relationships/image" Target="../media/image32.png"/><Relationship Id="rId4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9.x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20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经济数据强于预期，黄金偏弱回落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一周行情观察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6" name="Picture 2" descr="C:\Users\User\Desktop\微信图片_2023022016372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615110"/>
            <a:ext cx="69532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107504"/>
              </p:ext>
            </p:extLst>
          </p:nvPr>
        </p:nvGraphicFramePr>
        <p:xfrm>
          <a:off x="273050" y="1340230"/>
          <a:ext cx="8767825" cy="2470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247093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黄金偏弱回落，加息预期上行导致黄金出现高位调整，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SPDR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ETF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上周持仓减少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黄金持仓报告显示，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黄金总持仓增加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8109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499927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张；非商业持仓净多增加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4433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157673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技术原因暂停公布）。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近期公布的美国经济数据连续好于预期，表现出较强的韧性。一是，美国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CPI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同比上升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6.4%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，连续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个月放缓，前值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6.5%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，但高于预期值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；二是美国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PPI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同比增长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，较上月的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有所回落，但也远高于预期的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5.4%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。无论是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CPI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还是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PPI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数据均显示通胀的顽固性，这也给了美联储更多加息的理由，近期美联储官员讲话普遍偏鹰派，给市场继续降温。整体表现来看黄金向上驱动力并不强，虽有反复但表现或仍偏弱。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此前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月份美联储结束本轮加息的市场预期较高，但随着经济和就业市场的意外强劲，市场对终点利率判断产生分歧，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月份加息预期也随之升温。对黄金而言名义利率上行而通胀下行，导致实际利率上升从而使黄金价格持续承压。另外，美联储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月加息结束后，美元指数触底回升，预期中短期内黄金价格降承受较大压力，操作上应维持谨慎。</a:t>
                      </a:r>
                      <a:endParaRPr lang="zh-CN" alt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、黄金市场表现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90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现货走势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：金银价格双双回落，比值攀升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190625"/>
            <a:ext cx="916305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黄金库存：现货库存稳定，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持仓量微增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20860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黄金库存：现货库存稳定，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持仓量微增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417" y="970436"/>
            <a:ext cx="5628622" cy="3383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7934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品种间比价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86" y="735877"/>
            <a:ext cx="7076460" cy="424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45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二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、相关品种走势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687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相关性对比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08" y="4083324"/>
            <a:ext cx="16891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0216" y="4083324"/>
            <a:ext cx="1900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1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988837"/>
            <a:ext cx="3244920" cy="291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80" y="988837"/>
            <a:ext cx="3357496" cy="294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77350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美元指数：美元指数反弹，多头获利了结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39666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美国国债：短债收益率提升，长短债利差倒挂加剧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917906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美国股市：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VIX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指数处于低位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792" y="874060"/>
            <a:ext cx="5719605" cy="3438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1349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三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、宏观与黄金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98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制造业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PMI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：景气指数持续下滑，新订单衰退加剧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09" y="874060"/>
            <a:ext cx="6075593" cy="365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133861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通胀：高通胀有所好转，但租金持续上涨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27386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通胀：消费者信心回升，储蓄率小幅上升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675" y="874060"/>
            <a:ext cx="5747526" cy="3454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06402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非农就业：就业人数短期内新高，就业市场保持火热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625"/>
            <a:ext cx="91440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3571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非农就业：薪资增速持续收窄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187450"/>
            <a:ext cx="916305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51506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住房市场：长期贷款利率下滑，房价持续反弹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975414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四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、本周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市场重要数据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4" y="1393825"/>
            <a:ext cx="46609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4" y="1393825"/>
            <a:ext cx="3967339" cy="237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912898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90" y="672131"/>
            <a:ext cx="3803639" cy="431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729" y="672755"/>
            <a:ext cx="3761636" cy="431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4088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1044575"/>
            <a:ext cx="46736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8648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30052</TotalTime>
  <Words>667</Words>
  <Application>Microsoft Office PowerPoint</Application>
  <PresentationFormat>全屏显示(16:9)</PresentationFormat>
  <Paragraphs>61</Paragraphs>
  <Slides>27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1364</cp:revision>
  <dcterms:created xsi:type="dcterms:W3CDTF">2017-05-02T06:39:00Z</dcterms:created>
  <dcterms:modified xsi:type="dcterms:W3CDTF">2023-02-20T08:49:10Z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