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24"/>
  </p:notesMasterIdLst>
  <p:sldIdLst>
    <p:sldId id="541" r:id="rId3"/>
    <p:sldId id="629" r:id="rId4"/>
    <p:sldId id="619" r:id="rId5"/>
    <p:sldId id="622" r:id="rId6"/>
    <p:sldId id="632" r:id="rId7"/>
    <p:sldId id="623" r:id="rId8"/>
    <p:sldId id="633" r:id="rId9"/>
    <p:sldId id="616" r:id="rId10"/>
    <p:sldId id="634" r:id="rId11"/>
    <p:sldId id="615" r:id="rId12"/>
    <p:sldId id="635" r:id="rId13"/>
    <p:sldId id="630" r:id="rId14"/>
    <p:sldId id="636" r:id="rId15"/>
    <p:sldId id="631" r:id="rId16"/>
    <p:sldId id="637" r:id="rId17"/>
    <p:sldId id="627" r:id="rId18"/>
    <p:sldId id="624" r:id="rId19"/>
    <p:sldId id="625" r:id="rId20"/>
    <p:sldId id="628" r:id="rId21"/>
    <p:sldId id="638" r:id="rId22"/>
    <p:sldId id="639" r:id="rId23"/>
  </p:sldIdLst>
  <p:sldSz cx="9144000" cy="5143500" type="screen16x9"/>
  <p:notesSz cx="6858000" cy="9144000"/>
  <p:custDataLst>
    <p:tags r:id="rId25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2023/2/24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2023/2/24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5" Type="http://schemas.openxmlformats.org/officeDocument/2006/relationships/image" Target="../media/image16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18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9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钢材供需形势向好，黑色</a:t>
            </a: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盘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面整体偏强运行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24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258263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4224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4310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4296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4300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909.5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2952.5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+23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2760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-192.5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128.5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2049.5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+29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2120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70.5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153.5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xmlns="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682548"/>
              </p:ext>
            </p:extLst>
          </p:nvPr>
        </p:nvGraphicFramePr>
        <p:xfrm>
          <a:off x="273050" y="935382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本周黑色市场上半周持续反弹，螺纹、铁矿继续创下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2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月新高。下半周做多情绪有所回落，各品种高位震荡。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，据我的钢铁网数据，本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周螺纹产量增加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282.17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万吨，社库环比增加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3.82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915.94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万吨，厂库环比减少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15.33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337.3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万吨，表观消费量环比回升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71.91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293.68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万吨。螺纹总库存由降转升，总库存低于去年农历同期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67.5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库存表现好于过去几年同期水平。螺纹表需同比环比均继续回升，下游需求仍在加快恢复。不过近期螺纹价格上涨幅度较大，终端接受需要一个过程，且铁矿石价格在交易所对部分合约限额后出现减仓回调，对市场情绪有一定影响。预计短期螺纹盘面或高位整理为主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80.98%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1.44%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234.1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增加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14223.26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112.54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319.29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4.88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供应端，澳洲港口恢复正常发运，发运量回升幅度较大，巴西仍受雨季天气干扰。到港量高位回落。需求端，钢厂持续复产，疏港量保持高位。当前下游需求逐步启动，铁矿石供需偏紧和低库存的格局对于价格上涨驱动较大。但近期大商所继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日发布市场风险提示后，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日调整铁矿石期货部分合约交易限额，短期对于市场情绪有所影响。多空交织下，预计铁矿石价格呈现高位震荡走势。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需求端，铁水继续提产，炼钢利润稍有改善，焦炭需求预期有所改善。供应端，成本下移焦化利润有小幅修复，焦炭供应维持较低位，产地库存尚可。需求转向好，成本稍下移，焦炭现货暂看企稳待涨。期价涨后回归平水格局，仍主要参照钢市情绪震荡偏强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，受突发事故影响，口岸贸易企业捂货惜售心理较强，下游恐慌抢购情绪主导，内蒙古周边煤价普涨，蒙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原煤成交价最高可达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1650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。受内蒙地区露天煤矿事故影响，当地煤矿安全检查加严，区域内供应收紧，短期煤价支撑较强。预计短期焦煤盘面将呈高位震荡走势。</a:t>
                      </a:r>
                      <a:endParaRPr lang="zh-CN" altLang="en-US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供求：需求保持快速复苏，库存峰值低于同期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378" y="615110"/>
            <a:ext cx="7363470" cy="43692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：需求保持快速复苏，库存峰值低于同期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152653"/>
            <a:ext cx="9144000" cy="2940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4716691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供求：热卷产量复苏放缓，库存小幅回落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8" y="735595"/>
            <a:ext cx="7891281" cy="417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：热卷产量复苏放缓，库存小幅回落</a:t>
            </a:r>
            <a:endParaRPr lang="en-US" altLang="zh-CN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5855" y="1002465"/>
            <a:ext cx="6469293" cy="3379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9171645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供求：巴西发运受雨季影响，总体发运偏低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293454"/>
            <a:ext cx="9140825" cy="2466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：巴西发运受雨季影响，总体发运偏低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612" y="774475"/>
            <a:ext cx="7636988" cy="421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092494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供求：到港量大幅回落，主因上期船只提前到岗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38" y="615110"/>
            <a:ext cx="7081021" cy="43695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：到港量大幅回落，主因上期船只提前到岗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166316"/>
            <a:ext cx="9144000" cy="2896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333713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供求：钢厂补库需求持续提升，焦化厂库存下降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99" y="684055"/>
            <a:ext cx="7553118" cy="4300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供求：钢厂补库需求持续提升，焦化厂库存下降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080" y="874060"/>
            <a:ext cx="5976284" cy="3491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932491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：内蒙煤矿供应小幅收紧，总体矛盾不大</a:t>
            </a:r>
            <a:endParaRPr kumimoji="0" lang="en-US" altLang="zh-CN" sz="1800" b="0" i="0" u="none" strike="noStrike" cap="none" normalizeH="0" baseline="0" dirty="0" smtClean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812" y="695778"/>
            <a:ext cx="7281062" cy="4288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内蒙煤矿供应小幅收紧，总体矛盾不大</a:t>
            </a:r>
            <a:endParaRPr lang="en-US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6752" y="874060"/>
            <a:ext cx="6171261" cy="3449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718552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：电炉利润小幅回升，废钢供应逐步恢复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48" y="602597"/>
            <a:ext cx="7611879" cy="4369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月差：各品种月差小幅震荡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747994"/>
            <a:ext cx="8019731" cy="423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基差：焦炭期货强势上行，现货变动不大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05" y="619965"/>
            <a:ext cx="7617999" cy="4364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30267</TotalTime>
  <Words>984</Words>
  <Application>Microsoft Office PowerPoint</Application>
  <PresentationFormat>全屏显示(16:9)</PresentationFormat>
  <Paragraphs>83</Paragraphs>
  <Slides>21</Slides>
  <Notes>21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23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1366</cp:revision>
  <dcterms:created xsi:type="dcterms:W3CDTF">2017-05-02T06:39:00Z</dcterms:created>
  <dcterms:modified xsi:type="dcterms:W3CDTF">2023-02-24T08:14:39Z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