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heme/theme3.xml" ContentType="application/vnd.openxmlformats-officedocument.theme+xml"/>
  <Override PartName="/ppt/tags/tag99.xml" ContentType="application/vnd.openxmlformats-officedocument.presentationml.tags+xml"/>
  <Override PartName="/ppt/notesSlides/notesSlide1.xml" ContentType="application/vnd.openxmlformats-officedocument.presentationml.notesSlide+xml"/>
  <Override PartName="/ppt/tags/tag100.xml" ContentType="application/vnd.openxmlformats-officedocument.presentationml.tags+xml"/>
  <Override PartName="/ppt/notesSlides/notesSlide2.xml" ContentType="application/vnd.openxmlformats-officedocument.presentationml.notesSlide+xml"/>
  <Override PartName="/ppt/tags/tag101.xml" ContentType="application/vnd.openxmlformats-officedocument.presentationml.tags+xml"/>
  <Override PartName="/ppt/notesSlides/notesSlide3.xml" ContentType="application/vnd.openxmlformats-officedocument.presentationml.notesSlide+xml"/>
  <Override PartName="/ppt/tags/tag102.xml" ContentType="application/vnd.openxmlformats-officedocument.presentationml.tags+xml"/>
  <Override PartName="/ppt/notesSlides/notesSlide4.xml" ContentType="application/vnd.openxmlformats-officedocument.presentationml.notesSlide+xml"/>
  <Override PartName="/ppt/tags/tag103.xml" ContentType="application/vnd.openxmlformats-officedocument.presentationml.tags+xml"/>
  <Override PartName="/ppt/notesSlides/notesSlide5.xml" ContentType="application/vnd.openxmlformats-officedocument.presentationml.notesSlide+xml"/>
  <Override PartName="/ppt/tags/tag104.xml" ContentType="application/vnd.openxmlformats-officedocument.presentationml.tags+xml"/>
  <Override PartName="/ppt/notesSlides/notesSlide6.xml" ContentType="application/vnd.openxmlformats-officedocument.presentationml.notesSlide+xml"/>
  <Override PartName="/ppt/tags/tag105.xml" ContentType="application/vnd.openxmlformats-officedocument.presentationml.tags+xml"/>
  <Override PartName="/ppt/notesSlides/notesSlide7.xml" ContentType="application/vnd.openxmlformats-officedocument.presentationml.notesSlide+xml"/>
  <Override PartName="/ppt/tags/tag106.xml" ContentType="application/vnd.openxmlformats-officedocument.presentationml.tags+xml"/>
  <Override PartName="/ppt/notesSlides/notesSlide8.xml" ContentType="application/vnd.openxmlformats-officedocument.presentationml.notesSlide+xml"/>
  <Override PartName="/ppt/tags/tag107.xml" ContentType="application/vnd.openxmlformats-officedocument.presentationml.tags+xml"/>
  <Override PartName="/ppt/notesSlides/notesSlide9.xml" ContentType="application/vnd.openxmlformats-officedocument.presentationml.notesSlide+xml"/>
  <Override PartName="/ppt/tags/tag108.xml" ContentType="application/vnd.openxmlformats-officedocument.presentationml.tags+xml"/>
  <Override PartName="/ppt/notesSlides/notesSlide10.xml" ContentType="application/vnd.openxmlformats-officedocument.presentationml.notesSlide+xml"/>
  <Override PartName="/ppt/tags/tag109.xml" ContentType="application/vnd.openxmlformats-officedocument.presentationml.tags+xml"/>
  <Override PartName="/ppt/notesSlides/notesSlide11.xml" ContentType="application/vnd.openxmlformats-officedocument.presentationml.notesSlide+xml"/>
  <Override PartName="/ppt/tags/tag110.xml" ContentType="application/vnd.openxmlformats-officedocument.presentationml.tags+xml"/>
  <Override PartName="/ppt/notesSlides/notesSlide12.xml" ContentType="application/vnd.openxmlformats-officedocument.presentationml.notesSlide+xml"/>
  <Override PartName="/ppt/tags/tag111.xml" ContentType="application/vnd.openxmlformats-officedocument.presentationml.tags+xml"/>
  <Override PartName="/ppt/notesSlides/notesSlide13.xml" ContentType="application/vnd.openxmlformats-officedocument.presentationml.notesSlide+xml"/>
  <Override PartName="/ppt/tags/tag112.xml" ContentType="application/vnd.openxmlformats-officedocument.presentationml.tags+xml"/>
  <Override PartName="/ppt/notesSlides/notesSlide14.xml" ContentType="application/vnd.openxmlformats-officedocument.presentationml.notesSlide+xml"/>
  <Override PartName="/ppt/tags/tag113.xml" ContentType="application/vnd.openxmlformats-officedocument.presentationml.tags+xml"/>
  <Override PartName="/ppt/notesSlides/notesSlide15.xml" ContentType="application/vnd.openxmlformats-officedocument.presentationml.notesSlide+xml"/>
  <Override PartName="/ppt/tags/tag114.xml" ContentType="application/vnd.openxmlformats-officedocument.presentationml.tags+xml"/>
  <Override PartName="/ppt/notesSlides/notesSlide16.xml" ContentType="application/vnd.openxmlformats-officedocument.presentationml.notesSlide+xml"/>
  <Override PartName="/ppt/tags/tag115.xml" ContentType="application/vnd.openxmlformats-officedocument.presentationml.tags+xml"/>
  <Override PartName="/ppt/notesSlides/notesSlide17.xml" ContentType="application/vnd.openxmlformats-officedocument.presentationml.notesSlide+xml"/>
  <Override PartName="/ppt/tags/tag116.xml" ContentType="application/vnd.openxmlformats-officedocument.presentationml.tags+xml"/>
  <Override PartName="/ppt/notesSlides/notesSlide18.xml" ContentType="application/vnd.openxmlformats-officedocument.presentationml.notesSlide+xml"/>
  <Override PartName="/ppt/tags/tag117.xml" ContentType="application/vnd.openxmlformats-officedocument.presentationml.tags+xml"/>
  <Override PartName="/ppt/notesSlides/notesSlide19.xml" ContentType="application/vnd.openxmlformats-officedocument.presentationml.notesSlide+xml"/>
  <Override PartName="/ppt/tags/tag118.xml" ContentType="application/vnd.openxmlformats-officedocument.presentationml.tags+xml"/>
  <Override PartName="/ppt/notesSlides/notesSlide20.xml" ContentType="application/vnd.openxmlformats-officedocument.presentationml.notesSlide+xml"/>
  <Override PartName="/ppt/tags/tag119.xml" ContentType="application/vnd.openxmlformats-officedocument.presentationml.tags+xml"/>
  <Override PartName="/ppt/notesSlides/notesSlide21.xml" ContentType="application/vnd.openxmlformats-officedocument.presentationml.notesSlide+xml"/>
  <Override PartName="/ppt/tags/tag120.xml" ContentType="application/vnd.openxmlformats-officedocument.presentationml.tags+xml"/>
  <Override PartName="/ppt/notesSlides/notesSlide22.xml" ContentType="application/vnd.openxmlformats-officedocument.presentationml.notesSlide+xml"/>
  <Override PartName="/ppt/tags/tag121.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2" r:id="rId2"/>
  </p:sldMasterIdLst>
  <p:notesMasterIdLst>
    <p:notesMasterId r:id="rId31"/>
  </p:notesMasterIdLst>
  <p:sldIdLst>
    <p:sldId id="541" r:id="rId3"/>
    <p:sldId id="685" r:id="rId4"/>
    <p:sldId id="646" r:id="rId5"/>
    <p:sldId id="647" r:id="rId6"/>
    <p:sldId id="691" r:id="rId7"/>
    <p:sldId id="643" r:id="rId8"/>
    <p:sldId id="645" r:id="rId9"/>
    <p:sldId id="686" r:id="rId10"/>
    <p:sldId id="653" r:id="rId11"/>
    <p:sldId id="654" r:id="rId12"/>
    <p:sldId id="687" r:id="rId13"/>
    <p:sldId id="663" r:id="rId14"/>
    <p:sldId id="692" r:id="rId15"/>
    <p:sldId id="665" r:id="rId16"/>
    <p:sldId id="666" r:id="rId17"/>
    <p:sldId id="667" r:id="rId18"/>
    <p:sldId id="668" r:id="rId19"/>
    <p:sldId id="670" r:id="rId20"/>
    <p:sldId id="688" r:id="rId21"/>
    <p:sldId id="672" r:id="rId22"/>
    <p:sldId id="673" r:id="rId23"/>
    <p:sldId id="674" r:id="rId24"/>
    <p:sldId id="676" r:id="rId25"/>
    <p:sldId id="693" r:id="rId26"/>
    <p:sldId id="678" r:id="rId27"/>
    <p:sldId id="679" r:id="rId28"/>
    <p:sldId id="681" r:id="rId29"/>
    <p:sldId id="639" r:id="rId30"/>
  </p:sldIdLst>
  <p:sldSz cx="9144000" cy="5143500" type="screen16x9"/>
  <p:notesSz cx="6858000" cy="9144000"/>
  <p:custDataLst>
    <p:tags r:id="rId32"/>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563">
          <p15:clr>
            <a:srgbClr val="A4A3A4"/>
          </p15:clr>
        </p15:guide>
        <p15:guide id="2" pos="286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0F24"/>
    <a:srgbClr val="B24950"/>
    <a:srgbClr val="7F7F7F"/>
    <a:srgbClr val="5B6474"/>
    <a:srgbClr val="DAB866"/>
    <a:srgbClr val="323D51"/>
    <a:srgbClr val="E60012"/>
    <a:srgbClr val="394355"/>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99" autoAdjust="0"/>
    <p:restoredTop sz="81115" autoAdjust="0"/>
  </p:normalViewPr>
  <p:slideViewPr>
    <p:cSldViewPr snapToGrid="0" showGuides="1">
      <p:cViewPr varScale="1">
        <p:scale>
          <a:sx n="88" d="100"/>
          <a:sy n="88" d="100"/>
        </p:scale>
        <p:origin x="-632" y="-52"/>
      </p:cViewPr>
      <p:guideLst>
        <p:guide orient="horz" pos="1563"/>
        <p:guide pos="286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A3340-C542-46E3-BB6B-1E3F28D53E89}" type="datetimeFigureOut">
              <a:rPr lang="zh-CN" altLang="en-US" smtClean="0"/>
              <a:pPr/>
              <a:t>2023/3/1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EAA4AF-B0AE-42C7-9AD8-C74E868F5800}" type="slidenum">
              <a:rPr lang="zh-CN" altLang="en-US" smtClean="0"/>
              <a:pPr/>
              <a:t>‹#›</a:t>
            </a:fld>
            <a:endParaRPr lang="zh-CN" altLang="en-US"/>
          </a:p>
        </p:txBody>
      </p:sp>
    </p:spTree>
    <p:extLst>
      <p:ext uri="{BB962C8B-B14F-4D97-AF65-F5344CB8AC3E}">
        <p14:creationId xmlns:p14="http://schemas.microsoft.com/office/powerpoint/2010/main" val="18713457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a:t>
            </a:fld>
            <a:endParaRPr lang="zh-CN" altLang="en-US"/>
          </a:p>
        </p:txBody>
      </p:sp>
    </p:spTree>
    <p:extLst>
      <p:ext uri="{BB962C8B-B14F-4D97-AF65-F5344CB8AC3E}">
        <p14:creationId xmlns:p14="http://schemas.microsoft.com/office/powerpoint/2010/main" val="1819633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3</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4</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5</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6</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7</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9</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10</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12</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13</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14</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15</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16</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17</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18</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20</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21</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22</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23</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24</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25</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26</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28</a:t>
            </a:fld>
            <a:endParaRPr lang="zh-CN" altLang="en-US"/>
          </a:p>
        </p:txBody>
      </p:sp>
    </p:spTree>
    <p:extLst>
      <p:ext uri="{BB962C8B-B14F-4D97-AF65-F5344CB8AC3E}">
        <p14:creationId xmlns:p14="http://schemas.microsoft.com/office/powerpoint/2010/main" val="2529291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1.jpe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slideMaster" Target="../slideMasters/slideMaster2.xml"/><Relationship Id="rId5" Type="http://schemas.openxmlformats.org/officeDocument/2006/relationships/tags" Target="../tags/tag1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 Type="http://schemas.openxmlformats.org/officeDocument/2006/relationships/tags" Target="../tags/tag26.xml"/><Relationship Id="rId21" Type="http://schemas.openxmlformats.org/officeDocument/2006/relationships/tags" Target="../tags/tag44.xml"/><Relationship Id="rId7" Type="http://schemas.openxmlformats.org/officeDocument/2006/relationships/tags" Target="../tags/tag30.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2" Type="http://schemas.openxmlformats.org/officeDocument/2006/relationships/tags" Target="../tags/tag25.xml"/><Relationship Id="rId16" Type="http://schemas.openxmlformats.org/officeDocument/2006/relationships/tags" Target="../tags/tag39.xml"/><Relationship Id="rId20" Type="http://schemas.openxmlformats.org/officeDocument/2006/relationships/tags" Target="../tags/tag43.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image" Target="../media/image2.png"/><Relationship Id="rId10" Type="http://schemas.openxmlformats.org/officeDocument/2006/relationships/tags" Target="../tags/tag33.xml"/><Relationship Id="rId19" Type="http://schemas.openxmlformats.org/officeDocument/2006/relationships/tags" Target="../tags/tag42.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52.xml"/><Relationship Id="rId7" Type="http://schemas.openxmlformats.org/officeDocument/2006/relationships/tags" Target="../tags/tag56.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64.xml"/><Relationship Id="rId3" Type="http://schemas.openxmlformats.org/officeDocument/2006/relationships/tags" Target="../tags/tag59.xml"/><Relationship Id="rId7" Type="http://schemas.openxmlformats.org/officeDocument/2006/relationships/tags" Target="../tags/tag6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10" Type="http://schemas.openxmlformats.org/officeDocument/2006/relationships/slideMaster" Target="../slideMasters/slideMaster2.xml"/><Relationship Id="rId4" Type="http://schemas.openxmlformats.org/officeDocument/2006/relationships/tags" Target="../tags/tag60.xml"/><Relationship Id="rId9" Type="http://schemas.openxmlformats.org/officeDocument/2006/relationships/tags" Target="../tags/tag6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slideMaster" Target="../slideMasters/slideMaster2.xml"/><Relationship Id="rId4" Type="http://schemas.openxmlformats.org/officeDocument/2006/relationships/tags" Target="../tags/tag69.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75.xml"/><Relationship Id="rId7" Type="http://schemas.openxmlformats.org/officeDocument/2006/relationships/tags" Target="../tags/tag79.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Master" Target="../slideMasters/slideMaster2.xml"/><Relationship Id="rId5" Type="http://schemas.openxmlformats.org/officeDocument/2006/relationships/tags" Target="../tags/tag84.xml"/><Relationship Id="rId4" Type="http://schemas.openxmlformats.org/officeDocument/2006/relationships/tags" Target="../tags/tag83.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slideMaster" Target="../slideMasters/slideMaster2.xml"/><Relationship Id="rId4" Type="http://schemas.openxmlformats.org/officeDocument/2006/relationships/tags" Target="../tags/tag88.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96.xml"/><Relationship Id="rId3" Type="http://schemas.openxmlformats.org/officeDocument/2006/relationships/tags" Target="../tags/tag91.xml"/><Relationship Id="rId7" Type="http://schemas.openxmlformats.org/officeDocument/2006/relationships/tags" Target="../tags/tag95.xml"/><Relationship Id="rId12" Type="http://schemas.openxmlformats.org/officeDocument/2006/relationships/image" Target="../media/image3.jpe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slideMaster" Target="../slideMasters/slideMaster2.xml"/><Relationship Id="rId5" Type="http://schemas.openxmlformats.org/officeDocument/2006/relationships/tags" Target="../tags/tag93.xml"/><Relationship Id="rId10" Type="http://schemas.openxmlformats.org/officeDocument/2006/relationships/tags" Target="../tags/tag98.xml"/><Relationship Id="rId4" Type="http://schemas.openxmlformats.org/officeDocument/2006/relationships/tags" Target="../tags/tag92.xml"/><Relationship Id="rId9" Type="http://schemas.openxmlformats.org/officeDocument/2006/relationships/tags" Target="../tags/tag9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4_Title Slide 1">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rotWithShape="1">
          <a:blip r:embed="rId12" cstate="email"/>
          <a:srcRect b="-18163"/>
          <a:stretch>
            <a:fillRect/>
          </a:stretch>
        </p:blipFill>
        <p:spPr>
          <a:xfrm>
            <a:off x="0" y="0"/>
            <a:ext cx="9144000" cy="5132087"/>
          </a:xfrm>
          <a:prstGeom prst="rect">
            <a:avLst/>
          </a:prstGeom>
        </p:spPr>
      </p:pic>
      <p:sp>
        <p:nvSpPr>
          <p:cNvPr id="8" name="矩形 7"/>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等腰三角形 8"/>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1" name="直角三角形 10"/>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4" name="日期占位符 3"/>
          <p:cNvSpPr>
            <a:spLocks noGrp="1"/>
          </p:cNvSpPr>
          <p:nvPr>
            <p:ph type="dt" sz="half" idx="10"/>
            <p:custDataLst>
              <p:tags r:id="rId6"/>
            </p:custDataLst>
          </p:nvPr>
        </p:nvSpPr>
        <p:spPr>
          <a:xfrm>
            <a:off x="744082" y="95675"/>
            <a:ext cx="2057400" cy="273844"/>
          </a:xfrm>
        </p:spPr>
        <p:txBody>
          <a:bodyPr/>
          <a:lstStyle/>
          <a:p>
            <a:fld id="{760FBDFE-C587-4B4C-A407-44438C67B59E}" type="datetimeFigureOut">
              <a:rPr lang="zh-CN" altLang="en-US" smtClean="0"/>
              <a:pPr/>
              <a:t>2023/3/1</a:t>
            </a:fld>
            <a:endParaRPr lang="zh-CN" altLang="en-US"/>
          </a:p>
        </p:txBody>
      </p:sp>
      <p:sp>
        <p:nvSpPr>
          <p:cNvPr id="5" name="页脚占位符 4"/>
          <p:cNvSpPr>
            <a:spLocks noGrp="1"/>
          </p:cNvSpPr>
          <p:nvPr>
            <p:ph type="ftr" sz="quarter" idx="11"/>
            <p:custDataLst>
              <p:tags r:id="rId7"/>
            </p:custDataLst>
          </p:nvPr>
        </p:nvSpPr>
        <p:spPr>
          <a:xfrm>
            <a:off x="3144382" y="95675"/>
            <a:ext cx="3086100" cy="273844"/>
          </a:xfrm>
        </p:spPr>
        <p:txBody>
          <a:bodyPr/>
          <a:lstStyle/>
          <a:p>
            <a:endParaRPr lang="zh-CN" altLang="en-US"/>
          </a:p>
        </p:txBody>
      </p:sp>
      <p:sp>
        <p:nvSpPr>
          <p:cNvPr id="6" name="灯片编号占位符 5"/>
          <p:cNvSpPr>
            <a:spLocks noGrp="1"/>
          </p:cNvSpPr>
          <p:nvPr>
            <p:ph type="sldNum" sz="quarter" idx="12"/>
            <p:custDataLst>
              <p:tags r:id="rId8"/>
            </p:custDataLst>
          </p:nvPr>
        </p:nvSpPr>
        <p:spPr>
          <a:xfrm>
            <a:off x="6573382" y="95675"/>
            <a:ext cx="2057400" cy="273844"/>
          </a:xfrm>
        </p:spPr>
        <p:txBody>
          <a:bodyPr/>
          <a:lstStyle/>
          <a:p>
            <a:fld id="{49AE70B2-8BF9-45C0-BB95-33D1B9D3A854}" type="slidenum">
              <a:rPr lang="zh-CN" altLang="en-US" smtClean="0"/>
              <a:pPr/>
              <a:t>‹#›</a:t>
            </a:fld>
            <a:endParaRPr lang="zh-CN" altLang="en-US"/>
          </a:p>
        </p:txBody>
      </p:sp>
      <p:sp>
        <p:nvSpPr>
          <p:cNvPr id="2" name="标题 1"/>
          <p:cNvSpPr>
            <a:spLocks noGrp="1"/>
          </p:cNvSpPr>
          <p:nvPr>
            <p:ph type="ctrTitle" hasCustomPrompt="1"/>
            <p:custDataLst>
              <p:tags r:id="rId9"/>
            </p:custDataLst>
          </p:nvPr>
        </p:nvSpPr>
        <p:spPr>
          <a:xfrm>
            <a:off x="4171950" y="3779043"/>
            <a:ext cx="4914900" cy="790186"/>
          </a:xfrm>
          <a:noFill/>
        </p:spPr>
        <p:txBody>
          <a:bodyPr anchor="b">
            <a:normAutofit/>
          </a:bodyPr>
          <a:lstStyle>
            <a:lvl1pPr algn="r">
              <a:defRPr sz="3600" b="1">
                <a:solidFill>
                  <a:schemeClr val="tx1"/>
                </a:solidFill>
              </a:defRPr>
            </a:lvl1pPr>
          </a:lstStyle>
          <a:p>
            <a:r>
              <a:rPr lang="zh-CN" altLang="en-US" dirty="0"/>
              <a:t>单击此处编辑标题</a:t>
            </a:r>
          </a:p>
        </p:txBody>
      </p:sp>
      <p:sp>
        <p:nvSpPr>
          <p:cNvPr id="3" name="副标题 2"/>
          <p:cNvSpPr>
            <a:spLocks noGrp="1"/>
          </p:cNvSpPr>
          <p:nvPr>
            <p:ph type="subTitle" idx="1" hasCustomPrompt="1"/>
            <p:custDataLst>
              <p:tags r:id="rId10"/>
            </p:custDataLst>
          </p:nvPr>
        </p:nvSpPr>
        <p:spPr>
          <a:xfrm>
            <a:off x="4171950" y="4623278"/>
            <a:ext cx="4914900" cy="378000"/>
          </a:xfrm>
          <a:noFill/>
        </p:spPr>
        <p:txBody>
          <a:bodyPr>
            <a:normAutofit/>
          </a:bodyPr>
          <a:lstStyle>
            <a:lvl1pPr marL="0" indent="0" algn="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dirty="0"/>
              <a:t>单击此处编辑母版标题样式</a:t>
            </a:r>
          </a:p>
        </p:txBody>
      </p:sp>
      <p:sp>
        <p:nvSpPr>
          <p:cNvPr id="3" name="内容占位符 2"/>
          <p:cNvSpPr>
            <a:spLocks noGrp="1"/>
          </p:cNvSpPr>
          <p:nvPr>
            <p:ph idx="1"/>
            <p:custDataLst>
              <p:tags r:id="rId2"/>
            </p:custDataLst>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2023/3/1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
        <p:nvSpPr>
          <p:cNvPr id="7" name="矩形 6"/>
          <p:cNvSpPr/>
          <p:nvPr>
            <p:custDataLst>
              <p:tags r:id="rId6"/>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7" name="矩形 6"/>
          <p:cNvSpPr/>
          <p:nvPr>
            <p:custDataLst>
              <p:tags r:id="rId1"/>
            </p:custDataLst>
          </p:nvPr>
        </p:nvSpPr>
        <p:spPr>
          <a:xfrm>
            <a:off x="1676" y="143"/>
            <a:ext cx="9144000" cy="5143500"/>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8" name="任意多边形 3"/>
          <p:cNvSpPr/>
          <p:nvPr>
            <p:custDataLst>
              <p:tags r:id="rId2"/>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9" name="任意多边形 5"/>
          <p:cNvSpPr/>
          <p:nvPr>
            <p:custDataLst>
              <p:tags r:id="rId3"/>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0" name="任意多边形 15"/>
          <p:cNvSpPr/>
          <p:nvPr>
            <p:custDataLst>
              <p:tags r:id="rId4"/>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1" name="任意多边形 11"/>
          <p:cNvSpPr/>
          <p:nvPr>
            <p:custDataLst>
              <p:tags r:id="rId5"/>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2" name="任意多边形 13"/>
          <p:cNvSpPr/>
          <p:nvPr>
            <p:custDataLst>
              <p:tags r:id="rId6"/>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3" name="任意多边形 17"/>
          <p:cNvSpPr/>
          <p:nvPr>
            <p:custDataLst>
              <p:tags r:id="rId7"/>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任意多边形 20"/>
          <p:cNvSpPr/>
          <p:nvPr>
            <p:custDataLst>
              <p:tags r:id="rId8"/>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 name="任意多边形 21"/>
          <p:cNvSpPr/>
          <p:nvPr>
            <p:custDataLst>
              <p:tags r:id="rId9"/>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任意多边形 22"/>
          <p:cNvSpPr/>
          <p:nvPr>
            <p:custDataLst>
              <p:tags r:id="rId10"/>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任意多边形 23"/>
          <p:cNvSpPr/>
          <p:nvPr>
            <p:custDataLst>
              <p:tags r:id="rId11"/>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8" name="任意多边形 24"/>
          <p:cNvSpPr/>
          <p:nvPr>
            <p:custDataLst>
              <p:tags r:id="rId12"/>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9" name="任意多边形 25"/>
          <p:cNvSpPr/>
          <p:nvPr>
            <p:custDataLst>
              <p:tags r:id="rId13"/>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cxnSp>
        <p:nvCxnSpPr>
          <p:cNvPr id="20" name="直接连接符 19"/>
          <p:cNvCxnSpPr/>
          <p:nvPr>
            <p:custDataLst>
              <p:tags r:id="rId14"/>
            </p:custDataLst>
          </p:nvPr>
        </p:nvCxnSpPr>
        <p:spPr>
          <a:xfrm flipV="1">
            <a:off x="814388" y="3612696"/>
            <a:ext cx="1720623" cy="887866"/>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15"/>
            </p:custDataLst>
          </p:nvPr>
        </p:nvCxnSpPr>
        <p:spPr>
          <a:xfrm flipH="1">
            <a:off x="2339068" y="2877911"/>
            <a:ext cx="1861457" cy="132873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16"/>
            </p:custDataLst>
          </p:nvPr>
        </p:nvCxnSpPr>
        <p:spPr>
          <a:xfrm flipH="1">
            <a:off x="3931103" y="2781300"/>
            <a:ext cx="569459" cy="1076325"/>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17"/>
            </p:custDataLst>
          </p:nvPr>
        </p:nvCxnSpPr>
        <p:spPr>
          <a:xfrm flipH="1">
            <a:off x="4310743" y="3539218"/>
            <a:ext cx="232682" cy="160428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18"/>
            </p:custDataLst>
          </p:nvPr>
        </p:nvCxnSpPr>
        <p:spPr>
          <a:xfrm>
            <a:off x="6104845" y="3355522"/>
            <a:ext cx="2945266" cy="1408339"/>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任意多边形 37"/>
          <p:cNvSpPr/>
          <p:nvPr>
            <p:custDataLst>
              <p:tags r:id="rId19"/>
            </p:custDataLst>
          </p:nvPr>
        </p:nvSpPr>
        <p:spPr>
          <a:xfrm>
            <a:off x="5401355" y="3205909"/>
            <a:ext cx="3183539" cy="1925198"/>
          </a:xfrm>
          <a:custGeom>
            <a:avLst/>
            <a:gdLst>
              <a:gd name="connsiteX0" fmla="*/ 242371 w 4263527"/>
              <a:gd name="connsiteY0" fmla="*/ 44067 h 2566930"/>
              <a:gd name="connsiteX1" fmla="*/ 4263527 w 4263527"/>
              <a:gd name="connsiteY1" fmla="*/ 2544896 h 2566930"/>
              <a:gd name="connsiteX2" fmla="*/ 2566930 w 4263527"/>
              <a:gd name="connsiteY2" fmla="*/ 2566930 h 2566930"/>
              <a:gd name="connsiteX3" fmla="*/ 0 w 4263527"/>
              <a:gd name="connsiteY3" fmla="*/ 0 h 2566930"/>
              <a:gd name="connsiteX4" fmla="*/ 242371 w 4263527"/>
              <a:gd name="connsiteY4" fmla="*/ 44067 h 2566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3527" h="2566930">
                <a:moveTo>
                  <a:pt x="242371" y="44067"/>
                </a:moveTo>
                <a:lnTo>
                  <a:pt x="4263527" y="2544896"/>
                </a:lnTo>
                <a:lnTo>
                  <a:pt x="2566930" y="2566930"/>
                </a:lnTo>
                <a:lnTo>
                  <a:pt x="0" y="0"/>
                </a:lnTo>
                <a:lnTo>
                  <a:pt x="242371" y="440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6" name="等腰三角形 25"/>
          <p:cNvSpPr/>
          <p:nvPr>
            <p:custDataLst>
              <p:tags r:id="rId20"/>
            </p:custDataLst>
          </p:nvPr>
        </p:nvSpPr>
        <p:spPr>
          <a:xfrm flipV="1">
            <a:off x="2511373" y="1367543"/>
            <a:ext cx="3378305" cy="1311852"/>
          </a:xfrm>
          <a:prstGeom prst="triangle">
            <a:avLst/>
          </a:pr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7" name="等腰三角形 26"/>
          <p:cNvSpPr/>
          <p:nvPr>
            <p:custDataLst>
              <p:tags r:id="rId21"/>
            </p:custDataLst>
          </p:nvPr>
        </p:nvSpPr>
        <p:spPr>
          <a:xfrm flipV="1">
            <a:off x="3431858" y="-8286"/>
            <a:ext cx="2289456" cy="889034"/>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 name="标题 1"/>
          <p:cNvSpPr>
            <a:spLocks noGrp="1"/>
          </p:cNvSpPr>
          <p:nvPr>
            <p:ph type="title" hasCustomPrompt="1"/>
            <p:custDataLst>
              <p:tags r:id="rId22"/>
            </p:custDataLst>
          </p:nvPr>
        </p:nvSpPr>
        <p:spPr>
          <a:xfrm>
            <a:off x="1357313" y="1305711"/>
            <a:ext cx="6429375" cy="770546"/>
          </a:xfrm>
        </p:spPr>
        <p:txBody>
          <a:bodyPr anchor="b">
            <a:normAutofit/>
          </a:bodyPr>
          <a:lstStyle>
            <a:lvl1pPr algn="ctr">
              <a:defRPr sz="4050">
                <a:solidFill>
                  <a:schemeClr val="bg1"/>
                </a:solidFill>
              </a:defRPr>
            </a:lvl1pPr>
          </a:lstStyle>
          <a:p>
            <a:r>
              <a:rPr lang="zh-CN" altLang="en-US" dirty="0"/>
              <a:t>单击此处编辑标题</a:t>
            </a:r>
          </a:p>
        </p:txBody>
      </p:sp>
      <p:sp>
        <p:nvSpPr>
          <p:cNvPr id="3" name="文本占位符 2"/>
          <p:cNvSpPr>
            <a:spLocks noGrp="1"/>
          </p:cNvSpPr>
          <p:nvPr>
            <p:ph type="body" idx="1"/>
            <p:custDataLst>
              <p:tags r:id="rId23"/>
            </p:custDataLst>
          </p:nvPr>
        </p:nvSpPr>
        <p:spPr>
          <a:xfrm>
            <a:off x="1357313" y="2156819"/>
            <a:ext cx="6429375" cy="595592"/>
          </a:xfrm>
        </p:spPr>
        <p:txBody>
          <a:bodyPr/>
          <a:lstStyle>
            <a:lvl1pPr marL="0" indent="0" algn="ctr">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24"/>
            </p:custDataLst>
          </p:nvPr>
        </p:nvSpPr>
        <p:spPr/>
        <p:txBody>
          <a:bodyPr/>
          <a:lstStyle/>
          <a:p>
            <a:fld id="{760FBDFE-C587-4B4C-A407-44438C67B59E}" type="datetimeFigureOut">
              <a:rPr lang="zh-CN" altLang="en-US" smtClean="0"/>
              <a:pPr/>
              <a:t>2023/3/1</a:t>
            </a:fld>
            <a:endParaRPr lang="zh-CN" altLang="en-US"/>
          </a:p>
        </p:txBody>
      </p:sp>
      <p:sp>
        <p:nvSpPr>
          <p:cNvPr id="5" name="页脚占位符 4"/>
          <p:cNvSpPr>
            <a:spLocks noGrp="1"/>
          </p:cNvSpPr>
          <p:nvPr>
            <p:ph type="ftr" sz="quarter" idx="11"/>
            <p:custDataLst>
              <p:tags r:id="rId25"/>
            </p:custDataLst>
          </p:nvPr>
        </p:nvSpPr>
        <p:spPr/>
        <p:txBody>
          <a:bodyPr/>
          <a:lstStyle/>
          <a:p>
            <a:endParaRPr lang="zh-CN" altLang="en-US"/>
          </a:p>
        </p:txBody>
      </p:sp>
      <p:sp>
        <p:nvSpPr>
          <p:cNvPr id="6" name="灯片编号占位符 5"/>
          <p:cNvSpPr>
            <a:spLocks noGrp="1"/>
          </p:cNvSpPr>
          <p:nvPr>
            <p:ph type="sldNum" sz="quarter" idx="12"/>
            <p:custDataLst>
              <p:tags r:id="rId2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a:t>单击此处编辑母版标题样式</a:t>
            </a:r>
          </a:p>
        </p:txBody>
      </p:sp>
      <p:sp>
        <p:nvSpPr>
          <p:cNvPr id="3" name="内容占位符 2"/>
          <p:cNvSpPr>
            <a:spLocks noGrp="1"/>
          </p:cNvSpPr>
          <p:nvPr>
            <p:ph sz="half" idx="1"/>
            <p:custDataLst>
              <p:tags r:id="rId2"/>
            </p:custDataLst>
          </p:nvPr>
        </p:nvSpPr>
        <p:spPr>
          <a:xfrm>
            <a:off x="6286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custDataLst>
              <p:tags r:id="rId3"/>
            </p:custDataLst>
          </p:nvPr>
        </p:nvSpPr>
        <p:spPr>
          <a:xfrm>
            <a:off x="46291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2023/3/1</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
        <p:nvSpPr>
          <p:cNvPr id="8" name="矩形 7"/>
          <p:cNvSpPr/>
          <p:nvPr>
            <p:custDataLst>
              <p:tags r:id="rId7"/>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custDataLst>
              <p:tags r:id="rId2"/>
            </p:custDataLst>
          </p:nvPr>
        </p:nvSpPr>
        <p:spPr>
          <a:xfrm>
            <a:off x="629841" y="1308721"/>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4" name="内容占位符 3"/>
          <p:cNvSpPr>
            <a:spLocks noGrp="1"/>
          </p:cNvSpPr>
          <p:nvPr>
            <p:ph sz="half" idx="2"/>
            <p:custDataLst>
              <p:tags r:id="rId3"/>
            </p:custDataLst>
          </p:nvPr>
        </p:nvSpPr>
        <p:spPr>
          <a:xfrm>
            <a:off x="629841" y="1961707"/>
            <a:ext cx="3868340"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custDataLst>
              <p:tags r:id="rId4"/>
            </p:custDataLst>
          </p:nvPr>
        </p:nvSpPr>
        <p:spPr>
          <a:xfrm>
            <a:off x="4629150" y="1308721"/>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6" name="内容占位符 5"/>
          <p:cNvSpPr>
            <a:spLocks noGrp="1"/>
          </p:cNvSpPr>
          <p:nvPr>
            <p:ph sz="quarter" idx="4"/>
            <p:custDataLst>
              <p:tags r:id="rId5"/>
            </p:custDataLst>
          </p:nvPr>
        </p:nvSpPr>
        <p:spPr>
          <a:xfrm>
            <a:off x="4629150" y="1961707"/>
            <a:ext cx="3887391"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2023/3/1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10" name="矩形 9"/>
          <p:cNvSpPr/>
          <p:nvPr>
            <p:custDataLst>
              <p:tags r:id="rId9"/>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custDataLst>
              <p:tags r:id="rId2"/>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11" name="标题 10"/>
          <p:cNvSpPr>
            <a:spLocks noGrp="1"/>
          </p:cNvSpPr>
          <p:nvPr>
            <p:ph type="title"/>
            <p:custDataLst>
              <p:tags r:id="rId4"/>
            </p:custDataLst>
          </p:nvPr>
        </p:nvSpPr>
        <p:spPr/>
        <p:txBody>
          <a:bodyPr/>
          <a:lstStyle/>
          <a:p>
            <a:r>
              <a:rPr lang="zh-CN" altLang="en-US"/>
              <a:t>单击此处编辑母版标题样式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2023/3/1</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0" y="342900"/>
            <a:ext cx="3123900" cy="1200150"/>
          </a:xfrm>
        </p:spPr>
        <p:txBody>
          <a:bodyPr anchor="t" anchorCtr="0">
            <a:normAutofit/>
          </a:bodyPr>
          <a:lstStyle>
            <a:lvl1pPr>
              <a:defRPr sz="2700"/>
            </a:lvl1pPr>
          </a:lstStyle>
          <a:p>
            <a:r>
              <a:rPr lang="zh-CN" altLang="en-US" dirty="0"/>
              <a:t>单击此处编辑母版标题样式</a:t>
            </a:r>
          </a:p>
        </p:txBody>
      </p:sp>
      <p:sp>
        <p:nvSpPr>
          <p:cNvPr id="3" name="图片占位符 2"/>
          <p:cNvSpPr>
            <a:spLocks noGrp="1" noChangeAspect="1"/>
          </p:cNvSpPr>
          <p:nvPr>
            <p:ph type="pic" idx="1"/>
            <p:custDataLst>
              <p:tags r:id="rId2"/>
            </p:custDataLst>
          </p:nvPr>
        </p:nvSpPr>
        <p:spPr>
          <a:xfrm>
            <a:off x="3888000" y="342900"/>
            <a:ext cx="4627800" cy="40527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dirty="0"/>
          </a:p>
        </p:txBody>
      </p:sp>
      <p:sp>
        <p:nvSpPr>
          <p:cNvPr id="4" name="文本占位符 3"/>
          <p:cNvSpPr>
            <a:spLocks noGrp="1"/>
          </p:cNvSpPr>
          <p:nvPr>
            <p:ph type="body" sz="half" idx="2"/>
            <p:custDataLst>
              <p:tags r:id="rId3"/>
            </p:custDataLst>
          </p:nvPr>
        </p:nvSpPr>
        <p:spPr>
          <a:xfrm>
            <a:off x="629840" y="1543050"/>
            <a:ext cx="3123900" cy="2858691"/>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dirty="0"/>
              <a:t>单击此处编辑母版文本样式</a:t>
            </a: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pPr/>
              <a:t>2023/3/1</a:t>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pPr/>
              <a:t>‹#›</a:t>
            </a:fld>
            <a:endParaRPr lang="zh-CN" altLang="en-US"/>
          </a:p>
        </p:txBody>
      </p:sp>
      <p:sp>
        <p:nvSpPr>
          <p:cNvPr id="8" name="矩形 7"/>
          <p:cNvSpPr/>
          <p:nvPr>
            <p:custDataLst>
              <p:tags r:id="rId7"/>
            </p:custDataLst>
          </p:nvPr>
        </p:nvSpPr>
        <p:spPr>
          <a:xfrm>
            <a:off x="381000" y="452870"/>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368363" y="273844"/>
            <a:ext cx="1146987" cy="4358879"/>
          </a:xfrm>
        </p:spPr>
        <p:txBody>
          <a:bodyPr vert="eaVert">
            <a:normAutofit/>
          </a:bodyPr>
          <a:lstStyle>
            <a:lvl1pPr>
              <a:defRPr sz="2700"/>
            </a:lvl1pPr>
          </a:lstStyle>
          <a:p>
            <a:r>
              <a:rPr lang="zh-CN" altLang="en-US"/>
              <a:t>单击此处编辑母版标题样式</a:t>
            </a:r>
          </a:p>
        </p:txBody>
      </p:sp>
      <p:sp>
        <p:nvSpPr>
          <p:cNvPr id="3" name="竖排文字占位符 2"/>
          <p:cNvSpPr>
            <a:spLocks noGrp="1"/>
          </p:cNvSpPr>
          <p:nvPr>
            <p:ph type="body" orient="vert" idx="1"/>
            <p:custDataLst>
              <p:tags r:id="rId2"/>
            </p:custDataLst>
          </p:nvPr>
        </p:nvSpPr>
        <p:spPr>
          <a:xfrm>
            <a:off x="628650" y="273844"/>
            <a:ext cx="6659969" cy="4358879"/>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2023/3/1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628650" y="413657"/>
            <a:ext cx="7886700" cy="416922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0" y="5723"/>
            <a:ext cx="9144000" cy="5120640"/>
          </a:xfrm>
          <a:prstGeom prst="rect">
            <a:avLst/>
          </a:prstGeom>
        </p:spPr>
      </p:pic>
      <p:sp>
        <p:nvSpPr>
          <p:cNvPr id="7" name="矩形 6"/>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8" name="等腰三角形 7"/>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直角三角形 8"/>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9"/>
            </p:custDataLst>
          </p:nvPr>
        </p:nvSpPr>
        <p:spPr>
          <a:xfrm>
            <a:off x="4893468" y="3530600"/>
            <a:ext cx="3864769" cy="938657"/>
          </a:xfrm>
        </p:spPr>
        <p:txBody>
          <a:bodyPr anchor="b">
            <a:normAutofit/>
          </a:bodyPr>
          <a:lstStyle>
            <a:lvl1pPr algn="r">
              <a:defRPr sz="4950" b="1">
                <a:solidFill>
                  <a:schemeClr val="tx1"/>
                </a:solidFill>
              </a:defRPr>
            </a:lvl1pPr>
          </a:lstStyle>
          <a:p>
            <a:r>
              <a:rPr lang="zh-CN" altLang="en-US" dirty="0"/>
              <a:t>编辑标题</a:t>
            </a:r>
          </a:p>
        </p:txBody>
      </p:sp>
      <p:sp>
        <p:nvSpPr>
          <p:cNvPr id="14" name="文本占位符 13"/>
          <p:cNvSpPr>
            <a:spLocks noGrp="1"/>
          </p:cNvSpPr>
          <p:nvPr>
            <p:ph type="body" sz="quarter" idx="13" hasCustomPrompt="1"/>
            <p:custDataLst>
              <p:tags r:id="rId10"/>
            </p:custDataLst>
          </p:nvPr>
        </p:nvSpPr>
        <p:spPr>
          <a:xfrm>
            <a:off x="4893468" y="4537472"/>
            <a:ext cx="3864769" cy="594615"/>
          </a:xfrm>
        </p:spPr>
        <p:txBody>
          <a:bodyPr>
            <a:normAutofit/>
          </a:bodyPr>
          <a:lstStyle>
            <a:lvl1pPr marL="0" indent="0" algn="r">
              <a:buNone/>
              <a:defRPr sz="2400">
                <a:solidFill>
                  <a:schemeClr val="tx1"/>
                </a:solidFill>
              </a:defRPr>
            </a:lvl1pPr>
          </a:lstStyle>
          <a:p>
            <a:pPr lvl="0"/>
            <a:r>
              <a:rPr lang="zh-CN" altLang="en-US" dirty="0"/>
              <a:t>单击此处编辑文本</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5038442"/>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pic>
        <p:nvPicPr>
          <p:cNvPr id="9" name="Picture 4">
            <a:extLst>
              <a:ext uri="{FF2B5EF4-FFF2-40B4-BE49-F238E27FC236}">
                <a16:creationId xmlns:a16="http://schemas.microsoft.com/office/drawing/2014/main" xmlns="" id="{D1AD4839-55C9-475D-8810-41BA4EB75494}"/>
              </a:ext>
            </a:extLst>
          </p:cNvPr>
          <p:cNvPicPr>
            <a:picLocks noChangeAspect="1" noChangeArrowheads="1"/>
          </p:cNvPicPr>
          <p:nvPr userDrawn="1"/>
        </p:nvPicPr>
        <p:blipFill>
          <a:blip r:embed="rId2"/>
          <a:srcRect/>
          <a:stretch>
            <a:fillRect/>
          </a:stretch>
        </p:blipFill>
        <p:spPr bwMode="auto">
          <a:xfrm>
            <a:off x="7286049" y="235952"/>
            <a:ext cx="1539325" cy="341649"/>
          </a:xfrm>
          <a:prstGeom prst="rect">
            <a:avLst/>
          </a:prstGeom>
          <a:noFill/>
          <a:ln w="9525">
            <a:noFill/>
            <a:miter lim="800000"/>
            <a:headEnd/>
            <a:tailEnd/>
          </a:ln>
          <a:effectLst/>
        </p:spPr>
      </p:pic>
      <p:sp>
        <p:nvSpPr>
          <p:cNvPr id="5" name="bk object 16">
            <a:extLst>
              <a:ext uri="{FF2B5EF4-FFF2-40B4-BE49-F238E27FC236}">
                <a16:creationId xmlns:a16="http://schemas.microsoft.com/office/drawing/2014/main" xmlns="" id="{DF37A443-3266-443A-9C6D-9848630F8136}"/>
              </a:ext>
            </a:extLst>
          </p:cNvPr>
          <p:cNvSpPr/>
          <p:nvPr userDrawn="1"/>
        </p:nvSpPr>
        <p:spPr>
          <a:xfrm>
            <a:off x="366903" y="679512"/>
            <a:ext cx="8458471" cy="38506"/>
          </a:xfrm>
          <a:custGeom>
            <a:avLst/>
            <a:gdLst/>
            <a:ahLst/>
            <a:cxnLst/>
            <a:rect l="l" t="t" r="r" b="b"/>
            <a:pathLst>
              <a:path w="8928100">
                <a:moveTo>
                  <a:pt x="0" y="0"/>
                </a:moveTo>
                <a:lnTo>
                  <a:pt x="8927592" y="0"/>
                </a:lnTo>
              </a:path>
            </a:pathLst>
          </a:custGeom>
          <a:ln w="35051">
            <a:solidFill>
              <a:srgbClr val="E60012"/>
            </a:solidFill>
          </a:ln>
        </p:spPr>
        <p:txBody>
          <a:bodyPr wrap="square" lIns="0" tIns="0" rIns="0" bIns="0" rtlCol="0"/>
          <a:lstStyle/>
          <a:p>
            <a:endParaRPr dirty="0">
              <a:latin typeface="阿里巴巴普惠体 2.0 55 Regular" panose="00020600040101010101" pitchFamily="18" charset="-122"/>
            </a:endParaRPr>
          </a:p>
        </p:txBody>
      </p:sp>
    </p:spTree>
    <p:extLst>
      <p:ext uri="{BB962C8B-B14F-4D97-AF65-F5344CB8AC3E}">
        <p14:creationId xmlns:p14="http://schemas.microsoft.com/office/powerpoint/2010/main" val="23564171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9" Type="http://schemas.openxmlformats.org/officeDocument/2006/relationships/tags" Target="../tags/tag4.xml"/><Relationship Id="rId3" Type="http://schemas.openxmlformats.org/officeDocument/2006/relationships/slideLayout" Target="../slideLayouts/slideLayout6.xml"/><Relationship Id="rId21" Type="http://schemas.openxmlformats.org/officeDocument/2006/relationships/slideLayout" Target="../slideLayouts/slideLayout24.xml"/><Relationship Id="rId34" Type="http://schemas.openxmlformats.org/officeDocument/2006/relationships/slideLayout" Target="../slideLayouts/slideLayout37.xml"/><Relationship Id="rId42" Type="http://schemas.openxmlformats.org/officeDocument/2006/relationships/tags" Target="../tags/tag7.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33" Type="http://schemas.openxmlformats.org/officeDocument/2006/relationships/slideLayout" Target="../slideLayouts/slideLayout36.xml"/><Relationship Id="rId38" Type="http://schemas.openxmlformats.org/officeDocument/2006/relationships/tags" Target="../tags/tag3.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slideLayout" Target="../slideLayouts/slideLayout32.xml"/><Relationship Id="rId41" Type="http://schemas.openxmlformats.org/officeDocument/2006/relationships/tags" Target="../tags/tag6.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32" Type="http://schemas.openxmlformats.org/officeDocument/2006/relationships/slideLayout" Target="../slideLayouts/slideLayout35.xml"/><Relationship Id="rId37" Type="http://schemas.openxmlformats.org/officeDocument/2006/relationships/tags" Target="../tags/tag2.xml"/><Relationship Id="rId40" Type="http://schemas.openxmlformats.org/officeDocument/2006/relationships/tags" Target="../tags/tag5.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slideLayout" Target="../slideLayouts/slideLayout31.xml"/><Relationship Id="rId36" Type="http://schemas.openxmlformats.org/officeDocument/2006/relationships/theme" Target="../theme/theme2.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31" Type="http://schemas.openxmlformats.org/officeDocument/2006/relationships/slideLayout" Target="../slideLayouts/slideLayout34.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 Id="rId30" Type="http://schemas.openxmlformats.org/officeDocument/2006/relationships/slideLayout" Target="../slideLayouts/slideLayout33.xml"/><Relationship Id="rId35"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7" name="组 4"/>
          <p:cNvGrpSpPr/>
          <p:nvPr userDrawn="1"/>
        </p:nvGrpSpPr>
        <p:grpSpPr>
          <a:xfrm>
            <a:off x="0" y="0"/>
            <a:ext cx="2979167" cy="717067"/>
            <a:chOff x="4524703" y="1679824"/>
            <a:chExt cx="2979167" cy="717067"/>
          </a:xfrm>
        </p:grpSpPr>
        <p:sp>
          <p:nvSpPr>
            <p:cNvPr id="8" name="矩形 7"/>
            <p:cNvSpPr/>
            <p:nvPr/>
          </p:nvSpPr>
          <p:spPr>
            <a:xfrm>
              <a:off x="4524703" y="1781503"/>
              <a:ext cx="709449" cy="457200"/>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9" name="矩形 8"/>
            <p:cNvSpPr/>
            <p:nvPr/>
          </p:nvSpPr>
          <p:spPr>
            <a:xfrm>
              <a:off x="4524703" y="2282535"/>
              <a:ext cx="709449" cy="66862"/>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10" name="文本框 9"/>
            <p:cNvSpPr txBox="1"/>
            <p:nvPr/>
          </p:nvSpPr>
          <p:spPr>
            <a:xfrm>
              <a:off x="5309038" y="1679824"/>
              <a:ext cx="2194832" cy="523220"/>
            </a:xfrm>
            <a:prstGeom prst="rect">
              <a:avLst/>
            </a:prstGeom>
            <a:noFill/>
          </p:spPr>
          <p:txBody>
            <a:bodyPr wrap="none" rtlCol="0">
              <a:spAutoFit/>
            </a:bodyPr>
            <a:lstStyle/>
            <a:p>
              <a:r>
                <a:rPr kumimoji="1" lang="zh-CN" altLang="en-US" sz="2800" dirty="0">
                  <a:latin typeface="庞门正道标题体" panose="02010600030101010101" pitchFamily="2" charset="-122"/>
                  <a:ea typeface="庞门正道标题体" panose="02010600030101010101" pitchFamily="2" charset="-122"/>
                  <a:cs typeface="微软雅黑" panose="020B0503020204020204" charset="-122"/>
                </a:rPr>
                <a:t>输入文字标题</a:t>
              </a:r>
            </a:p>
          </p:txBody>
        </p:sp>
        <p:sp>
          <p:nvSpPr>
            <p:cNvPr id="11" name="文本框 10"/>
            <p:cNvSpPr txBox="1"/>
            <p:nvPr/>
          </p:nvSpPr>
          <p:spPr>
            <a:xfrm>
              <a:off x="5309038" y="2096809"/>
              <a:ext cx="833883" cy="300082"/>
            </a:xfrm>
            <a:prstGeom prst="rect">
              <a:avLst/>
            </a:prstGeom>
            <a:noFill/>
          </p:spPr>
          <p:txBody>
            <a:bodyPr wrap="none" rtlCol="0">
              <a:spAutoFit/>
            </a:bodyPr>
            <a:lstStyle/>
            <a:p>
              <a:r>
                <a:rPr kumimoji="1" lang="zh-CN" altLang="en-US" dirty="0">
                  <a:solidFill>
                    <a:schemeClr val="bg1">
                      <a:lumMod val="50000"/>
                    </a:schemeClr>
                  </a:solidFill>
                  <a:latin typeface="庞门正道标题体" panose="02010600030101010101" pitchFamily="2" charset="-122"/>
                  <a:ea typeface="庞门正道标题体" panose="02010600030101010101" pitchFamily="2" charset="-122"/>
                </a:rPr>
                <a:t>添加文字</a:t>
              </a: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slow" advClick="0" advTm="200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37"/>
            </p:custDataLst>
          </p:nvPr>
        </p:nvSpPr>
        <p:spPr>
          <a:xfrm>
            <a:off x="628650" y="273844"/>
            <a:ext cx="7886700" cy="994172"/>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custDataLst>
              <p:tags r:id="rId38"/>
            </p:custDataLst>
          </p:nvPr>
        </p:nvSpPr>
        <p:spPr>
          <a:xfrm>
            <a:off x="628650" y="1369219"/>
            <a:ext cx="7886700" cy="3263504"/>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39"/>
            </p:custDataLst>
          </p:nvPr>
        </p:nvSpPr>
        <p:spPr>
          <a:xfrm>
            <a:off x="628650" y="4767263"/>
            <a:ext cx="2057400" cy="273844"/>
          </a:xfrm>
          <a:prstGeom prst="rect">
            <a:avLst/>
          </a:prstGeom>
        </p:spPr>
        <p:txBody>
          <a:bodyPr vert="horz" lIns="91440" tIns="45720" rIns="91440" bIns="45720" rtlCol="0" anchor="ctr">
            <a:normAutofit/>
          </a:bodyPr>
          <a:lstStyle>
            <a:lvl1pPr algn="l">
              <a:defRPr sz="900">
                <a:solidFill>
                  <a:schemeClr val="tx1">
                    <a:lumMod val="65000"/>
                    <a:lumOff val="35000"/>
                  </a:schemeClr>
                </a:solidFill>
              </a:defRPr>
            </a:lvl1pPr>
          </a:lstStyle>
          <a:p>
            <a:fld id="{760FBDFE-C587-4B4C-A407-44438C67B59E}" type="datetimeFigureOut">
              <a:rPr lang="zh-CN" altLang="en-US" smtClean="0"/>
              <a:pPr/>
              <a:t>2023/3/1</a:t>
            </a:fld>
            <a:endParaRPr lang="zh-CN" altLang="en-US"/>
          </a:p>
        </p:txBody>
      </p:sp>
      <p:sp>
        <p:nvSpPr>
          <p:cNvPr id="5" name="页脚占位符 4"/>
          <p:cNvSpPr>
            <a:spLocks noGrp="1"/>
          </p:cNvSpPr>
          <p:nvPr>
            <p:ph type="ftr" sz="quarter" idx="3"/>
            <p:custDataLst>
              <p:tags r:id="rId40"/>
            </p:custDataLst>
          </p:nvPr>
        </p:nvSpPr>
        <p:spPr>
          <a:xfrm>
            <a:off x="3028950" y="4767263"/>
            <a:ext cx="3086100" cy="273844"/>
          </a:xfrm>
          <a:prstGeom prst="rect">
            <a:avLst/>
          </a:prstGeom>
        </p:spPr>
        <p:txBody>
          <a:bodyPr vert="horz" lIns="91440" tIns="45720" rIns="91440" bIns="45720" rtlCol="0" anchor="ctr">
            <a:normAutofit/>
          </a:bodyPr>
          <a:lstStyle>
            <a:lvl1pPr algn="ctr">
              <a:defRPr sz="900">
                <a:solidFill>
                  <a:schemeClr val="tx1">
                    <a:lumMod val="65000"/>
                    <a:lumOff val="35000"/>
                  </a:schemeClr>
                </a:solidFill>
              </a:defRPr>
            </a:lvl1pPr>
          </a:lstStyle>
          <a:p>
            <a:endParaRPr lang="zh-CN" altLang="en-US"/>
          </a:p>
        </p:txBody>
      </p:sp>
      <p:sp>
        <p:nvSpPr>
          <p:cNvPr id="6" name="灯片编号占位符 5"/>
          <p:cNvSpPr>
            <a:spLocks noGrp="1"/>
          </p:cNvSpPr>
          <p:nvPr>
            <p:ph type="sldNum" sz="quarter" idx="4"/>
            <p:custDataLst>
              <p:tags r:id="rId41"/>
            </p:custDataLst>
          </p:nvPr>
        </p:nvSpPr>
        <p:spPr>
          <a:xfrm>
            <a:off x="6457950" y="4767263"/>
            <a:ext cx="2057400" cy="273844"/>
          </a:xfrm>
          <a:prstGeom prst="rect">
            <a:avLst/>
          </a:prstGeom>
        </p:spPr>
        <p:txBody>
          <a:bodyPr vert="horz" lIns="91440" tIns="45720" rIns="91440" bIns="45720" rtlCol="0" anchor="ctr">
            <a:normAutofit/>
          </a:bodyPr>
          <a:lstStyle>
            <a:lvl1pPr algn="r">
              <a:defRPr sz="900">
                <a:solidFill>
                  <a:schemeClr val="tx1">
                    <a:lumMod val="65000"/>
                    <a:lumOff val="35000"/>
                  </a:schemeClr>
                </a:solidFill>
              </a:defRPr>
            </a:lvl1pPr>
          </a:lstStyle>
          <a:p>
            <a:fld id="{49AE70B2-8BF9-45C0-BB95-33D1B9D3A854}" type="slidenum">
              <a:rPr lang="zh-CN" altLang="en-US" smtClean="0"/>
              <a:pPr/>
              <a:t>‹#›</a:t>
            </a:fld>
            <a:endParaRPr lang="zh-CN" altLang="en-US"/>
          </a:p>
        </p:txBody>
      </p:sp>
      <p:sp>
        <p:nvSpPr>
          <p:cNvPr id="7" name="KSO_TEMPLATE" hidden="1"/>
          <p:cNvSpPr/>
          <p:nvPr>
            <p:custDataLst>
              <p:tags r:id="rId4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 id="2147483686" r:id="rId34"/>
    <p:sldLayoutId id="2147483687" r:id="rId35"/>
  </p:sldLayoutIdLst>
  <p:txStyles>
    <p:titleStyle>
      <a:lvl1pPr algn="l" defTabSz="6858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ags" Target="../tags/tag99.xml"/><Relationship Id="rId5" Type="http://schemas.openxmlformats.org/officeDocument/2006/relationships/image" Target="../media/image6.emf"/><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5.xml"/><Relationship Id="rId1" Type="http://schemas.openxmlformats.org/officeDocument/2006/relationships/tags" Target="../tags/tag100.xml"/><Relationship Id="rId5" Type="http://schemas.openxmlformats.org/officeDocument/2006/relationships/image" Target="../media/image7.png"/><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5.xml"/><Relationship Id="rId1" Type="http://schemas.openxmlformats.org/officeDocument/2006/relationships/tags" Target="../tags/tag10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5.xml"/><Relationship Id="rId1" Type="http://schemas.openxmlformats.org/officeDocument/2006/relationships/tags" Target="../tags/tag10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5.xml"/><Relationship Id="rId1" Type="http://schemas.openxmlformats.org/officeDocument/2006/relationships/tags" Target="../tags/tag10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5.xml"/><Relationship Id="rId1" Type="http://schemas.openxmlformats.org/officeDocument/2006/relationships/tags" Target="../tags/tag104.xml"/><Relationship Id="rId5" Type="http://schemas.openxmlformats.org/officeDocument/2006/relationships/image" Target="../media/image14.png"/><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5.xml"/><Relationship Id="rId1" Type="http://schemas.openxmlformats.org/officeDocument/2006/relationships/tags" Target="../tags/tag10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5.xml"/><Relationship Id="rId1" Type="http://schemas.openxmlformats.org/officeDocument/2006/relationships/tags" Target="../tags/tag106.xml"/><Relationship Id="rId5" Type="http://schemas.openxmlformats.org/officeDocument/2006/relationships/image" Target="../media/image17.png"/><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5.xml"/><Relationship Id="rId1" Type="http://schemas.openxmlformats.org/officeDocument/2006/relationships/tags" Target="../tags/tag10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5.xml"/><Relationship Id="rId1" Type="http://schemas.openxmlformats.org/officeDocument/2006/relationships/tags" Target="../tags/tag108.xml"/><Relationship Id="rId5" Type="http://schemas.openxmlformats.org/officeDocument/2006/relationships/image" Target="../media/image20.png"/><Relationship Id="rId4" Type="http://schemas.openxmlformats.org/officeDocument/2006/relationships/image" Target="../media/image4.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5.xml"/><Relationship Id="rId1" Type="http://schemas.openxmlformats.org/officeDocument/2006/relationships/tags" Target="../tags/tag10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4.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5.xml"/><Relationship Id="rId1" Type="http://schemas.openxmlformats.org/officeDocument/2006/relationships/tags" Target="../tags/tag110.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4.e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5.xml"/><Relationship Id="rId1" Type="http://schemas.openxmlformats.org/officeDocument/2006/relationships/tags" Target="../tags/tag111.xml"/><Relationship Id="rId5" Type="http://schemas.openxmlformats.org/officeDocument/2006/relationships/image" Target="../media/image25.png"/><Relationship Id="rId4" Type="http://schemas.openxmlformats.org/officeDocument/2006/relationships/image" Target="../media/image4.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5.xml"/><Relationship Id="rId1" Type="http://schemas.openxmlformats.org/officeDocument/2006/relationships/tags" Target="../tags/tag1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4.e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5.xml"/><Relationship Id="rId1" Type="http://schemas.openxmlformats.org/officeDocument/2006/relationships/tags" Target="../tags/tag113.xml"/><Relationship Id="rId5" Type="http://schemas.openxmlformats.org/officeDocument/2006/relationships/image" Target="../media/image28.emf"/><Relationship Id="rId4" Type="http://schemas.openxmlformats.org/officeDocument/2006/relationships/image" Target="../media/image4.emf"/></Relationships>
</file>

<file path=ppt/slides/_rels/slide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5.xml"/><Relationship Id="rId1" Type="http://schemas.openxmlformats.org/officeDocument/2006/relationships/tags" Target="../tags/tag114.xml"/><Relationship Id="rId5" Type="http://schemas.openxmlformats.org/officeDocument/2006/relationships/image" Target="../media/image29.png"/><Relationship Id="rId4" Type="http://schemas.openxmlformats.org/officeDocument/2006/relationships/image" Target="../media/image4.e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5.xml"/><Relationship Id="rId1" Type="http://schemas.openxmlformats.org/officeDocument/2006/relationships/tags" Target="../tags/tag115.xml"/><Relationship Id="rId5" Type="http://schemas.openxmlformats.org/officeDocument/2006/relationships/image" Target="../media/image30.png"/><Relationship Id="rId4" Type="http://schemas.openxmlformats.org/officeDocument/2006/relationships/image" Target="../media/image4.e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5.xml"/><Relationship Id="rId1" Type="http://schemas.openxmlformats.org/officeDocument/2006/relationships/tags" Target="../tags/tag11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4.e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5.xml"/><Relationship Id="rId1" Type="http://schemas.openxmlformats.org/officeDocument/2006/relationships/tags" Target="../tags/tag117.xml"/><Relationship Id="rId5" Type="http://schemas.openxmlformats.org/officeDocument/2006/relationships/image" Target="../media/image33.png"/><Relationship Id="rId4" Type="http://schemas.openxmlformats.org/officeDocument/2006/relationships/image" Target="../media/image4.e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5.xml"/><Relationship Id="rId1" Type="http://schemas.openxmlformats.org/officeDocument/2006/relationships/tags" Target="../tags/tag118.xml"/><Relationship Id="rId5" Type="http://schemas.openxmlformats.org/officeDocument/2006/relationships/image" Target="../media/image34.png"/><Relationship Id="rId4" Type="http://schemas.openxmlformats.org/officeDocument/2006/relationships/image" Target="../media/image4.em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5.xml"/><Relationship Id="rId1" Type="http://schemas.openxmlformats.org/officeDocument/2006/relationships/tags" Target="../tags/tag119.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4.e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5.xml"/><Relationship Id="rId1" Type="http://schemas.openxmlformats.org/officeDocument/2006/relationships/tags" Target="../tags/tag120.xml"/><Relationship Id="rId5" Type="http://schemas.openxmlformats.org/officeDocument/2006/relationships/image" Target="../media/image37.emf"/><Relationship Id="rId4" Type="http://schemas.openxmlformats.org/officeDocument/2006/relationships/image" Target="../media/image4.emf"/></Relationships>
</file>

<file path=ppt/slides/_rels/slide2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0.xml"/><Relationship Id="rId1" Type="http://schemas.openxmlformats.org/officeDocument/2006/relationships/tags" Target="../tags/tag121.xml"/><Relationship Id="rId5" Type="http://schemas.openxmlformats.org/officeDocument/2006/relationships/image" Target="../media/image5.emf"/><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3" name="Picture 29"/>
          <p:cNvPicPr>
            <a:picLocks noChangeAspect="1" noChangeArrowheads="1"/>
          </p:cNvPicPr>
          <p:nvPr/>
        </p:nvPicPr>
        <p:blipFill>
          <a:blip r:embed="rId4"/>
          <a:srcRect/>
          <a:stretch>
            <a:fillRect/>
          </a:stretch>
        </p:blipFill>
        <p:spPr bwMode="auto">
          <a:xfrm>
            <a:off x="-971339" y="-731854"/>
            <a:ext cx="6829678" cy="5875354"/>
          </a:xfrm>
          <a:prstGeom prst="rect">
            <a:avLst/>
          </a:prstGeom>
          <a:noFill/>
          <a:ln w="9525">
            <a:noFill/>
            <a:miter lim="800000"/>
            <a:headEnd/>
            <a:tailEnd/>
          </a:ln>
          <a:effectLst/>
        </p:spPr>
      </p:pic>
      <p:pic>
        <p:nvPicPr>
          <p:cNvPr id="1038" name="Picture 14"/>
          <p:cNvPicPr>
            <a:picLocks noChangeAspect="1" noChangeArrowheads="1"/>
          </p:cNvPicPr>
          <p:nvPr/>
        </p:nvPicPr>
        <p:blipFill>
          <a:blip r:embed="rId5"/>
          <a:srcRect/>
          <a:stretch>
            <a:fillRect/>
          </a:stretch>
        </p:blipFill>
        <p:spPr bwMode="auto">
          <a:xfrm>
            <a:off x="6379029" y="654732"/>
            <a:ext cx="2131785" cy="476221"/>
          </a:xfrm>
          <a:prstGeom prst="rect">
            <a:avLst/>
          </a:prstGeom>
          <a:noFill/>
          <a:ln w="9525">
            <a:noFill/>
            <a:miter lim="800000"/>
            <a:headEnd/>
            <a:tailEnd/>
          </a:ln>
          <a:effectLst/>
        </p:spPr>
      </p:pic>
      <p:sp>
        <p:nvSpPr>
          <p:cNvPr id="1043" name="Rectangle 19"/>
          <p:cNvSpPr>
            <a:spLocks noChangeArrowheads="1"/>
          </p:cNvSpPr>
          <p:nvPr/>
        </p:nvSpPr>
        <p:spPr bwMode="auto">
          <a:xfrm>
            <a:off x="4091201" y="2291647"/>
            <a:ext cx="4840286"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914400" fontAlgn="base">
              <a:spcBef>
                <a:spcPct val="0"/>
              </a:spcBef>
              <a:spcAft>
                <a:spcPct val="0"/>
              </a:spcAft>
            </a:pPr>
            <a:r>
              <a:rPr kumimoji="0" lang="en-US" altLang="zh-CN" sz="1600" b="1" i="0" u="none" strike="noStrike" cap="none" normalizeH="0" baseline="0" dirty="0" smtClean="0">
                <a:ln>
                  <a:noFill/>
                </a:ln>
                <a:solidFill>
                  <a:srgbClr val="BD0F24"/>
                </a:solidFill>
                <a:effectLst/>
                <a:latin typeface="+mj-ea"/>
                <a:ea typeface="+mj-ea"/>
                <a:cs typeface="宋体" pitchFamily="2" charset="-122"/>
              </a:rPr>
              <a:t>2023</a:t>
            </a:r>
            <a:r>
              <a:rPr kumimoji="0" lang="zh-CN" altLang="en-US" sz="1600" b="1" i="0" u="none" strike="noStrike" cap="none" normalizeH="0" baseline="0" dirty="0" smtClean="0">
                <a:ln>
                  <a:noFill/>
                </a:ln>
                <a:solidFill>
                  <a:srgbClr val="BD0F24"/>
                </a:solidFill>
                <a:effectLst/>
                <a:latin typeface="+mj-ea"/>
                <a:ea typeface="+mj-ea"/>
                <a:cs typeface="宋体" pitchFamily="2" charset="-122"/>
              </a:rPr>
              <a:t>年</a:t>
            </a:r>
            <a:r>
              <a:rPr kumimoji="0" lang="en-US" altLang="zh-CN" sz="1600" b="1" i="0" u="none" strike="noStrike" cap="none" normalizeH="0" baseline="0" dirty="0" smtClean="0">
                <a:ln>
                  <a:noFill/>
                </a:ln>
                <a:solidFill>
                  <a:srgbClr val="BD0F24"/>
                </a:solidFill>
                <a:effectLst/>
                <a:latin typeface="+mj-ea"/>
                <a:ea typeface="+mj-ea"/>
                <a:cs typeface="宋体" pitchFamily="2" charset="-122"/>
              </a:rPr>
              <a:t>2</a:t>
            </a:r>
            <a:r>
              <a:rPr kumimoji="0" lang="zh-CN" altLang="en-US" sz="1600" b="1" i="0" u="none" strike="noStrike" cap="none" normalizeH="0" baseline="0" dirty="0" smtClean="0">
                <a:ln>
                  <a:noFill/>
                </a:ln>
                <a:solidFill>
                  <a:srgbClr val="BD0F24"/>
                </a:solidFill>
                <a:effectLst/>
                <a:latin typeface="+mj-ea"/>
                <a:ea typeface="+mj-ea"/>
                <a:cs typeface="宋体" pitchFamily="2" charset="-122"/>
              </a:rPr>
              <a:t>月黑色商品月报</a:t>
            </a:r>
            <a:endParaRPr kumimoji="0" lang="en-US" altLang="zh-CN" sz="1600" b="1" i="0" u="none" strike="noStrike" cap="none" normalizeH="0" baseline="0" dirty="0" smtClean="0">
              <a:ln>
                <a:noFill/>
              </a:ln>
              <a:solidFill>
                <a:srgbClr val="BD0F24"/>
              </a:solidFill>
              <a:effectLst/>
              <a:latin typeface="+mj-ea"/>
              <a:ea typeface="+mj-ea"/>
              <a:cs typeface="宋体" pitchFamily="2" charset="-122"/>
            </a:endParaRPr>
          </a:p>
          <a:p>
            <a:pPr algn="ctr" defTabSz="914400" fontAlgn="base">
              <a:spcBef>
                <a:spcPct val="0"/>
              </a:spcBef>
              <a:spcAft>
                <a:spcPct val="0"/>
              </a:spcAft>
            </a:pPr>
            <a:r>
              <a:rPr lang="zh-CN" altLang="en-US" sz="2000" b="1" dirty="0">
                <a:solidFill>
                  <a:srgbClr val="BD0F24"/>
                </a:solidFill>
                <a:latin typeface="+mj-ea"/>
                <a:ea typeface="+mj-ea"/>
                <a:cs typeface="宋体" pitchFamily="2" charset="-122"/>
              </a:rPr>
              <a:t>需求</a:t>
            </a:r>
            <a:r>
              <a:rPr lang="zh-CN" altLang="en-US" sz="2000" b="1" dirty="0" smtClean="0">
                <a:solidFill>
                  <a:srgbClr val="BD0F24"/>
                </a:solidFill>
                <a:latin typeface="+mj-ea"/>
                <a:ea typeface="+mj-ea"/>
                <a:cs typeface="宋体" pitchFamily="2" charset="-122"/>
              </a:rPr>
              <a:t>端复苏加快，现实与预期形成共振</a:t>
            </a:r>
            <a:endParaRPr kumimoji="0" lang="zh-CN" sz="2000" b="1" i="0" u="none" strike="noStrike" cap="none" normalizeH="0" baseline="0" dirty="0">
              <a:ln>
                <a:noFill/>
              </a:ln>
              <a:solidFill>
                <a:srgbClr val="BD0F24"/>
              </a:solidFill>
              <a:effectLst/>
              <a:latin typeface="+mj-ea"/>
              <a:ea typeface="+mj-ea"/>
              <a:cs typeface="宋体" pitchFamily="2" charset="-122"/>
            </a:endParaRPr>
          </a:p>
        </p:txBody>
      </p:sp>
      <p:sp>
        <p:nvSpPr>
          <p:cNvPr id="1047"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49" name="Rectangle 25"/>
          <p:cNvSpPr>
            <a:spLocks noChangeArrowheads="1"/>
          </p:cNvSpPr>
          <p:nvPr/>
        </p:nvSpPr>
        <p:spPr bwMode="auto">
          <a:xfrm>
            <a:off x="4339101" y="2935288"/>
            <a:ext cx="1519238"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50" name="Rectangle 26"/>
          <p:cNvSpPr>
            <a:spLocks noChangeArrowheads="1"/>
          </p:cNvSpPr>
          <p:nvPr/>
        </p:nvSpPr>
        <p:spPr bwMode="auto">
          <a:xfrm>
            <a:off x="5383212" y="2935288"/>
            <a:ext cx="3317875" cy="45719"/>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19"/>
          <p:cNvSpPr>
            <a:spLocks noChangeArrowheads="1"/>
          </p:cNvSpPr>
          <p:nvPr/>
        </p:nvSpPr>
        <p:spPr bwMode="auto">
          <a:xfrm>
            <a:off x="4151653" y="4572780"/>
            <a:ext cx="4992347"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400" dirty="0" smtClean="0">
                <a:solidFill>
                  <a:srgbClr val="7F7F7F"/>
                </a:solidFill>
              </a:rPr>
              <a:t>钱龙 从业资格证号：</a:t>
            </a:r>
            <a:r>
              <a:rPr lang="en-US" altLang="zh-CN" sz="1400" dirty="0" smtClean="0">
                <a:solidFill>
                  <a:srgbClr val="7F7F7F"/>
                </a:solidFill>
              </a:rPr>
              <a:t>F3077614 </a:t>
            </a:r>
            <a:r>
              <a:rPr lang="zh-CN" altLang="en-US" sz="1400" dirty="0" smtClean="0">
                <a:solidFill>
                  <a:srgbClr val="7F7F7F"/>
                </a:solidFill>
              </a:rPr>
              <a:t>投资咨询资格</a:t>
            </a:r>
            <a:r>
              <a:rPr lang="zh-CN" altLang="en-US" sz="1400" dirty="0">
                <a:solidFill>
                  <a:srgbClr val="7F7F7F"/>
                </a:solidFill>
              </a:rPr>
              <a:t>证号</a:t>
            </a:r>
            <a:r>
              <a:rPr lang="zh-CN" altLang="en-US" sz="1400" dirty="0" smtClean="0">
                <a:solidFill>
                  <a:srgbClr val="7F7F7F"/>
                </a:solidFill>
              </a:rPr>
              <a:t>：</a:t>
            </a:r>
            <a:r>
              <a:rPr lang="en-US" altLang="zh-CN" sz="1400" dirty="0">
                <a:solidFill>
                  <a:srgbClr val="7F7F7F"/>
                </a:solidFill>
              </a:rPr>
              <a:t>Z0017608</a:t>
            </a:r>
          </a:p>
        </p:txBody>
      </p:sp>
    </p:spTree>
    <p:custDataLst>
      <p:tags r:id="rId1"/>
    </p:custDataLst>
  </p:cSld>
  <p:clrMapOvr>
    <a:masterClrMapping/>
  </p:clrMapOvr>
  <p:transition advClick="0" advTm="2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9"/>
          <p:cNvSpPr>
            <a:spLocks noChangeArrowheads="1"/>
          </p:cNvSpPr>
          <p:nvPr/>
        </p:nvSpPr>
        <p:spPr bwMode="gray">
          <a:xfrm>
            <a:off x="0" y="3066473"/>
            <a:ext cx="9143999" cy="688975"/>
          </a:xfrm>
          <a:prstGeom prst="roundRect">
            <a:avLst>
              <a:gd name="adj" fmla="val 17509"/>
            </a:avLst>
          </a:prstGeom>
          <a:solidFill>
            <a:srgbClr val="B24950"/>
          </a:solidFill>
          <a:ln w="9525">
            <a:noFill/>
            <a:round/>
          </a:ln>
          <a:effectLst/>
        </p:spPr>
        <p:txBody>
          <a:bodyPr wrap="none" anchor="ctr"/>
          <a:lstStyle/>
          <a:p>
            <a:pPr defTabSz="740410">
              <a:defRPr/>
            </a:pPr>
            <a:r>
              <a:rPr lang="zh-CN" altLang="en-US" sz="3200" b="1" dirty="0">
                <a:solidFill>
                  <a:schemeClr val="bg1"/>
                </a:solidFill>
                <a:ea typeface="黑体" panose="02010609060101010101" pitchFamily="49" charset="-122"/>
              </a:rPr>
              <a:t>一</a:t>
            </a:r>
            <a:r>
              <a:rPr lang="zh-CN" altLang="en-US" sz="3200" b="1" dirty="0" smtClean="0">
                <a:solidFill>
                  <a:schemeClr val="bg1"/>
                </a:solidFill>
                <a:ea typeface="黑体" panose="02010609060101010101" pitchFamily="49" charset="-122"/>
              </a:rPr>
              <a:t>、</a:t>
            </a:r>
            <a:r>
              <a:rPr lang="zh-CN" altLang="en-US" sz="3200" b="1" dirty="0">
                <a:solidFill>
                  <a:schemeClr val="bg1"/>
                </a:solidFill>
                <a:ea typeface="黑体" panose="02010609060101010101" pitchFamily="49" charset="-122"/>
              </a:rPr>
              <a:t>宏观层面</a:t>
            </a:r>
            <a:endParaRPr lang="en-US" altLang="zh-CN" sz="3200" b="1" dirty="0">
              <a:solidFill>
                <a:schemeClr val="bg1"/>
              </a:solidFill>
              <a:ea typeface="黑体" panose="02010609060101010101" pitchFamily="49" charset="-122"/>
            </a:endParaRPr>
          </a:p>
        </p:txBody>
      </p:sp>
      <p:pic>
        <p:nvPicPr>
          <p:cNvPr id="5" name="Picture 4"/>
          <p:cNvPicPr>
            <a:picLocks noChangeAspect="1" noChangeArrowheads="1"/>
          </p:cNvPicPr>
          <p:nvPr/>
        </p:nvPicPr>
        <p:blipFill>
          <a:blip r:embed="rId2"/>
          <a:srcRect/>
          <a:stretch>
            <a:fillRect/>
          </a:stretch>
        </p:blipFill>
        <p:spPr bwMode="auto">
          <a:xfrm>
            <a:off x="7164669" y="309609"/>
            <a:ext cx="1473016" cy="326932"/>
          </a:xfrm>
          <a:prstGeom prst="rect">
            <a:avLst/>
          </a:prstGeom>
          <a:noFill/>
          <a:ln w="9525">
            <a:noFill/>
            <a:miter lim="800000"/>
            <a:headEnd/>
            <a:tailEnd/>
          </a:ln>
          <a:effectLst/>
        </p:spPr>
      </p:pic>
    </p:spTree>
    <p:extLst>
      <p:ext uri="{BB962C8B-B14F-4D97-AF65-F5344CB8AC3E}">
        <p14:creationId xmlns:p14="http://schemas.microsoft.com/office/powerpoint/2010/main" val="1592670182"/>
      </p:ext>
    </p:extLst>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232898"/>
            <a:ext cx="6440307"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国际经济</a:t>
            </a:r>
            <a:r>
              <a:rPr lang="zh-CN" altLang="en-US" sz="1800" dirty="0" smtClean="0">
                <a:solidFill>
                  <a:schemeClr val="accent4"/>
                </a:solidFill>
                <a:latin typeface="+mn-ea"/>
              </a:rPr>
              <a:t>：美国</a:t>
            </a:r>
            <a:r>
              <a:rPr lang="en-US" altLang="zh-CN" sz="1800" dirty="0" smtClean="0">
                <a:solidFill>
                  <a:schemeClr val="accent4"/>
                </a:solidFill>
                <a:latin typeface="+mn-ea"/>
              </a:rPr>
              <a:t>CPI</a:t>
            </a:r>
            <a:r>
              <a:rPr lang="zh-CN" altLang="en-US" sz="1800" dirty="0" smtClean="0">
                <a:solidFill>
                  <a:schemeClr val="accent4"/>
                </a:solidFill>
                <a:latin typeface="+mn-ea"/>
              </a:rPr>
              <a:t>降幅放缓，房屋租金保持坚挺</a:t>
            </a:r>
            <a:endParaRPr lang="zh-CN" altLang="en-US" sz="1800" dirty="0">
              <a:solidFill>
                <a:schemeClr val="accent4"/>
              </a:solidFill>
              <a:latin typeface="+mn-ea"/>
            </a:endParaRPr>
          </a:p>
        </p:txBody>
      </p:sp>
      <p:sp>
        <p:nvSpPr>
          <p:cNvPr id="2" name="TextBox 1"/>
          <p:cNvSpPr txBox="1"/>
          <p:nvPr/>
        </p:nvSpPr>
        <p:spPr>
          <a:xfrm>
            <a:off x="305920" y="3784366"/>
            <a:ext cx="8710406" cy="738664"/>
          </a:xfrm>
          <a:prstGeom prst="rect">
            <a:avLst/>
          </a:prstGeom>
          <a:noFill/>
        </p:spPr>
        <p:txBody>
          <a:bodyPr wrap="square" rtlCol="0">
            <a:spAutoFit/>
          </a:bodyPr>
          <a:lstStyle/>
          <a:p>
            <a:pPr fontAlgn="t"/>
            <a:r>
              <a:rPr lang="en-US" altLang="zh-CN" sz="1400" dirty="0" smtClean="0"/>
              <a:t>       </a:t>
            </a:r>
            <a:r>
              <a:rPr lang="zh-CN" altLang="en-US" sz="1400" dirty="0" smtClean="0"/>
              <a:t>美国</a:t>
            </a:r>
            <a:r>
              <a:rPr lang="en-US" altLang="zh-CN" sz="1400" dirty="0" smtClean="0">
                <a:latin typeface="+mj-ea"/>
                <a:ea typeface="+mj-ea"/>
              </a:rPr>
              <a:t>1</a:t>
            </a:r>
            <a:r>
              <a:rPr lang="zh-CN" altLang="en-US" sz="1400" dirty="0">
                <a:latin typeface="+mj-ea"/>
                <a:ea typeface="+mj-ea"/>
              </a:rPr>
              <a:t>月</a:t>
            </a:r>
            <a:r>
              <a:rPr lang="en-US" altLang="zh-CN" sz="1400" dirty="0">
                <a:latin typeface="+mj-ea"/>
                <a:ea typeface="+mj-ea"/>
              </a:rPr>
              <a:t>CPI</a:t>
            </a:r>
            <a:r>
              <a:rPr lang="zh-CN" altLang="en-US" sz="1400" dirty="0"/>
              <a:t>环比季调</a:t>
            </a:r>
            <a:r>
              <a:rPr lang="en-US" altLang="zh-CN" sz="1400" dirty="0">
                <a:latin typeface="+mj-ea"/>
                <a:ea typeface="+mj-ea"/>
              </a:rPr>
              <a:t>0.5%</a:t>
            </a:r>
            <a:r>
              <a:rPr lang="zh-CN" altLang="en-US" sz="1400" dirty="0">
                <a:latin typeface="+mj-ea"/>
                <a:ea typeface="+mj-ea"/>
              </a:rPr>
              <a:t>（前值</a:t>
            </a:r>
            <a:r>
              <a:rPr lang="en-US" altLang="zh-CN" sz="1400" dirty="0">
                <a:latin typeface="+mj-ea"/>
                <a:ea typeface="+mj-ea"/>
              </a:rPr>
              <a:t>0.1%</a:t>
            </a:r>
            <a:r>
              <a:rPr lang="zh-CN" altLang="en-US" sz="1400" dirty="0">
                <a:latin typeface="+mj-ea"/>
                <a:ea typeface="+mj-ea"/>
              </a:rPr>
              <a:t>），同比</a:t>
            </a:r>
            <a:r>
              <a:rPr lang="en-US" altLang="zh-CN" sz="1400" dirty="0">
                <a:latin typeface="+mj-ea"/>
                <a:ea typeface="+mj-ea"/>
              </a:rPr>
              <a:t>6.4%</a:t>
            </a:r>
            <a:r>
              <a:rPr lang="zh-CN" altLang="en-US" sz="1400" dirty="0">
                <a:latin typeface="+mj-ea"/>
                <a:ea typeface="+mj-ea"/>
              </a:rPr>
              <a:t>（前值</a:t>
            </a:r>
            <a:r>
              <a:rPr lang="en-US" altLang="zh-CN" sz="1400" dirty="0">
                <a:latin typeface="+mj-ea"/>
                <a:ea typeface="+mj-ea"/>
              </a:rPr>
              <a:t>6.5%</a:t>
            </a:r>
            <a:r>
              <a:rPr lang="zh-CN" altLang="en-US" sz="1400" dirty="0">
                <a:latin typeface="+mj-ea"/>
                <a:ea typeface="+mj-ea"/>
              </a:rPr>
              <a:t>），核心</a:t>
            </a:r>
            <a:r>
              <a:rPr lang="en-US" altLang="zh-CN" sz="1400" dirty="0">
                <a:latin typeface="+mj-ea"/>
                <a:ea typeface="+mj-ea"/>
              </a:rPr>
              <a:t>CPI</a:t>
            </a:r>
            <a:r>
              <a:rPr lang="zh-CN" altLang="en-US" sz="1400" dirty="0">
                <a:latin typeface="+mj-ea"/>
                <a:ea typeface="+mj-ea"/>
              </a:rPr>
              <a:t>环比季调</a:t>
            </a:r>
            <a:r>
              <a:rPr lang="en-US" altLang="zh-CN" sz="1400" dirty="0">
                <a:latin typeface="+mj-ea"/>
                <a:ea typeface="+mj-ea"/>
              </a:rPr>
              <a:t>0.4%</a:t>
            </a:r>
            <a:r>
              <a:rPr lang="zh-CN" altLang="en-US" sz="1400" dirty="0">
                <a:latin typeface="+mj-ea"/>
                <a:ea typeface="+mj-ea"/>
              </a:rPr>
              <a:t>（前值</a:t>
            </a:r>
            <a:r>
              <a:rPr lang="en-US" altLang="zh-CN" sz="1400" dirty="0">
                <a:latin typeface="+mj-ea"/>
                <a:ea typeface="+mj-ea"/>
              </a:rPr>
              <a:t>0.4%</a:t>
            </a:r>
            <a:r>
              <a:rPr lang="zh-CN" altLang="en-US" sz="1400" dirty="0">
                <a:latin typeface="+mj-ea"/>
                <a:ea typeface="+mj-ea"/>
              </a:rPr>
              <a:t>），同比</a:t>
            </a:r>
            <a:r>
              <a:rPr lang="en-US" altLang="zh-CN" sz="1400" dirty="0">
                <a:latin typeface="+mj-ea"/>
                <a:ea typeface="+mj-ea"/>
              </a:rPr>
              <a:t>5.6%</a:t>
            </a:r>
            <a:r>
              <a:rPr lang="zh-CN" altLang="en-US" sz="1400" dirty="0">
                <a:latin typeface="+mj-ea"/>
                <a:ea typeface="+mj-ea"/>
              </a:rPr>
              <a:t>（前值</a:t>
            </a:r>
            <a:r>
              <a:rPr lang="en-US" altLang="zh-CN" sz="1400" dirty="0">
                <a:latin typeface="+mj-ea"/>
                <a:ea typeface="+mj-ea"/>
              </a:rPr>
              <a:t>5.7%</a:t>
            </a:r>
            <a:r>
              <a:rPr lang="zh-CN" altLang="en-US" sz="1400" dirty="0">
                <a:latin typeface="+mj-ea"/>
                <a:ea typeface="+mj-ea"/>
              </a:rPr>
              <a:t>）</a:t>
            </a:r>
            <a:r>
              <a:rPr lang="zh-CN" altLang="en-US" sz="1400" dirty="0"/>
              <a:t>，小幅高于预期</a:t>
            </a:r>
            <a:r>
              <a:rPr lang="zh-CN" altLang="en-US" sz="1400" dirty="0" smtClean="0"/>
              <a:t>。主因此前下降的能源价格本次出现由降转升，而房屋租金保持坚挺。总体来看通胀较为顽固，后续回落速度依然有待观察。</a:t>
            </a:r>
            <a:endParaRPr lang="zh-CN" altLang="en-US" sz="1400" dirty="0"/>
          </a:p>
        </p:txBody>
      </p:sp>
      <p:sp>
        <p:nvSpPr>
          <p:cNvPr id="3" name="TextBox 2"/>
          <p:cNvSpPr txBox="1"/>
          <p:nvPr/>
        </p:nvSpPr>
        <p:spPr>
          <a:xfrm>
            <a:off x="305920" y="4738473"/>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0" y="1028466"/>
            <a:ext cx="9156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756498140"/>
      </p:ext>
    </p:extLst>
  </p:cSld>
  <p:clrMapOvr>
    <a:masterClrMapping/>
  </p:clrMapOvr>
  <p:transition advClick="0" advTm="2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国际经济：新增非农就业远超预期，但劳动力成本环比不变</a:t>
            </a:r>
            <a:endParaRPr lang="zh-CN" altLang="en-US" sz="1800" dirty="0">
              <a:solidFill>
                <a:schemeClr val="accent4"/>
              </a:solidFill>
              <a:latin typeface="+mn-ea"/>
            </a:endParaRPr>
          </a:p>
        </p:txBody>
      </p:sp>
      <p:sp>
        <p:nvSpPr>
          <p:cNvPr id="2" name="TextBox 1"/>
          <p:cNvSpPr txBox="1"/>
          <p:nvPr/>
        </p:nvSpPr>
        <p:spPr>
          <a:xfrm>
            <a:off x="273050" y="3932556"/>
            <a:ext cx="8710406" cy="738664"/>
          </a:xfrm>
          <a:prstGeom prst="rect">
            <a:avLst/>
          </a:prstGeom>
          <a:noFill/>
        </p:spPr>
        <p:txBody>
          <a:bodyPr wrap="square" rtlCol="0">
            <a:spAutoFit/>
          </a:bodyPr>
          <a:lstStyle/>
          <a:p>
            <a:pPr fontAlgn="t"/>
            <a:r>
              <a:rPr lang="en-US" altLang="zh-CN" sz="1400" dirty="0" smtClean="0"/>
              <a:t>       </a:t>
            </a:r>
            <a:r>
              <a:rPr lang="en-US" altLang="zh-CN" sz="1400" dirty="0">
                <a:latin typeface="+mj-ea"/>
                <a:ea typeface="+mj-ea"/>
              </a:rPr>
              <a:t>1</a:t>
            </a:r>
            <a:r>
              <a:rPr lang="zh-CN" altLang="en-US" sz="1400" dirty="0">
                <a:latin typeface="+mj-ea"/>
                <a:ea typeface="+mj-ea"/>
              </a:rPr>
              <a:t>月新增非农就业</a:t>
            </a:r>
            <a:r>
              <a:rPr lang="en-US" altLang="zh-CN" sz="1400" dirty="0">
                <a:latin typeface="+mj-ea"/>
                <a:ea typeface="+mj-ea"/>
              </a:rPr>
              <a:t>51.7</a:t>
            </a:r>
            <a:r>
              <a:rPr lang="zh-CN" altLang="en-US" sz="1400" dirty="0">
                <a:latin typeface="+mj-ea"/>
                <a:ea typeface="+mj-ea"/>
              </a:rPr>
              <a:t>万人，远超市场预期的</a:t>
            </a:r>
            <a:r>
              <a:rPr lang="en-US" altLang="zh-CN" sz="1400" dirty="0">
                <a:latin typeface="+mj-ea"/>
                <a:ea typeface="+mj-ea"/>
              </a:rPr>
              <a:t>18</a:t>
            </a:r>
            <a:r>
              <a:rPr lang="zh-CN" altLang="en-US" sz="1400" dirty="0">
                <a:latin typeface="+mj-ea"/>
                <a:ea typeface="+mj-ea"/>
              </a:rPr>
              <a:t>万人，失业率环比下降</a:t>
            </a:r>
            <a:r>
              <a:rPr lang="en-US" altLang="zh-CN" sz="1400" dirty="0" smtClean="0">
                <a:latin typeface="+mj-ea"/>
                <a:ea typeface="+mj-ea"/>
              </a:rPr>
              <a:t>0.1%</a:t>
            </a:r>
            <a:r>
              <a:rPr lang="zh-CN" altLang="en-US" sz="1400" dirty="0" smtClean="0">
                <a:latin typeface="+mj-ea"/>
                <a:ea typeface="+mj-ea"/>
              </a:rPr>
              <a:t>至</a:t>
            </a:r>
            <a:r>
              <a:rPr lang="en-US" altLang="zh-CN" sz="1400" dirty="0">
                <a:latin typeface="+mj-ea"/>
                <a:ea typeface="+mj-ea"/>
              </a:rPr>
              <a:t>3.4</a:t>
            </a:r>
            <a:r>
              <a:rPr lang="en-US" altLang="zh-CN" sz="1400" dirty="0" smtClean="0">
                <a:latin typeface="+mj-ea"/>
                <a:ea typeface="+mj-ea"/>
              </a:rPr>
              <a:t>%</a:t>
            </a:r>
            <a:r>
              <a:rPr lang="zh-CN" altLang="en-US" sz="1400" dirty="0">
                <a:latin typeface="+mj-ea"/>
                <a:ea typeface="+mj-ea"/>
              </a:rPr>
              <a:t>，创过去</a:t>
            </a:r>
            <a:r>
              <a:rPr lang="en-US" altLang="zh-CN" sz="1400" dirty="0">
                <a:latin typeface="+mj-ea"/>
                <a:ea typeface="+mj-ea"/>
              </a:rPr>
              <a:t>50</a:t>
            </a:r>
            <a:r>
              <a:rPr lang="zh-CN" altLang="en-US" sz="1400" dirty="0">
                <a:latin typeface="+mj-ea"/>
                <a:ea typeface="+mj-ea"/>
              </a:rPr>
              <a:t>年来新低。就业市场依旧强劲，美联储对劳动力需求增长所带来的通胀也存在担忧，不过平均时薪继续下滑</a:t>
            </a:r>
            <a:r>
              <a:rPr lang="zh-CN" altLang="en-US" sz="1400" dirty="0" smtClean="0">
                <a:latin typeface="+mj-ea"/>
                <a:ea typeface="+mj-ea"/>
              </a:rPr>
              <a:t>，劳动力</a:t>
            </a:r>
            <a:r>
              <a:rPr lang="zh-CN" altLang="en-US" sz="1400" dirty="0">
                <a:latin typeface="+mj-ea"/>
                <a:ea typeface="+mj-ea"/>
              </a:rPr>
              <a:t>成本环比没有继续</a:t>
            </a:r>
            <a:r>
              <a:rPr lang="zh-CN" altLang="en-US" sz="1400" dirty="0" smtClean="0">
                <a:latin typeface="+mj-ea"/>
                <a:ea typeface="+mj-ea"/>
              </a:rPr>
              <a:t>上升，一定程度上也降低了顽固通胀的担忧。</a:t>
            </a:r>
            <a:endParaRPr lang="zh-CN" altLang="en-US" sz="1400" dirty="0">
              <a:latin typeface="+mj-ea"/>
              <a:ea typeface="+mj-ea"/>
            </a:endParaRPr>
          </a:p>
        </p:txBody>
      </p:sp>
      <p:sp>
        <p:nvSpPr>
          <p:cNvPr id="12" name="TextBox 11"/>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93800"/>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4700" y="1193800"/>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196832855"/>
      </p:ext>
    </p:extLst>
  </p:cSld>
  <p:clrMapOvr>
    <a:masterClrMapping/>
  </p:clrMapOvr>
  <p:transition advClick="0" advTm="2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国际经济：</a:t>
            </a:r>
            <a:r>
              <a:rPr lang="en-US" altLang="zh-CN" sz="1800" dirty="0" smtClean="0">
                <a:solidFill>
                  <a:schemeClr val="accent4"/>
                </a:solidFill>
                <a:latin typeface="+mn-ea"/>
              </a:rPr>
              <a:t>2</a:t>
            </a:r>
            <a:r>
              <a:rPr lang="zh-CN" altLang="en-US" sz="1800" dirty="0" smtClean="0">
                <a:solidFill>
                  <a:schemeClr val="accent4"/>
                </a:solidFill>
                <a:latin typeface="+mn-ea"/>
              </a:rPr>
              <a:t>月加息</a:t>
            </a:r>
            <a:r>
              <a:rPr lang="en-US" altLang="zh-CN" sz="1800" dirty="0" smtClean="0">
                <a:solidFill>
                  <a:schemeClr val="accent4"/>
                </a:solidFill>
                <a:latin typeface="+mn-ea"/>
              </a:rPr>
              <a:t>25</a:t>
            </a:r>
            <a:r>
              <a:rPr lang="zh-CN" altLang="en-US" sz="1800" dirty="0" smtClean="0">
                <a:solidFill>
                  <a:schemeClr val="accent4"/>
                </a:solidFill>
                <a:latin typeface="+mn-ea"/>
              </a:rPr>
              <a:t>个基点，市场担忧加息加速</a:t>
            </a:r>
            <a:endParaRPr lang="zh-CN" altLang="en-US" sz="1800" dirty="0">
              <a:solidFill>
                <a:schemeClr val="accent4"/>
              </a:solidFill>
              <a:latin typeface="+mn-ea"/>
            </a:endParaRPr>
          </a:p>
        </p:txBody>
      </p:sp>
      <p:sp>
        <p:nvSpPr>
          <p:cNvPr id="2" name="TextBox 1"/>
          <p:cNvSpPr txBox="1"/>
          <p:nvPr/>
        </p:nvSpPr>
        <p:spPr>
          <a:xfrm>
            <a:off x="273050" y="3932556"/>
            <a:ext cx="8710406" cy="523220"/>
          </a:xfrm>
          <a:prstGeom prst="rect">
            <a:avLst/>
          </a:prstGeom>
          <a:noFill/>
        </p:spPr>
        <p:txBody>
          <a:bodyPr wrap="square" rtlCol="0">
            <a:spAutoFit/>
          </a:bodyPr>
          <a:lstStyle/>
          <a:p>
            <a:pPr fontAlgn="t"/>
            <a:r>
              <a:rPr lang="en-US" altLang="zh-CN" sz="1400" dirty="0" smtClean="0"/>
              <a:t>       </a:t>
            </a:r>
            <a:r>
              <a:rPr lang="en-US" altLang="zh-CN" sz="1400" dirty="0" smtClean="0">
                <a:latin typeface="+mj-ea"/>
                <a:ea typeface="+mj-ea"/>
              </a:rPr>
              <a:t>2</a:t>
            </a:r>
            <a:r>
              <a:rPr lang="zh-CN" altLang="en-US" sz="1400" dirty="0" smtClean="0">
                <a:latin typeface="+mj-ea"/>
                <a:ea typeface="+mj-ea"/>
              </a:rPr>
              <a:t>月议息会议加息</a:t>
            </a:r>
            <a:r>
              <a:rPr lang="en-US" altLang="zh-CN" sz="1400" dirty="0" smtClean="0">
                <a:latin typeface="+mj-ea"/>
                <a:ea typeface="+mj-ea"/>
              </a:rPr>
              <a:t>25bps</a:t>
            </a:r>
            <a:r>
              <a:rPr lang="zh-CN" altLang="en-US" sz="1400" dirty="0" smtClean="0">
                <a:latin typeface="+mj-ea"/>
                <a:ea typeface="+mj-ea"/>
              </a:rPr>
              <a:t>，由于通胀下降放缓以及强势经济数据的缘故，市场对于</a:t>
            </a:r>
            <a:r>
              <a:rPr lang="en-US" altLang="zh-CN" sz="1400" dirty="0" smtClean="0">
                <a:latin typeface="+mj-ea"/>
                <a:ea typeface="+mj-ea"/>
              </a:rPr>
              <a:t>3</a:t>
            </a:r>
            <a:r>
              <a:rPr lang="zh-CN" altLang="en-US" sz="1400" dirty="0" smtClean="0">
                <a:latin typeface="+mj-ea"/>
                <a:ea typeface="+mj-ea"/>
              </a:rPr>
              <a:t>月加息</a:t>
            </a:r>
            <a:r>
              <a:rPr lang="en-US" altLang="zh-CN" sz="1400" dirty="0" smtClean="0">
                <a:latin typeface="+mj-ea"/>
                <a:ea typeface="+mj-ea"/>
              </a:rPr>
              <a:t>50bps</a:t>
            </a:r>
            <a:r>
              <a:rPr lang="zh-CN" altLang="en-US" sz="1400" dirty="0" smtClean="0">
                <a:latin typeface="+mj-ea"/>
                <a:ea typeface="+mj-ea"/>
              </a:rPr>
              <a:t>的预期有所提升。</a:t>
            </a:r>
            <a:endParaRPr lang="zh-CN" altLang="en-US" sz="1400" dirty="0">
              <a:latin typeface="+mj-ea"/>
              <a:ea typeface="+mj-ea"/>
            </a:endParaRPr>
          </a:p>
        </p:txBody>
      </p:sp>
      <p:sp>
        <p:nvSpPr>
          <p:cNvPr id="12" name="TextBox 11"/>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6" y="1193801"/>
            <a:ext cx="4120566" cy="2476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23742" y="1193802"/>
            <a:ext cx="4900258" cy="2476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466009431"/>
      </p:ext>
    </p:extLst>
  </p:cSld>
  <p:clrMapOvr>
    <a:masterClrMapping/>
  </p:clrMapOvr>
  <p:transition advClick="0" advTm="2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国内经济：社融与</a:t>
            </a:r>
            <a:r>
              <a:rPr lang="en-US" altLang="zh-CN" sz="1800" dirty="0" smtClean="0">
                <a:solidFill>
                  <a:schemeClr val="accent4"/>
                </a:solidFill>
                <a:latin typeface="+mn-ea"/>
              </a:rPr>
              <a:t>M2</a:t>
            </a:r>
            <a:r>
              <a:rPr lang="zh-CN" altLang="en-US" sz="1800" dirty="0" smtClean="0">
                <a:solidFill>
                  <a:schemeClr val="accent4"/>
                </a:solidFill>
                <a:latin typeface="+mn-ea"/>
              </a:rPr>
              <a:t>倒挂扩大，货币释放有效性有待观察</a:t>
            </a:r>
            <a:endParaRPr lang="zh-CN" altLang="en-US" sz="1800" dirty="0">
              <a:solidFill>
                <a:schemeClr val="accent4"/>
              </a:solidFill>
              <a:latin typeface="+mn-ea"/>
            </a:endParaRPr>
          </a:p>
        </p:txBody>
      </p:sp>
      <p:sp>
        <p:nvSpPr>
          <p:cNvPr id="2" name="TextBox 1"/>
          <p:cNvSpPr txBox="1"/>
          <p:nvPr/>
        </p:nvSpPr>
        <p:spPr>
          <a:xfrm>
            <a:off x="273050" y="4072575"/>
            <a:ext cx="8710406" cy="738664"/>
          </a:xfrm>
          <a:prstGeom prst="rect">
            <a:avLst/>
          </a:prstGeom>
          <a:noFill/>
        </p:spPr>
        <p:txBody>
          <a:bodyPr wrap="square" rtlCol="0">
            <a:spAutoFit/>
          </a:bodyPr>
          <a:lstStyle/>
          <a:p>
            <a:pPr fontAlgn="t"/>
            <a:r>
              <a:rPr lang="en-US" altLang="zh-CN" sz="1400" dirty="0" smtClean="0"/>
              <a:t>       </a:t>
            </a:r>
            <a:r>
              <a:rPr lang="en-US" altLang="zh-CN" sz="1400" dirty="0">
                <a:latin typeface="+mj-ea"/>
                <a:ea typeface="+mj-ea"/>
              </a:rPr>
              <a:t>1</a:t>
            </a:r>
            <a:r>
              <a:rPr lang="zh-CN" altLang="en-US" sz="1400" dirty="0">
                <a:latin typeface="+mj-ea"/>
                <a:ea typeface="+mj-ea"/>
              </a:rPr>
              <a:t>月新增人民币贷款</a:t>
            </a:r>
            <a:r>
              <a:rPr lang="en-US" altLang="zh-CN" sz="1400" dirty="0">
                <a:latin typeface="+mj-ea"/>
                <a:ea typeface="+mj-ea"/>
              </a:rPr>
              <a:t>4.9</a:t>
            </a:r>
            <a:r>
              <a:rPr lang="zh-CN" altLang="en-US" sz="1400" dirty="0">
                <a:latin typeface="+mj-ea"/>
                <a:ea typeface="+mj-ea"/>
              </a:rPr>
              <a:t>万亿元，同比多增</a:t>
            </a:r>
            <a:r>
              <a:rPr lang="en-US" altLang="zh-CN" sz="1400" dirty="0">
                <a:latin typeface="+mj-ea"/>
                <a:ea typeface="+mj-ea"/>
              </a:rPr>
              <a:t>9200</a:t>
            </a:r>
            <a:r>
              <a:rPr lang="zh-CN" altLang="en-US" sz="1400" dirty="0">
                <a:latin typeface="+mj-ea"/>
                <a:ea typeface="+mj-ea"/>
              </a:rPr>
              <a:t>亿元，是历史上单月最大信贷</a:t>
            </a:r>
            <a:r>
              <a:rPr lang="zh-CN" altLang="en-US" sz="1400" dirty="0" smtClean="0">
                <a:latin typeface="+mj-ea"/>
                <a:ea typeface="+mj-ea"/>
              </a:rPr>
              <a:t>增量。</a:t>
            </a:r>
            <a:r>
              <a:rPr lang="en-US" altLang="zh-CN" sz="1400" dirty="0">
                <a:latin typeface="+mj-ea"/>
                <a:ea typeface="+mj-ea"/>
              </a:rPr>
              <a:t>M2</a:t>
            </a:r>
            <a:r>
              <a:rPr lang="zh-CN" altLang="en-US" sz="1400" dirty="0">
                <a:latin typeface="+mj-ea"/>
                <a:ea typeface="+mj-ea"/>
              </a:rPr>
              <a:t>同比增速达到</a:t>
            </a:r>
            <a:r>
              <a:rPr lang="en-US" altLang="zh-CN" sz="1400" dirty="0">
                <a:latin typeface="+mj-ea"/>
                <a:ea typeface="+mj-ea"/>
              </a:rPr>
              <a:t>12.6</a:t>
            </a:r>
            <a:r>
              <a:rPr lang="en-US" altLang="zh-CN" sz="1400" dirty="0" smtClean="0">
                <a:latin typeface="+mj-ea"/>
                <a:ea typeface="+mj-ea"/>
              </a:rPr>
              <a:t>%</a:t>
            </a:r>
            <a:r>
              <a:rPr lang="zh-CN" altLang="en-US" sz="1400" dirty="0" smtClean="0">
                <a:latin typeface="+mj-ea"/>
                <a:ea typeface="+mj-ea"/>
              </a:rPr>
              <a:t>，环比增长</a:t>
            </a:r>
            <a:r>
              <a:rPr lang="en-US" altLang="zh-CN" sz="1400" dirty="0" smtClean="0">
                <a:latin typeface="+mj-ea"/>
                <a:ea typeface="+mj-ea"/>
              </a:rPr>
              <a:t>0.8%</a:t>
            </a:r>
            <a:r>
              <a:rPr lang="zh-CN" altLang="en-US" sz="1400" dirty="0" smtClean="0">
                <a:latin typeface="+mj-ea"/>
                <a:ea typeface="+mj-ea"/>
              </a:rPr>
              <a:t>，然而新增社融</a:t>
            </a:r>
            <a:r>
              <a:rPr lang="en-US" altLang="zh-CN" sz="1400" dirty="0" smtClean="0">
                <a:latin typeface="+mj-ea"/>
                <a:ea typeface="+mj-ea"/>
              </a:rPr>
              <a:t>5.98</a:t>
            </a:r>
            <a:r>
              <a:rPr lang="zh-CN" altLang="en-US" sz="1400" dirty="0">
                <a:latin typeface="+mj-ea"/>
                <a:ea typeface="+mj-ea"/>
              </a:rPr>
              <a:t>万亿，低于去年同期，社融同比增速也进一步下降至</a:t>
            </a:r>
            <a:r>
              <a:rPr lang="en-US" altLang="zh-CN" sz="1400" dirty="0">
                <a:latin typeface="+mj-ea"/>
                <a:ea typeface="+mj-ea"/>
              </a:rPr>
              <a:t>9.4%</a:t>
            </a:r>
            <a:r>
              <a:rPr lang="zh-CN" altLang="en-US" sz="1400" dirty="0" smtClean="0">
                <a:latin typeface="+mj-ea"/>
                <a:ea typeface="+mj-ea"/>
              </a:rPr>
              <a:t>。社融与</a:t>
            </a:r>
            <a:r>
              <a:rPr lang="en-US" altLang="zh-CN" sz="1400" dirty="0" smtClean="0">
                <a:latin typeface="+mj-ea"/>
                <a:ea typeface="+mj-ea"/>
              </a:rPr>
              <a:t>M2</a:t>
            </a:r>
            <a:r>
              <a:rPr lang="zh-CN" altLang="en-US" sz="1400" dirty="0" smtClean="0">
                <a:latin typeface="+mj-ea"/>
                <a:ea typeface="+mj-ea"/>
              </a:rPr>
              <a:t>倒挂继续扩大，货币工具的有效性依然有待提升。</a:t>
            </a:r>
            <a:endParaRPr lang="zh-CN" altLang="en-US" sz="1400" dirty="0">
              <a:latin typeface="+mj-ea"/>
              <a:ea typeface="+mj-ea"/>
            </a:endParaRPr>
          </a:p>
        </p:txBody>
      </p:sp>
      <p:sp>
        <p:nvSpPr>
          <p:cNvPr id="13" name="TextBox 12"/>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0" y="1193800"/>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9300" y="1193800"/>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599136069"/>
      </p:ext>
    </p:extLst>
  </p:cSld>
  <p:clrMapOvr>
    <a:masterClrMapping/>
  </p:clrMapOvr>
  <p:transition advClick="0" advTm="2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国内经济：企业贷款拉动信贷，居民贷款保持疲弱</a:t>
            </a:r>
            <a:endParaRPr lang="zh-CN" altLang="en-US" sz="1800" dirty="0">
              <a:solidFill>
                <a:schemeClr val="accent4"/>
              </a:solidFill>
              <a:latin typeface="+mn-ea"/>
            </a:endParaRPr>
          </a:p>
        </p:txBody>
      </p:sp>
      <p:sp>
        <p:nvSpPr>
          <p:cNvPr id="2" name="TextBox 1"/>
          <p:cNvSpPr txBox="1"/>
          <p:nvPr/>
        </p:nvSpPr>
        <p:spPr>
          <a:xfrm>
            <a:off x="5144372" y="1417865"/>
            <a:ext cx="3839083" cy="2246769"/>
          </a:xfrm>
          <a:prstGeom prst="rect">
            <a:avLst/>
          </a:prstGeom>
          <a:noFill/>
        </p:spPr>
        <p:txBody>
          <a:bodyPr wrap="square" rtlCol="0">
            <a:spAutoFit/>
          </a:bodyPr>
          <a:lstStyle/>
          <a:p>
            <a:pPr fontAlgn="t"/>
            <a:r>
              <a:rPr lang="zh-CN" altLang="en-US" sz="1400" dirty="0" smtClean="0"/>
              <a:t>    </a:t>
            </a:r>
            <a:r>
              <a:rPr lang="zh-CN" altLang="en-US" sz="1400" dirty="0">
                <a:latin typeface="+mj-ea"/>
                <a:ea typeface="+mj-ea"/>
              </a:rPr>
              <a:t>分项</a:t>
            </a:r>
            <a:r>
              <a:rPr lang="zh-CN" altLang="en-US" sz="1400" dirty="0">
                <a:latin typeface="+mj-ea"/>
                <a:ea typeface="+mj-ea"/>
              </a:rPr>
              <a:t>来看，企业中长期贷款同比多增</a:t>
            </a:r>
            <a:r>
              <a:rPr lang="en-US" altLang="zh-CN" sz="1400" dirty="0">
                <a:latin typeface="+mj-ea"/>
                <a:ea typeface="+mj-ea"/>
              </a:rPr>
              <a:t>1.4</a:t>
            </a:r>
            <a:r>
              <a:rPr lang="zh-CN" altLang="en-US" sz="1400" dirty="0">
                <a:latin typeface="+mj-ea"/>
                <a:ea typeface="+mj-ea"/>
              </a:rPr>
              <a:t>万亿元，是支持贷款同比多增的最大动力。央行报告显示去年</a:t>
            </a:r>
            <a:r>
              <a:rPr lang="en-US" altLang="zh-CN" sz="1400" dirty="0">
                <a:latin typeface="+mj-ea"/>
                <a:ea typeface="+mj-ea"/>
              </a:rPr>
              <a:t>4</a:t>
            </a:r>
            <a:r>
              <a:rPr lang="zh-CN" altLang="en-US" sz="1400" dirty="0">
                <a:latin typeface="+mj-ea"/>
                <a:ea typeface="+mj-ea"/>
              </a:rPr>
              <a:t>季度，开发性金融工具两批次共计</a:t>
            </a:r>
            <a:r>
              <a:rPr lang="en-US" altLang="zh-CN" sz="1400" dirty="0">
                <a:latin typeface="+mj-ea"/>
                <a:ea typeface="+mj-ea"/>
              </a:rPr>
              <a:t>7399</a:t>
            </a:r>
            <a:r>
              <a:rPr lang="zh-CN" altLang="en-US" sz="1400" dirty="0">
                <a:latin typeface="+mj-ea"/>
                <a:ea typeface="+mj-ea"/>
              </a:rPr>
              <a:t>亿元资金已全部投放完毕。开发性金融工具对信贷具有较强的拉动作用，财政与货币协同使企业中长期贷款增长的重要因素。不过私人端的信贷增长依旧偏弱</a:t>
            </a:r>
            <a:r>
              <a:rPr lang="zh-CN" altLang="en-US" sz="1400" dirty="0">
                <a:latin typeface="+mj-ea"/>
                <a:ea typeface="+mj-ea"/>
              </a:rPr>
              <a:t>，</a:t>
            </a:r>
            <a:r>
              <a:rPr lang="en-US" altLang="zh-CN" sz="1400" dirty="0">
                <a:latin typeface="+mj-ea"/>
                <a:ea typeface="+mj-ea"/>
              </a:rPr>
              <a:t>1</a:t>
            </a:r>
            <a:r>
              <a:rPr lang="zh-CN" altLang="en-US" sz="1400" dirty="0">
                <a:latin typeface="+mj-ea"/>
                <a:ea typeface="+mj-ea"/>
              </a:rPr>
              <a:t>月居民中长期贷款</a:t>
            </a:r>
            <a:r>
              <a:rPr lang="en-US" altLang="zh-CN" sz="1400" dirty="0">
                <a:latin typeface="+mj-ea"/>
                <a:ea typeface="+mj-ea"/>
              </a:rPr>
              <a:t>2231</a:t>
            </a:r>
            <a:r>
              <a:rPr lang="zh-CN" altLang="en-US" sz="1400" dirty="0">
                <a:latin typeface="+mj-ea"/>
                <a:ea typeface="+mj-ea"/>
              </a:rPr>
              <a:t>亿</a:t>
            </a:r>
            <a:r>
              <a:rPr lang="zh-CN" altLang="en-US" sz="1400" dirty="0">
                <a:latin typeface="+mj-ea"/>
                <a:ea typeface="+mj-ea"/>
              </a:rPr>
              <a:t>元，同比</a:t>
            </a:r>
            <a:r>
              <a:rPr lang="zh-CN" altLang="en-US" sz="1400" dirty="0">
                <a:latin typeface="+mj-ea"/>
                <a:ea typeface="+mj-ea"/>
              </a:rPr>
              <a:t>少增</a:t>
            </a:r>
            <a:r>
              <a:rPr lang="en-US" altLang="zh-CN" sz="1400" dirty="0">
                <a:latin typeface="+mj-ea"/>
                <a:ea typeface="+mj-ea"/>
              </a:rPr>
              <a:t>5193</a:t>
            </a:r>
            <a:r>
              <a:rPr lang="zh-CN" altLang="en-US" sz="1400" dirty="0">
                <a:latin typeface="+mj-ea"/>
                <a:ea typeface="+mj-ea"/>
              </a:rPr>
              <a:t>亿元，环比改善幅度也明显低于</a:t>
            </a:r>
            <a:r>
              <a:rPr lang="zh-CN" altLang="en-US" sz="1400" dirty="0">
                <a:latin typeface="+mj-ea"/>
                <a:ea typeface="+mj-ea"/>
              </a:rPr>
              <a:t>季节性。地产融资最差的时间已经过去，但将会有个漫长的复苏期。</a:t>
            </a:r>
            <a:endParaRPr lang="zh-CN" altLang="en-US" sz="1400" dirty="0">
              <a:latin typeface="+mj-ea"/>
              <a:ea typeface="+mj-ea"/>
            </a:endParaRPr>
          </a:p>
        </p:txBody>
      </p:sp>
      <p:sp>
        <p:nvSpPr>
          <p:cNvPr id="12" name="TextBox 11"/>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920" y="1396224"/>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455411375"/>
      </p:ext>
    </p:extLst>
  </p:cSld>
  <p:clrMapOvr>
    <a:masterClrMapping/>
  </p:clrMapOvr>
  <p:transition advClick="0" advTm="2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9"/>
          <p:cNvSpPr>
            <a:spLocks noChangeArrowheads="1"/>
          </p:cNvSpPr>
          <p:nvPr/>
        </p:nvSpPr>
        <p:spPr bwMode="gray">
          <a:xfrm>
            <a:off x="0" y="3066473"/>
            <a:ext cx="9143999" cy="688975"/>
          </a:xfrm>
          <a:prstGeom prst="roundRect">
            <a:avLst>
              <a:gd name="adj" fmla="val 17509"/>
            </a:avLst>
          </a:prstGeom>
          <a:solidFill>
            <a:srgbClr val="B24950"/>
          </a:solidFill>
          <a:ln w="9525">
            <a:noFill/>
            <a:round/>
          </a:ln>
          <a:effectLst/>
        </p:spPr>
        <p:txBody>
          <a:bodyPr wrap="none" anchor="ctr"/>
          <a:lstStyle/>
          <a:p>
            <a:pPr defTabSz="740410">
              <a:defRPr/>
            </a:pPr>
            <a:r>
              <a:rPr lang="zh-CN" altLang="en-US" sz="3200" b="1" dirty="0">
                <a:solidFill>
                  <a:schemeClr val="bg1"/>
                </a:solidFill>
                <a:ea typeface="黑体" panose="02010609060101010101" pitchFamily="49" charset="-122"/>
              </a:rPr>
              <a:t>二</a:t>
            </a:r>
            <a:r>
              <a:rPr lang="zh-CN" altLang="en-US" sz="3200" b="1" dirty="0" smtClean="0">
                <a:solidFill>
                  <a:schemeClr val="bg1"/>
                </a:solidFill>
                <a:ea typeface="黑体" panose="02010609060101010101" pitchFamily="49" charset="-122"/>
              </a:rPr>
              <a:t>、地产行业分析</a:t>
            </a:r>
            <a:endParaRPr lang="en-US" altLang="zh-CN" sz="3200" b="1" dirty="0">
              <a:solidFill>
                <a:schemeClr val="bg1"/>
              </a:solidFill>
              <a:ea typeface="黑体" panose="02010609060101010101" pitchFamily="49" charset="-122"/>
            </a:endParaRPr>
          </a:p>
        </p:txBody>
      </p:sp>
      <p:pic>
        <p:nvPicPr>
          <p:cNvPr id="5" name="Picture 4"/>
          <p:cNvPicPr>
            <a:picLocks noChangeAspect="1" noChangeArrowheads="1"/>
          </p:cNvPicPr>
          <p:nvPr/>
        </p:nvPicPr>
        <p:blipFill>
          <a:blip r:embed="rId2"/>
          <a:srcRect/>
          <a:stretch>
            <a:fillRect/>
          </a:stretch>
        </p:blipFill>
        <p:spPr bwMode="auto">
          <a:xfrm>
            <a:off x="7164669" y="309609"/>
            <a:ext cx="1473016" cy="326932"/>
          </a:xfrm>
          <a:prstGeom prst="rect">
            <a:avLst/>
          </a:prstGeom>
          <a:noFill/>
          <a:ln w="9525">
            <a:noFill/>
            <a:miter lim="800000"/>
            <a:headEnd/>
            <a:tailEnd/>
          </a:ln>
          <a:effectLst/>
        </p:spPr>
      </p:pic>
    </p:spTree>
    <p:extLst>
      <p:ext uri="{BB962C8B-B14F-4D97-AF65-F5344CB8AC3E}">
        <p14:creationId xmlns:p14="http://schemas.microsoft.com/office/powerpoint/2010/main" val="4176519388"/>
      </p:ext>
    </p:extLst>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房地产：价格指数环比降幅减少，同比依旧偏弱</a:t>
            </a:r>
            <a:endParaRPr lang="zh-CN" altLang="en-US" sz="1800" dirty="0">
              <a:solidFill>
                <a:schemeClr val="accent4"/>
              </a:solidFill>
              <a:latin typeface="+mn-ea"/>
            </a:endParaRPr>
          </a:p>
        </p:txBody>
      </p:sp>
      <p:sp>
        <p:nvSpPr>
          <p:cNvPr id="2" name="TextBox 1"/>
          <p:cNvSpPr txBox="1"/>
          <p:nvPr/>
        </p:nvSpPr>
        <p:spPr>
          <a:xfrm>
            <a:off x="273050" y="4044655"/>
            <a:ext cx="8710406" cy="523220"/>
          </a:xfrm>
          <a:prstGeom prst="rect">
            <a:avLst/>
          </a:prstGeom>
          <a:noFill/>
        </p:spPr>
        <p:txBody>
          <a:bodyPr wrap="square" rtlCol="0">
            <a:spAutoFit/>
          </a:bodyPr>
          <a:lstStyle/>
          <a:p>
            <a:pPr fontAlgn="t"/>
            <a:r>
              <a:rPr lang="en-US" altLang="zh-CN" sz="1400" dirty="0" smtClean="0"/>
              <a:t>       </a:t>
            </a:r>
            <a:r>
              <a:rPr lang="en-US" altLang="zh-CN" sz="1400" dirty="0" smtClean="0">
                <a:latin typeface="+mj-ea"/>
                <a:ea typeface="+mj-ea"/>
              </a:rPr>
              <a:t>1</a:t>
            </a:r>
            <a:r>
              <a:rPr lang="zh-CN" altLang="en-US" sz="1400" dirty="0" smtClean="0">
                <a:latin typeface="+mj-ea"/>
                <a:ea typeface="+mj-ea"/>
              </a:rPr>
              <a:t>月价格指数环比降幅有所降低，但价格上相较</a:t>
            </a:r>
            <a:r>
              <a:rPr lang="en-US" altLang="zh-CN" sz="1400" dirty="0" smtClean="0">
                <a:latin typeface="+mj-ea"/>
                <a:ea typeface="+mj-ea"/>
              </a:rPr>
              <a:t>22</a:t>
            </a:r>
            <a:r>
              <a:rPr lang="zh-CN" altLang="en-US" sz="1400" dirty="0" smtClean="0">
                <a:latin typeface="+mj-ea"/>
                <a:ea typeface="+mj-ea"/>
              </a:rPr>
              <a:t>年同期依旧保持偏弱态势。主因居民购房意愿不足，同时储蓄意愿高涨的缘故。</a:t>
            </a:r>
            <a:endParaRPr lang="zh-CN" altLang="en-US" sz="1400" dirty="0">
              <a:latin typeface="+mj-ea"/>
              <a:ea typeface="+mj-ea"/>
            </a:endParaRPr>
          </a:p>
        </p:txBody>
      </p:sp>
      <p:sp>
        <p:nvSpPr>
          <p:cNvPr id="14" name="TextBox 13"/>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40237"/>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4700" y="1040237"/>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913174018"/>
      </p:ext>
    </p:extLst>
  </p:cSld>
  <p:clrMapOvr>
    <a:masterClrMapping/>
  </p:clrMapOvr>
  <p:transition advClick="0" advTm="2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房地产：成交出现回暖迹象，后市存在复苏预期</a:t>
            </a:r>
            <a:endParaRPr lang="zh-CN" altLang="en-US" sz="1800" dirty="0">
              <a:solidFill>
                <a:schemeClr val="accent4"/>
              </a:solidFill>
              <a:latin typeface="+mn-ea"/>
            </a:endParaRPr>
          </a:p>
        </p:txBody>
      </p:sp>
      <p:sp>
        <p:nvSpPr>
          <p:cNvPr id="2" name="TextBox 1"/>
          <p:cNvSpPr txBox="1"/>
          <p:nvPr/>
        </p:nvSpPr>
        <p:spPr>
          <a:xfrm>
            <a:off x="4823284" y="991182"/>
            <a:ext cx="4160171" cy="738664"/>
          </a:xfrm>
          <a:prstGeom prst="rect">
            <a:avLst/>
          </a:prstGeom>
          <a:noFill/>
        </p:spPr>
        <p:txBody>
          <a:bodyPr wrap="square" rtlCol="0">
            <a:spAutoFit/>
          </a:bodyPr>
          <a:lstStyle/>
          <a:p>
            <a:pPr fontAlgn="t"/>
            <a:r>
              <a:rPr lang="en-US" altLang="zh-CN" sz="1400" dirty="0" smtClean="0">
                <a:latin typeface="+mj-ea"/>
                <a:ea typeface="+mj-ea"/>
              </a:rPr>
              <a:t>       </a:t>
            </a:r>
            <a:r>
              <a:rPr lang="zh-CN" altLang="en-US" sz="1400" dirty="0">
                <a:latin typeface="+mj-ea"/>
                <a:ea typeface="+mj-ea"/>
              </a:rPr>
              <a:t>商品房</a:t>
            </a:r>
            <a:r>
              <a:rPr lang="zh-CN" altLang="en-US" sz="1400" dirty="0" smtClean="0">
                <a:latin typeface="+mj-ea"/>
                <a:ea typeface="+mj-ea"/>
              </a:rPr>
              <a:t>成交出现回暖，一线、二线城市成交均明显回升，三线城市依旧保持弱势，总体来看</a:t>
            </a:r>
            <a:r>
              <a:rPr lang="en-US" altLang="zh-CN" sz="1400" dirty="0" smtClean="0">
                <a:latin typeface="+mj-ea"/>
                <a:ea typeface="+mj-ea"/>
              </a:rPr>
              <a:t>1</a:t>
            </a:r>
            <a:r>
              <a:rPr lang="zh-CN" altLang="en-US" sz="1400" dirty="0" smtClean="0">
                <a:latin typeface="+mj-ea"/>
                <a:ea typeface="+mj-ea"/>
              </a:rPr>
              <a:t>月成交量相较去年明显增长，后市预期转暖。</a:t>
            </a:r>
            <a:endParaRPr lang="zh-CN" altLang="en-US" sz="1400" dirty="0">
              <a:latin typeface="+mj-ea"/>
              <a:ea typeface="+mj-ea"/>
            </a:endParaRPr>
          </a:p>
        </p:txBody>
      </p:sp>
      <p:sp>
        <p:nvSpPr>
          <p:cNvPr id="13" name="TextBox 12"/>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53" y="1054197"/>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535282549"/>
      </p:ext>
    </p:extLst>
  </p:cSld>
  <p:clrMapOvr>
    <a:masterClrMapping/>
  </p:clrMapOvr>
  <p:transition advClick="0" advTm="2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9"/>
          <p:cNvSpPr>
            <a:spLocks noChangeArrowheads="1"/>
          </p:cNvSpPr>
          <p:nvPr/>
        </p:nvSpPr>
        <p:spPr bwMode="gray">
          <a:xfrm>
            <a:off x="0" y="3066473"/>
            <a:ext cx="9143999" cy="688975"/>
          </a:xfrm>
          <a:prstGeom prst="roundRect">
            <a:avLst>
              <a:gd name="adj" fmla="val 17509"/>
            </a:avLst>
          </a:prstGeom>
          <a:solidFill>
            <a:srgbClr val="B24950"/>
          </a:solidFill>
          <a:ln w="9525">
            <a:noFill/>
            <a:round/>
          </a:ln>
          <a:effectLst/>
        </p:spPr>
        <p:txBody>
          <a:bodyPr wrap="none" anchor="ctr"/>
          <a:lstStyle/>
          <a:p>
            <a:pPr defTabSz="740410">
              <a:defRPr/>
            </a:pPr>
            <a:r>
              <a:rPr lang="zh-CN" altLang="en-US" sz="3200" b="1" dirty="0">
                <a:solidFill>
                  <a:schemeClr val="bg1"/>
                </a:solidFill>
                <a:ea typeface="黑体" panose="02010609060101010101" pitchFamily="49" charset="-122"/>
              </a:rPr>
              <a:t>三</a:t>
            </a:r>
            <a:r>
              <a:rPr lang="zh-CN" altLang="en-US" sz="3200" b="1" dirty="0" smtClean="0">
                <a:solidFill>
                  <a:schemeClr val="bg1"/>
                </a:solidFill>
                <a:ea typeface="黑体" panose="02010609060101010101" pitchFamily="49" charset="-122"/>
              </a:rPr>
              <a:t>、</a:t>
            </a:r>
            <a:r>
              <a:rPr lang="zh-CN" altLang="en-US" sz="3200" b="1" dirty="0">
                <a:solidFill>
                  <a:schemeClr val="bg1"/>
                </a:solidFill>
                <a:ea typeface="黑体" panose="02010609060101010101" pitchFamily="49" charset="-122"/>
              </a:rPr>
              <a:t>螺纹钢供需分析</a:t>
            </a:r>
            <a:endParaRPr lang="en-US" altLang="zh-CN" sz="3200" b="1" dirty="0">
              <a:solidFill>
                <a:schemeClr val="bg1"/>
              </a:solidFill>
              <a:ea typeface="黑体" panose="02010609060101010101" pitchFamily="49" charset="-122"/>
            </a:endParaRPr>
          </a:p>
        </p:txBody>
      </p:sp>
      <p:pic>
        <p:nvPicPr>
          <p:cNvPr id="5" name="Picture 4"/>
          <p:cNvPicPr>
            <a:picLocks noChangeAspect="1" noChangeArrowheads="1"/>
          </p:cNvPicPr>
          <p:nvPr/>
        </p:nvPicPr>
        <p:blipFill>
          <a:blip r:embed="rId2"/>
          <a:srcRect/>
          <a:stretch>
            <a:fillRect/>
          </a:stretch>
        </p:blipFill>
        <p:spPr bwMode="auto">
          <a:xfrm>
            <a:off x="7164669" y="309609"/>
            <a:ext cx="1473016" cy="326932"/>
          </a:xfrm>
          <a:prstGeom prst="rect">
            <a:avLst/>
          </a:prstGeom>
          <a:noFill/>
          <a:ln w="9525">
            <a:noFill/>
            <a:miter lim="800000"/>
            <a:headEnd/>
            <a:tailEnd/>
          </a:ln>
          <a:effectLst/>
        </p:spPr>
      </p:pic>
    </p:spTree>
    <p:extLst>
      <p:ext uri="{BB962C8B-B14F-4D97-AF65-F5344CB8AC3E}">
        <p14:creationId xmlns:p14="http://schemas.microsoft.com/office/powerpoint/2010/main" val="2432225302"/>
      </p:ext>
    </p:extLst>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螺纹钢供给：粗钢产量小幅恢复，处于历年同期中低位</a:t>
            </a:r>
            <a:endParaRPr lang="zh-CN" altLang="en-US" sz="1800" dirty="0">
              <a:solidFill>
                <a:schemeClr val="accent4"/>
              </a:solidFill>
              <a:latin typeface="+mn-ea"/>
            </a:endParaRPr>
          </a:p>
        </p:txBody>
      </p:sp>
      <p:sp>
        <p:nvSpPr>
          <p:cNvPr id="2" name="TextBox 1"/>
          <p:cNvSpPr txBox="1"/>
          <p:nvPr/>
        </p:nvSpPr>
        <p:spPr>
          <a:xfrm>
            <a:off x="273050" y="3787512"/>
            <a:ext cx="8710406" cy="523220"/>
          </a:xfrm>
          <a:prstGeom prst="rect">
            <a:avLst/>
          </a:prstGeom>
          <a:noFill/>
        </p:spPr>
        <p:txBody>
          <a:bodyPr wrap="square" rtlCol="0">
            <a:spAutoFit/>
          </a:bodyPr>
          <a:lstStyle/>
          <a:p>
            <a:pPr fontAlgn="t"/>
            <a:r>
              <a:rPr lang="en-US" altLang="zh-CN" sz="1400" dirty="0" smtClean="0">
                <a:latin typeface="+mj-ea"/>
                <a:ea typeface="+mj-ea"/>
              </a:rPr>
              <a:t>       </a:t>
            </a:r>
            <a:r>
              <a:rPr lang="zh-CN" altLang="en-US" sz="1400" dirty="0" smtClean="0">
                <a:latin typeface="+mj-ea"/>
                <a:ea typeface="+mj-ea"/>
              </a:rPr>
              <a:t>粗钢供应持续增长，但相较往年来说增量不大，目前处于历年同期较低位置</a:t>
            </a:r>
            <a:r>
              <a:rPr lang="zh-CN" altLang="en-US" sz="1400" dirty="0" smtClean="0">
                <a:latin typeface="+mj-ea"/>
                <a:ea typeface="+mj-ea"/>
              </a:rPr>
              <a:t>。钢厂炼钢利润偏低，加快复产意愿不强，同时华北地区</a:t>
            </a:r>
            <a:r>
              <a:rPr lang="zh-CN" altLang="en-US" sz="1400" dirty="0" smtClean="0">
                <a:latin typeface="+mj-ea"/>
                <a:ea typeface="+mj-ea"/>
              </a:rPr>
              <a:t>近期出现空气污染，面临一定环保整顿风险。</a:t>
            </a:r>
            <a:endParaRPr lang="zh-CN" altLang="en-US" sz="1400" dirty="0">
              <a:latin typeface="+mj-ea"/>
              <a:ea typeface="+mj-ea"/>
            </a:endParaRPr>
          </a:p>
        </p:txBody>
      </p:sp>
      <p:sp>
        <p:nvSpPr>
          <p:cNvPr id="13" name="TextBox 12"/>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70" y="845380"/>
            <a:ext cx="4449714" cy="2813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9884" y="845379"/>
            <a:ext cx="4674116" cy="2809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504046451"/>
      </p:ext>
    </p:extLst>
  </p:cSld>
  <p:clrMapOvr>
    <a:masterClrMapping/>
  </p:clrMapOvr>
  <p:transition advClick="0" advTm="2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螺纹钢供给：钢厂产量加速恢复，总体处于较低水平</a:t>
            </a:r>
            <a:endParaRPr lang="zh-CN" altLang="en-US" sz="1800" dirty="0">
              <a:solidFill>
                <a:schemeClr val="accent4"/>
              </a:solidFill>
              <a:latin typeface="+mn-ea"/>
            </a:endParaRPr>
          </a:p>
        </p:txBody>
      </p:sp>
      <p:sp>
        <p:nvSpPr>
          <p:cNvPr id="2" name="TextBox 1"/>
          <p:cNvSpPr txBox="1"/>
          <p:nvPr/>
        </p:nvSpPr>
        <p:spPr>
          <a:xfrm>
            <a:off x="5625622" y="1134144"/>
            <a:ext cx="3336512" cy="954107"/>
          </a:xfrm>
          <a:prstGeom prst="rect">
            <a:avLst/>
          </a:prstGeom>
          <a:noFill/>
        </p:spPr>
        <p:txBody>
          <a:bodyPr wrap="square" rtlCol="0">
            <a:spAutoFit/>
          </a:bodyPr>
          <a:lstStyle/>
          <a:p>
            <a:pPr fontAlgn="t"/>
            <a:r>
              <a:rPr lang="en-US" altLang="zh-CN" sz="1400" dirty="0" smtClean="0">
                <a:latin typeface="+mj-ea"/>
                <a:ea typeface="+mj-ea"/>
              </a:rPr>
              <a:t>       </a:t>
            </a:r>
            <a:r>
              <a:rPr lang="zh-CN" altLang="en-US" sz="1400" dirty="0" smtClean="0">
                <a:latin typeface="+mj-ea"/>
                <a:ea typeface="+mj-ea"/>
              </a:rPr>
              <a:t>螺纹钢产量恢复速度较快，</a:t>
            </a:r>
            <a:r>
              <a:rPr lang="zh-CN" altLang="en-US" sz="1400" dirty="0" smtClean="0">
                <a:latin typeface="+mj-ea"/>
                <a:ea typeface="+mj-ea"/>
              </a:rPr>
              <a:t>但炼钢利润将制约未来产量提升速度。由于</a:t>
            </a:r>
            <a:r>
              <a:rPr lang="zh-CN" altLang="en-US" sz="1400" dirty="0" smtClean="0">
                <a:latin typeface="+mj-ea"/>
                <a:ea typeface="+mj-ea"/>
              </a:rPr>
              <a:t>去年整体供应较低，目前供应依然处于同期低位。</a:t>
            </a:r>
            <a:endParaRPr lang="zh-CN" altLang="en-US" sz="1400" dirty="0">
              <a:latin typeface="+mj-ea"/>
              <a:ea typeface="+mj-ea"/>
            </a:endParaRPr>
          </a:p>
        </p:txBody>
      </p:sp>
      <p:sp>
        <p:nvSpPr>
          <p:cNvPr id="13" name="TextBox 12"/>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247" y="1134144"/>
            <a:ext cx="5468937" cy="317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8905324"/>
      </p:ext>
    </p:extLst>
  </p:cSld>
  <p:clrMapOvr>
    <a:masterClrMapping/>
  </p:clrMapOvr>
  <p:transition advClick="0" advTm="2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螺纹钢供给：高炉电炉利润双弱，利润水平压制复产意愿</a:t>
            </a:r>
            <a:endParaRPr lang="zh-CN" altLang="en-US" sz="1800" dirty="0">
              <a:solidFill>
                <a:schemeClr val="accent4"/>
              </a:solidFill>
              <a:latin typeface="+mn-ea"/>
            </a:endParaRPr>
          </a:p>
        </p:txBody>
      </p:sp>
      <p:sp>
        <p:nvSpPr>
          <p:cNvPr id="2" name="TextBox 1"/>
          <p:cNvSpPr txBox="1"/>
          <p:nvPr/>
        </p:nvSpPr>
        <p:spPr>
          <a:xfrm>
            <a:off x="273050" y="3826490"/>
            <a:ext cx="8710406" cy="954107"/>
          </a:xfrm>
          <a:prstGeom prst="rect">
            <a:avLst/>
          </a:prstGeom>
          <a:noFill/>
        </p:spPr>
        <p:txBody>
          <a:bodyPr wrap="square" rtlCol="0">
            <a:spAutoFit/>
          </a:bodyPr>
          <a:lstStyle/>
          <a:p>
            <a:pPr fontAlgn="t"/>
            <a:r>
              <a:rPr lang="en-US" altLang="zh-CN" sz="1400" dirty="0" smtClean="0">
                <a:latin typeface="+mj-ea"/>
                <a:ea typeface="+mj-ea"/>
              </a:rPr>
              <a:t>       </a:t>
            </a:r>
            <a:r>
              <a:rPr lang="zh-CN" altLang="en-US" sz="1400" dirty="0" smtClean="0">
                <a:latin typeface="+mj-ea"/>
                <a:ea typeface="+mj-ea"/>
              </a:rPr>
              <a:t>高炉端利润仍旧处于低位，企业陆续执行检修计划导致开工率较低，复产驱动不足。短流程由于</a:t>
            </a:r>
            <a:r>
              <a:rPr lang="zh-CN" altLang="en-US" sz="1400" dirty="0">
                <a:latin typeface="+mj-ea"/>
                <a:ea typeface="+mj-ea"/>
              </a:rPr>
              <a:t>节</a:t>
            </a:r>
            <a:r>
              <a:rPr lang="zh-CN" altLang="en-US" sz="1400" dirty="0" smtClean="0">
                <a:latin typeface="+mj-ea"/>
                <a:ea typeface="+mj-ea"/>
              </a:rPr>
              <a:t>前停产</a:t>
            </a:r>
            <a:r>
              <a:rPr lang="zh-CN" altLang="en-US" sz="1400" dirty="0">
                <a:latin typeface="+mj-ea"/>
                <a:ea typeface="+mj-ea"/>
              </a:rPr>
              <a:t>时间较早，年后企业复产速度较</a:t>
            </a:r>
            <a:r>
              <a:rPr lang="zh-CN" altLang="en-US" sz="1400" dirty="0" smtClean="0">
                <a:latin typeface="+mj-ea"/>
                <a:ea typeface="+mj-ea"/>
              </a:rPr>
              <a:t>快。而废钢市场处于弱复苏状态，后续两会政策将会引领废钢价格走势，目前市场处于会议前的谨慎乐观状态，但低利润抑制钢厂大规模补库意愿，短流程钢材产量短期难有较大的增长。</a:t>
            </a:r>
            <a:endParaRPr lang="zh-CN" altLang="en-US" sz="1400" dirty="0">
              <a:latin typeface="+mj-ea"/>
              <a:ea typeface="+mj-ea"/>
            </a:endParaRPr>
          </a:p>
        </p:txBody>
      </p:sp>
      <p:sp>
        <p:nvSpPr>
          <p:cNvPr id="13" name="TextBox 12"/>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95" y="874057"/>
            <a:ext cx="4333141" cy="2707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5736" y="874057"/>
            <a:ext cx="4463470" cy="2707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268073051"/>
      </p:ext>
    </p:extLst>
  </p:cSld>
  <p:clrMapOvr>
    <a:masterClrMapping/>
  </p:clrMapOvr>
  <p:transition advClick="0" advTm="2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螺纹钢库存：总库存达峰，累库水平相对较低</a:t>
            </a:r>
            <a:endParaRPr lang="zh-CN" altLang="en-US" sz="1800" dirty="0">
              <a:solidFill>
                <a:schemeClr val="accent4"/>
              </a:solidFill>
              <a:latin typeface="+mn-ea"/>
            </a:endParaRPr>
          </a:p>
        </p:txBody>
      </p:sp>
      <p:sp>
        <p:nvSpPr>
          <p:cNvPr id="2" name="TextBox 1"/>
          <p:cNvSpPr txBox="1"/>
          <p:nvPr/>
        </p:nvSpPr>
        <p:spPr>
          <a:xfrm>
            <a:off x="273050" y="4002158"/>
            <a:ext cx="8710406" cy="523220"/>
          </a:xfrm>
          <a:prstGeom prst="rect">
            <a:avLst/>
          </a:prstGeom>
          <a:noFill/>
        </p:spPr>
        <p:txBody>
          <a:bodyPr wrap="square" rtlCol="0">
            <a:spAutoFit/>
          </a:bodyPr>
          <a:lstStyle/>
          <a:p>
            <a:pPr fontAlgn="t"/>
            <a:r>
              <a:rPr lang="en-US" altLang="zh-CN" sz="1400" dirty="0" smtClean="0">
                <a:latin typeface="+mj-ea"/>
                <a:ea typeface="+mj-ea"/>
              </a:rPr>
              <a:t>       </a:t>
            </a:r>
            <a:r>
              <a:rPr lang="zh-CN" altLang="en-US" sz="1400" dirty="0" smtClean="0">
                <a:latin typeface="+mj-ea"/>
                <a:ea typeface="+mj-ea"/>
              </a:rPr>
              <a:t>螺纹钢总库存已经达峰，相较历年春节峰值水平而言本次累库幅度相对较低，库销比也处于历年同期的最低位，库存水平处于相对较低的位置。</a:t>
            </a:r>
            <a:endParaRPr lang="zh-CN" altLang="en-US" sz="1400" dirty="0">
              <a:latin typeface="+mj-ea"/>
              <a:ea typeface="+mj-ea"/>
            </a:endParaRPr>
          </a:p>
        </p:txBody>
      </p:sp>
      <p:sp>
        <p:nvSpPr>
          <p:cNvPr id="13" name="TextBox 12"/>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9300" y="1088643"/>
            <a:ext cx="4257893" cy="2559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84" y="1089098"/>
            <a:ext cx="4588184" cy="2558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729943564"/>
      </p:ext>
    </p:extLst>
  </p:cSld>
  <p:clrMapOvr>
    <a:masterClrMapping/>
  </p:clrMapOvr>
  <p:transition advClick="0" advTm="2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螺纹钢需求：螺纹钢表需复苏加速</a:t>
            </a:r>
            <a:endParaRPr lang="zh-CN" altLang="en-US" sz="1800" dirty="0">
              <a:solidFill>
                <a:schemeClr val="accent4"/>
              </a:solidFill>
              <a:latin typeface="+mn-ea"/>
            </a:endParaRPr>
          </a:p>
        </p:txBody>
      </p:sp>
      <p:sp>
        <p:nvSpPr>
          <p:cNvPr id="2" name="TextBox 1"/>
          <p:cNvSpPr txBox="1"/>
          <p:nvPr/>
        </p:nvSpPr>
        <p:spPr>
          <a:xfrm>
            <a:off x="5297936" y="1276505"/>
            <a:ext cx="3685520" cy="1384995"/>
          </a:xfrm>
          <a:prstGeom prst="rect">
            <a:avLst/>
          </a:prstGeom>
          <a:noFill/>
        </p:spPr>
        <p:txBody>
          <a:bodyPr wrap="square" rtlCol="0">
            <a:spAutoFit/>
          </a:bodyPr>
          <a:lstStyle/>
          <a:p>
            <a:pPr fontAlgn="t"/>
            <a:r>
              <a:rPr lang="en-US" altLang="zh-CN" sz="1400" dirty="0" smtClean="0">
                <a:latin typeface="+mj-ea"/>
                <a:ea typeface="+mj-ea"/>
              </a:rPr>
              <a:t>       </a:t>
            </a:r>
            <a:r>
              <a:rPr lang="zh-CN" altLang="en-US" sz="1400" dirty="0">
                <a:latin typeface="+mj-ea"/>
                <a:ea typeface="+mj-ea"/>
              </a:rPr>
              <a:t>元宵节后第二周开始表需反弹加速，百年建筑网</a:t>
            </a:r>
            <a:r>
              <a:rPr lang="zh-CN" altLang="en-US" sz="1400" dirty="0" smtClean="0">
                <a:latin typeface="+mj-ea"/>
                <a:ea typeface="+mj-ea"/>
              </a:rPr>
              <a:t>调研</a:t>
            </a:r>
            <a:r>
              <a:rPr lang="en-US" altLang="zh-CN" sz="1400" dirty="0" smtClean="0">
                <a:latin typeface="+mj-ea"/>
                <a:ea typeface="+mj-ea"/>
              </a:rPr>
              <a:t>,</a:t>
            </a:r>
            <a:r>
              <a:rPr lang="zh-CN" altLang="en-US" sz="1400" dirty="0" smtClean="0">
                <a:latin typeface="+mj-ea"/>
                <a:ea typeface="+mj-ea"/>
              </a:rPr>
              <a:t>截至</a:t>
            </a:r>
            <a:r>
              <a:rPr lang="en-US" altLang="zh-CN" sz="1400" dirty="0" smtClean="0">
                <a:latin typeface="+mj-ea"/>
                <a:ea typeface="+mj-ea"/>
              </a:rPr>
              <a:t>2</a:t>
            </a:r>
            <a:r>
              <a:rPr lang="zh-CN" altLang="en-US" sz="1400" dirty="0" smtClean="0">
                <a:latin typeface="+mj-ea"/>
                <a:ea typeface="+mj-ea"/>
              </a:rPr>
              <a:t>月</a:t>
            </a:r>
            <a:r>
              <a:rPr lang="en-US" altLang="zh-CN" sz="1400" dirty="0" smtClean="0">
                <a:latin typeface="+mj-ea"/>
                <a:ea typeface="+mj-ea"/>
              </a:rPr>
              <a:t>21</a:t>
            </a:r>
            <a:r>
              <a:rPr lang="zh-CN" altLang="en-US" sz="1400" dirty="0" smtClean="0">
                <a:latin typeface="+mj-ea"/>
                <a:ea typeface="+mj-ea"/>
              </a:rPr>
              <a:t>日，全国</a:t>
            </a:r>
            <a:r>
              <a:rPr lang="zh-CN" altLang="en-US" sz="1400" dirty="0">
                <a:latin typeface="+mj-ea"/>
                <a:ea typeface="+mj-ea"/>
              </a:rPr>
              <a:t>施工企业开复工率</a:t>
            </a:r>
            <a:r>
              <a:rPr lang="zh-CN" altLang="en-US" sz="1400" dirty="0" smtClean="0">
                <a:latin typeface="+mj-ea"/>
                <a:ea typeface="+mj-ea"/>
              </a:rPr>
              <a:t>为</a:t>
            </a:r>
            <a:r>
              <a:rPr lang="en-US" altLang="zh-CN" sz="1400" dirty="0" smtClean="0">
                <a:latin typeface="+mj-ea"/>
                <a:ea typeface="+mj-ea"/>
              </a:rPr>
              <a:t>86.1%</a:t>
            </a:r>
            <a:r>
              <a:rPr lang="zh-CN" altLang="en-US" sz="1400" dirty="0" smtClean="0">
                <a:latin typeface="+mj-ea"/>
                <a:ea typeface="+mj-ea"/>
              </a:rPr>
              <a:t>，环比提升</a:t>
            </a:r>
            <a:r>
              <a:rPr lang="en-US" altLang="zh-CN" sz="1400" dirty="0" smtClean="0">
                <a:latin typeface="+mj-ea"/>
                <a:ea typeface="+mj-ea"/>
              </a:rPr>
              <a:t>9.6%</a:t>
            </a:r>
            <a:r>
              <a:rPr lang="zh-CN" altLang="en-US" sz="1400" dirty="0" smtClean="0">
                <a:latin typeface="+mj-ea"/>
                <a:ea typeface="+mj-ea"/>
              </a:rPr>
              <a:t>，连续</a:t>
            </a:r>
            <a:r>
              <a:rPr lang="en-US" altLang="zh-CN" sz="1400" dirty="0" smtClean="0">
                <a:latin typeface="+mj-ea"/>
                <a:ea typeface="+mj-ea"/>
              </a:rPr>
              <a:t>2</a:t>
            </a:r>
            <a:r>
              <a:rPr lang="zh-CN" altLang="en-US" sz="1400" dirty="0">
                <a:latin typeface="+mj-ea"/>
                <a:ea typeface="+mj-ea"/>
              </a:rPr>
              <a:t>周高于去年同期水平。重点省份主要靠道路、铁路</a:t>
            </a:r>
            <a:r>
              <a:rPr lang="zh-CN" altLang="en-US" sz="1400" dirty="0" smtClean="0">
                <a:latin typeface="+mj-ea"/>
                <a:ea typeface="+mj-ea"/>
              </a:rPr>
              <a:t>、水利</a:t>
            </a:r>
            <a:r>
              <a:rPr lang="zh-CN" altLang="en-US" sz="1400" dirty="0">
                <a:latin typeface="+mj-ea"/>
                <a:ea typeface="+mj-ea"/>
              </a:rPr>
              <a:t>、学校、医院等基建、市政项目发力</a:t>
            </a:r>
            <a:r>
              <a:rPr lang="zh-CN" altLang="en-US" sz="1400" dirty="0" smtClean="0">
                <a:latin typeface="+mj-ea"/>
                <a:ea typeface="+mj-ea"/>
              </a:rPr>
              <a:t>，政府投资拉动钢材需求。</a:t>
            </a:r>
            <a:endParaRPr lang="zh-CN" altLang="en-US" sz="1400" dirty="0">
              <a:latin typeface="+mj-ea"/>
              <a:ea typeface="+mj-ea"/>
            </a:endParaRPr>
          </a:p>
        </p:txBody>
      </p:sp>
      <p:sp>
        <p:nvSpPr>
          <p:cNvPr id="13" name="TextBox 12"/>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41400"/>
            <a:ext cx="5065713" cy="306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192245440"/>
      </p:ext>
    </p:extLst>
  </p:cSld>
  <p:clrMapOvr>
    <a:masterClrMapping/>
  </p:clrMapOvr>
  <p:transition advClick="0" advTm="2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螺纹钢价格：复苏一致预期导致期限同涨，月差小幅走强</a:t>
            </a:r>
            <a:endParaRPr lang="zh-CN" altLang="en-US" sz="1800" dirty="0">
              <a:solidFill>
                <a:schemeClr val="accent4"/>
              </a:solidFill>
              <a:latin typeface="+mn-ea"/>
            </a:endParaRPr>
          </a:p>
        </p:txBody>
      </p:sp>
      <p:sp>
        <p:nvSpPr>
          <p:cNvPr id="2" name="TextBox 1"/>
          <p:cNvSpPr txBox="1"/>
          <p:nvPr/>
        </p:nvSpPr>
        <p:spPr>
          <a:xfrm>
            <a:off x="273050" y="3705473"/>
            <a:ext cx="8710406" cy="523220"/>
          </a:xfrm>
          <a:prstGeom prst="rect">
            <a:avLst/>
          </a:prstGeom>
          <a:noFill/>
        </p:spPr>
        <p:txBody>
          <a:bodyPr wrap="square" rtlCol="0">
            <a:spAutoFit/>
          </a:bodyPr>
          <a:lstStyle/>
          <a:p>
            <a:pPr fontAlgn="t"/>
            <a:r>
              <a:rPr lang="en-US" altLang="zh-CN" sz="1400" dirty="0" smtClean="0">
                <a:latin typeface="+mj-ea"/>
                <a:ea typeface="+mj-ea"/>
              </a:rPr>
              <a:t>       2</a:t>
            </a:r>
            <a:r>
              <a:rPr lang="zh-CN" altLang="en-US" sz="1400" dirty="0" smtClean="0">
                <a:latin typeface="+mj-ea"/>
                <a:ea typeface="+mj-ea"/>
              </a:rPr>
              <a:t>月螺纹钢盘面价格偏强，复苏的一致预期导致期现同涨，低库存导致供应偏紧格局进一步助推价格。基差基本保持稳定，期货略微升水的格局，而月差方面近月合约走势略强于远月，月差小幅上行。</a:t>
            </a:r>
            <a:endParaRPr lang="zh-CN" altLang="en-US" sz="1400" dirty="0">
              <a:latin typeface="+mj-ea"/>
              <a:ea typeface="+mj-ea"/>
            </a:endParaRPr>
          </a:p>
        </p:txBody>
      </p:sp>
      <p:sp>
        <p:nvSpPr>
          <p:cNvPr id="13" name="TextBox 12"/>
          <p:cNvSpPr txBox="1"/>
          <p:nvPr/>
        </p:nvSpPr>
        <p:spPr>
          <a:xfrm>
            <a:off x="305920" y="4762423"/>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1651" y="802185"/>
            <a:ext cx="4546378" cy="2787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70" y="802185"/>
            <a:ext cx="4501481" cy="2787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865371210"/>
      </p:ext>
    </p:extLst>
  </p:cSld>
  <p:clrMapOvr>
    <a:masterClrMapping/>
  </p:clrMapOvr>
  <p:transition advClick="0" advTm="2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螺纹钢总结：</a:t>
            </a:r>
            <a:r>
              <a:rPr lang="zh-CN" altLang="en-US" sz="1800" dirty="0">
                <a:solidFill>
                  <a:schemeClr val="accent4"/>
                </a:solidFill>
                <a:latin typeface="+mn-ea"/>
              </a:rPr>
              <a:t>盘</a:t>
            </a:r>
            <a:r>
              <a:rPr lang="zh-CN" altLang="en-US" sz="1800" dirty="0" smtClean="0">
                <a:solidFill>
                  <a:schemeClr val="accent4"/>
                </a:solidFill>
                <a:latin typeface="+mn-ea"/>
              </a:rPr>
              <a:t>面高位震荡，做多机会仍存</a:t>
            </a:r>
            <a:endParaRPr lang="zh-CN" altLang="en-US" sz="1800" dirty="0">
              <a:solidFill>
                <a:schemeClr val="accent4"/>
              </a:solidFill>
              <a:latin typeface="+mn-ea"/>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6700" y="663575"/>
            <a:ext cx="6070600" cy="381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317981096"/>
      </p:ext>
    </p:extLst>
  </p:cSld>
  <p:clrMapOvr>
    <a:masterClrMapping/>
  </p:clrMapOvr>
  <p:transition advClick="0" advTm="2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9"/>
          <p:cNvSpPr>
            <a:spLocks noChangeArrowheads="1"/>
          </p:cNvSpPr>
          <p:nvPr/>
        </p:nvSpPr>
        <p:spPr bwMode="gray">
          <a:xfrm>
            <a:off x="0" y="3066473"/>
            <a:ext cx="9143999" cy="688975"/>
          </a:xfrm>
          <a:prstGeom prst="roundRect">
            <a:avLst>
              <a:gd name="adj" fmla="val 17509"/>
            </a:avLst>
          </a:prstGeom>
          <a:solidFill>
            <a:srgbClr val="B24950"/>
          </a:solidFill>
          <a:ln w="9525">
            <a:noFill/>
            <a:round/>
          </a:ln>
          <a:effectLst/>
        </p:spPr>
        <p:txBody>
          <a:bodyPr wrap="none" anchor="ctr"/>
          <a:lstStyle/>
          <a:p>
            <a:pPr defTabSz="740410">
              <a:defRPr/>
            </a:pPr>
            <a:r>
              <a:rPr lang="zh-CN" altLang="en-US" sz="3200" b="1" dirty="0">
                <a:solidFill>
                  <a:schemeClr val="bg1"/>
                </a:solidFill>
                <a:ea typeface="黑体" panose="02010609060101010101" pitchFamily="49" charset="-122"/>
              </a:rPr>
              <a:t>四</a:t>
            </a:r>
            <a:r>
              <a:rPr lang="zh-CN" altLang="en-US" sz="3200" b="1" dirty="0" smtClean="0">
                <a:solidFill>
                  <a:schemeClr val="bg1"/>
                </a:solidFill>
                <a:ea typeface="黑体" panose="02010609060101010101" pitchFamily="49" charset="-122"/>
              </a:rPr>
              <a:t>、</a:t>
            </a:r>
            <a:r>
              <a:rPr lang="zh-CN" altLang="en-US" sz="3200" b="1" dirty="0">
                <a:solidFill>
                  <a:schemeClr val="bg1"/>
                </a:solidFill>
                <a:ea typeface="黑体" panose="02010609060101010101" pitchFamily="49" charset="-122"/>
              </a:rPr>
              <a:t>铁矿石供需分析</a:t>
            </a:r>
            <a:endParaRPr lang="en-US" altLang="zh-CN" sz="3200" b="1" dirty="0">
              <a:solidFill>
                <a:schemeClr val="bg1"/>
              </a:solidFill>
              <a:ea typeface="黑体" panose="02010609060101010101" pitchFamily="49" charset="-122"/>
            </a:endParaRPr>
          </a:p>
        </p:txBody>
      </p:sp>
      <p:pic>
        <p:nvPicPr>
          <p:cNvPr id="5" name="Picture 4"/>
          <p:cNvPicPr>
            <a:picLocks noChangeAspect="1" noChangeArrowheads="1"/>
          </p:cNvPicPr>
          <p:nvPr/>
        </p:nvPicPr>
        <p:blipFill>
          <a:blip r:embed="rId2"/>
          <a:srcRect/>
          <a:stretch>
            <a:fillRect/>
          </a:stretch>
        </p:blipFill>
        <p:spPr bwMode="auto">
          <a:xfrm>
            <a:off x="7164669" y="309609"/>
            <a:ext cx="1473016" cy="326932"/>
          </a:xfrm>
          <a:prstGeom prst="rect">
            <a:avLst/>
          </a:prstGeom>
          <a:noFill/>
          <a:ln w="9525">
            <a:noFill/>
            <a:miter lim="800000"/>
            <a:headEnd/>
            <a:tailEnd/>
          </a:ln>
          <a:effectLst/>
        </p:spPr>
      </p:pic>
    </p:spTree>
    <p:extLst>
      <p:ext uri="{BB962C8B-B14F-4D97-AF65-F5344CB8AC3E}">
        <p14:creationId xmlns:p14="http://schemas.microsoft.com/office/powerpoint/2010/main" val="2541895667"/>
      </p:ext>
    </p:extLst>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铁矿石供给：澳洲巴西发货量提升，雨季影响减弱</a:t>
            </a:r>
            <a:endParaRPr lang="zh-CN" altLang="en-US" sz="1800" dirty="0">
              <a:solidFill>
                <a:schemeClr val="accent4"/>
              </a:solidFill>
              <a:latin typeface="+mn-ea"/>
            </a:endParaRPr>
          </a:p>
        </p:txBody>
      </p:sp>
      <p:sp>
        <p:nvSpPr>
          <p:cNvPr id="2" name="TextBox 1"/>
          <p:cNvSpPr txBox="1"/>
          <p:nvPr/>
        </p:nvSpPr>
        <p:spPr>
          <a:xfrm>
            <a:off x="273050" y="3818579"/>
            <a:ext cx="8710406" cy="523220"/>
          </a:xfrm>
          <a:prstGeom prst="rect">
            <a:avLst/>
          </a:prstGeom>
          <a:noFill/>
        </p:spPr>
        <p:txBody>
          <a:bodyPr wrap="square" rtlCol="0">
            <a:spAutoFit/>
          </a:bodyPr>
          <a:lstStyle/>
          <a:p>
            <a:pPr fontAlgn="t"/>
            <a:r>
              <a:rPr lang="en-US" altLang="zh-CN" sz="1400" dirty="0" smtClean="0">
                <a:latin typeface="+mj-ea"/>
                <a:ea typeface="+mj-ea"/>
              </a:rPr>
              <a:t>       11</a:t>
            </a:r>
            <a:r>
              <a:rPr lang="zh-CN" altLang="en-US" sz="1400" dirty="0" smtClean="0">
                <a:latin typeface="+mj-ea"/>
                <a:ea typeface="+mj-ea"/>
              </a:rPr>
              <a:t>月澳洲降雨对港口检修的影响逐渐减弱，澳洲发运从雨季恢复。巴西发运依旧受雨季影响，不过发运缓慢回升，澳巴铁矿发往中国的比例均有所提升。</a:t>
            </a:r>
            <a:endParaRPr lang="zh-CN" altLang="en-US" sz="1400" dirty="0">
              <a:latin typeface="+mj-ea"/>
              <a:ea typeface="+mj-ea"/>
            </a:endParaRPr>
          </a:p>
        </p:txBody>
      </p:sp>
      <p:sp>
        <p:nvSpPr>
          <p:cNvPr id="13" name="TextBox 12"/>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048564"/>
            <a:ext cx="9144001" cy="2467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583416369"/>
      </p:ext>
    </p:extLst>
  </p:cSld>
  <p:clrMapOvr>
    <a:masterClrMapping/>
  </p:clrMapOvr>
  <p:transition advClick="0" advTm="2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铁矿石供给：节后矿山产量复苏，依然处于同期低位</a:t>
            </a:r>
            <a:endParaRPr lang="zh-CN" altLang="en-US" sz="1800" dirty="0">
              <a:solidFill>
                <a:schemeClr val="accent4"/>
              </a:solidFill>
              <a:latin typeface="+mn-ea"/>
            </a:endParaRPr>
          </a:p>
        </p:txBody>
      </p:sp>
      <p:sp>
        <p:nvSpPr>
          <p:cNvPr id="2" name="TextBox 1"/>
          <p:cNvSpPr txBox="1"/>
          <p:nvPr/>
        </p:nvSpPr>
        <p:spPr>
          <a:xfrm>
            <a:off x="5297936" y="874060"/>
            <a:ext cx="3685520" cy="954107"/>
          </a:xfrm>
          <a:prstGeom prst="rect">
            <a:avLst/>
          </a:prstGeom>
          <a:noFill/>
        </p:spPr>
        <p:txBody>
          <a:bodyPr wrap="square" rtlCol="0">
            <a:spAutoFit/>
          </a:bodyPr>
          <a:lstStyle/>
          <a:p>
            <a:pPr fontAlgn="t"/>
            <a:r>
              <a:rPr lang="en-US" altLang="zh-CN" sz="1400" dirty="0" smtClean="0">
                <a:latin typeface="+mj-ea"/>
                <a:ea typeface="+mj-ea"/>
              </a:rPr>
              <a:t>       </a:t>
            </a:r>
            <a:r>
              <a:rPr lang="zh-CN" altLang="en-US" sz="1400" dirty="0" smtClean="0">
                <a:latin typeface="+mj-ea"/>
                <a:ea typeface="+mj-ea"/>
              </a:rPr>
              <a:t>节后矿山开工复苏，铁精粉产量迅速增长，但由于去年年末矿</a:t>
            </a:r>
            <a:r>
              <a:rPr lang="zh-CN" altLang="en-US" sz="1400" dirty="0" smtClean="0">
                <a:latin typeface="+mj-ea"/>
                <a:ea typeface="+mj-ea"/>
              </a:rPr>
              <a:t>难，安检加严造成的减产导致年初基数</a:t>
            </a:r>
            <a:r>
              <a:rPr lang="zh-CN" altLang="en-US" sz="1400" dirty="0" smtClean="0">
                <a:latin typeface="+mj-ea"/>
                <a:ea typeface="+mj-ea"/>
              </a:rPr>
              <a:t>较低，目前产量依然处于历年同期最低位。可关注后续产能恢复速度。</a:t>
            </a:r>
            <a:endParaRPr lang="zh-CN" altLang="en-US" sz="1400" dirty="0">
              <a:latin typeface="+mj-ea"/>
              <a:ea typeface="+mj-ea"/>
            </a:endParaRPr>
          </a:p>
        </p:txBody>
      </p:sp>
      <p:sp>
        <p:nvSpPr>
          <p:cNvPr id="14" name="TextBox 13"/>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691" y="874060"/>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726217278"/>
      </p:ext>
    </p:extLst>
  </p:cSld>
  <p:clrMapOvr>
    <a:masterClrMapping/>
  </p:clrMapOvr>
  <p:transition advClick="0" advTm="2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铁矿石库存：钢厂库存持续下降，钢厂主动补库意愿不强</a:t>
            </a:r>
            <a:endParaRPr lang="zh-CN" altLang="en-US" sz="1800" dirty="0">
              <a:solidFill>
                <a:schemeClr val="accent4"/>
              </a:solidFill>
              <a:latin typeface="+mn-ea"/>
            </a:endParaRPr>
          </a:p>
        </p:txBody>
      </p:sp>
      <p:sp>
        <p:nvSpPr>
          <p:cNvPr id="2" name="TextBox 1"/>
          <p:cNvSpPr txBox="1"/>
          <p:nvPr/>
        </p:nvSpPr>
        <p:spPr>
          <a:xfrm>
            <a:off x="233213" y="3890666"/>
            <a:ext cx="8710406" cy="738664"/>
          </a:xfrm>
          <a:prstGeom prst="rect">
            <a:avLst/>
          </a:prstGeom>
          <a:noFill/>
        </p:spPr>
        <p:txBody>
          <a:bodyPr wrap="square" rtlCol="0">
            <a:spAutoFit/>
          </a:bodyPr>
          <a:lstStyle/>
          <a:p>
            <a:pPr fontAlgn="t"/>
            <a:r>
              <a:rPr lang="en-US" altLang="zh-CN" sz="1400" dirty="0" smtClean="0">
                <a:latin typeface="+mj-ea"/>
                <a:ea typeface="+mj-ea"/>
              </a:rPr>
              <a:t>       </a:t>
            </a:r>
            <a:r>
              <a:rPr lang="zh-CN" altLang="en-US" sz="1400" dirty="0" smtClean="0">
                <a:latin typeface="+mj-ea"/>
                <a:ea typeface="+mj-ea"/>
              </a:rPr>
              <a:t>钢厂库存继续去库，节后钢厂开工率持续复苏，库存消耗速度增长，但由于炼钢利润不强，钢厂少有主动补库需求，均以按需补库为主，目前库存和库销比都处于下降状态。而港口库存虽然供应端受预计影响，但近期船舶出现提前到港导致实际到港量上升，港口库存持续累库。</a:t>
            </a:r>
            <a:endParaRPr lang="zh-CN" altLang="en-US" sz="1400" dirty="0">
              <a:latin typeface="+mj-ea"/>
              <a:ea typeface="+mj-ea"/>
            </a:endParaRPr>
          </a:p>
        </p:txBody>
      </p:sp>
      <p:sp>
        <p:nvSpPr>
          <p:cNvPr id="13" name="TextBox 12"/>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0" y="970435"/>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6832" y="970436"/>
            <a:ext cx="4626275"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62129039"/>
      </p:ext>
    </p:extLst>
  </p:cSld>
  <p:clrMapOvr>
    <a:masterClrMapping/>
  </p:clrMapOvr>
  <p:transition advClick="0" advTm="2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铁矿石</a:t>
            </a:r>
            <a:r>
              <a:rPr lang="zh-CN" altLang="en-US" sz="1800" dirty="0">
                <a:solidFill>
                  <a:schemeClr val="accent4"/>
                </a:solidFill>
                <a:latin typeface="+mn-ea"/>
              </a:rPr>
              <a:t>需求</a:t>
            </a:r>
            <a:r>
              <a:rPr lang="zh-CN" altLang="en-US" sz="1800" dirty="0" smtClean="0">
                <a:solidFill>
                  <a:schemeClr val="accent4"/>
                </a:solidFill>
                <a:latin typeface="+mn-ea"/>
              </a:rPr>
              <a:t>：铁水产量处于同期偏高位，存在持续增产预期</a:t>
            </a:r>
            <a:endParaRPr lang="zh-CN" altLang="en-US" sz="1800" dirty="0">
              <a:solidFill>
                <a:schemeClr val="accent4"/>
              </a:solidFill>
              <a:latin typeface="+mn-ea"/>
            </a:endParaRPr>
          </a:p>
        </p:txBody>
      </p:sp>
      <p:sp>
        <p:nvSpPr>
          <p:cNvPr id="2" name="TextBox 1"/>
          <p:cNvSpPr txBox="1"/>
          <p:nvPr/>
        </p:nvSpPr>
        <p:spPr>
          <a:xfrm>
            <a:off x="273050" y="3849758"/>
            <a:ext cx="8710406" cy="523220"/>
          </a:xfrm>
          <a:prstGeom prst="rect">
            <a:avLst/>
          </a:prstGeom>
          <a:noFill/>
        </p:spPr>
        <p:txBody>
          <a:bodyPr wrap="square" rtlCol="0">
            <a:spAutoFit/>
          </a:bodyPr>
          <a:lstStyle/>
          <a:p>
            <a:pPr fontAlgn="t"/>
            <a:r>
              <a:rPr lang="en-US" altLang="zh-CN" sz="1400" dirty="0" smtClean="0">
                <a:latin typeface="+mj-ea"/>
                <a:ea typeface="+mj-ea"/>
              </a:rPr>
              <a:t>       </a:t>
            </a:r>
            <a:r>
              <a:rPr lang="zh-CN" altLang="en-US" sz="1400" dirty="0" smtClean="0">
                <a:latin typeface="+mj-ea"/>
                <a:ea typeface="+mj-ea"/>
              </a:rPr>
              <a:t>铁水产量持续复苏，当前处于历年同期相对较高水平。钢厂下游需求端近期明显转暖，工地开工加速复苏，而当前钢材总库存处于相对较低位置，有利于钢厂产能持续复苏，预计铁水产量将</a:t>
            </a:r>
            <a:r>
              <a:rPr lang="zh-CN" altLang="en-US" sz="1400" dirty="0">
                <a:latin typeface="+mj-ea"/>
                <a:ea typeface="+mj-ea"/>
              </a:rPr>
              <a:t>持续</a:t>
            </a:r>
            <a:r>
              <a:rPr lang="zh-CN" altLang="en-US" sz="1400" dirty="0" smtClean="0">
                <a:latin typeface="+mj-ea"/>
                <a:ea typeface="+mj-ea"/>
              </a:rPr>
              <a:t>好转。</a:t>
            </a:r>
            <a:endParaRPr lang="zh-CN" altLang="en-US" sz="1400" dirty="0">
              <a:latin typeface="+mj-ea"/>
              <a:ea typeface="+mj-ea"/>
            </a:endParaRPr>
          </a:p>
        </p:txBody>
      </p:sp>
      <p:sp>
        <p:nvSpPr>
          <p:cNvPr id="13" name="TextBox 12"/>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70435"/>
            <a:ext cx="91440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385600007"/>
      </p:ext>
    </p:extLst>
  </p:cSld>
  <p:clrMapOvr>
    <a:masterClrMapping/>
  </p:clrMapOvr>
  <p:transition advClick="0" advTm="2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铁矿石</a:t>
            </a:r>
            <a:r>
              <a:rPr lang="zh-CN" altLang="en-US" sz="1800" dirty="0">
                <a:solidFill>
                  <a:schemeClr val="accent4"/>
                </a:solidFill>
                <a:latin typeface="+mn-ea"/>
              </a:rPr>
              <a:t>需求</a:t>
            </a:r>
            <a:r>
              <a:rPr lang="zh-CN" altLang="en-US" sz="1800" dirty="0" smtClean="0">
                <a:solidFill>
                  <a:schemeClr val="accent4"/>
                </a:solidFill>
                <a:latin typeface="+mn-ea"/>
              </a:rPr>
              <a:t>：铁废价差略有扩大，铁水具备性价比</a:t>
            </a:r>
            <a:endParaRPr lang="zh-CN" altLang="en-US" sz="1800" dirty="0">
              <a:solidFill>
                <a:schemeClr val="accent4"/>
              </a:solidFill>
              <a:latin typeface="+mn-ea"/>
            </a:endParaRPr>
          </a:p>
        </p:txBody>
      </p:sp>
      <p:sp>
        <p:nvSpPr>
          <p:cNvPr id="2" name="TextBox 1"/>
          <p:cNvSpPr txBox="1"/>
          <p:nvPr/>
        </p:nvSpPr>
        <p:spPr>
          <a:xfrm>
            <a:off x="5060610" y="1193800"/>
            <a:ext cx="3922845" cy="954107"/>
          </a:xfrm>
          <a:prstGeom prst="rect">
            <a:avLst/>
          </a:prstGeom>
          <a:noFill/>
        </p:spPr>
        <p:txBody>
          <a:bodyPr wrap="square" rtlCol="0">
            <a:spAutoFit/>
          </a:bodyPr>
          <a:lstStyle/>
          <a:p>
            <a:pPr fontAlgn="t"/>
            <a:r>
              <a:rPr lang="en-US" altLang="zh-CN" sz="1400" dirty="0" smtClean="0">
                <a:latin typeface="+mj-ea"/>
                <a:ea typeface="+mj-ea"/>
              </a:rPr>
              <a:t>       </a:t>
            </a:r>
            <a:r>
              <a:rPr lang="zh-CN" altLang="en-US" sz="1400" dirty="0" smtClean="0">
                <a:latin typeface="+mj-ea"/>
                <a:ea typeface="+mj-ea"/>
              </a:rPr>
              <a:t>铁水成本与废钢价差相较</a:t>
            </a:r>
            <a:r>
              <a:rPr lang="en-US" altLang="zh-CN" sz="1400" dirty="0" smtClean="0">
                <a:latin typeface="+mj-ea"/>
                <a:ea typeface="+mj-ea"/>
              </a:rPr>
              <a:t>1</a:t>
            </a:r>
            <a:r>
              <a:rPr lang="zh-CN" altLang="en-US" sz="1400" dirty="0" smtClean="0">
                <a:latin typeface="+mj-ea"/>
                <a:ea typeface="+mj-ea"/>
              </a:rPr>
              <a:t>月略有扩大，主因铁水成本涨幅大于废钢。总体来看铁水依旧更具性价比，对铁矿价格利好，不过仍需关注两会是否出台对高炉的限产措施。</a:t>
            </a:r>
            <a:endParaRPr lang="zh-CN" altLang="en-US" sz="1400" dirty="0">
              <a:latin typeface="+mj-ea"/>
              <a:ea typeface="+mj-ea"/>
            </a:endParaRPr>
          </a:p>
        </p:txBody>
      </p:sp>
      <p:sp>
        <p:nvSpPr>
          <p:cNvPr id="13" name="TextBox 12"/>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112" y="1193800"/>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164257206"/>
      </p:ext>
    </p:extLst>
  </p:cSld>
  <p:clrMapOvr>
    <a:masterClrMapping/>
  </p:clrMapOvr>
  <p:transition advClick="0" advTm="2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smtClean="0">
                <a:solidFill>
                  <a:schemeClr val="accent4"/>
                </a:solidFill>
                <a:latin typeface="+mn-ea"/>
              </a:rPr>
              <a:t>铁矿石价格：强预期与基本面共振，近月价格上行</a:t>
            </a:r>
            <a:endParaRPr lang="zh-CN" altLang="en-US" sz="1800" dirty="0">
              <a:solidFill>
                <a:schemeClr val="accent4"/>
              </a:solidFill>
              <a:latin typeface="+mn-ea"/>
            </a:endParaRPr>
          </a:p>
        </p:txBody>
      </p:sp>
      <p:sp>
        <p:nvSpPr>
          <p:cNvPr id="2" name="TextBox 1"/>
          <p:cNvSpPr txBox="1"/>
          <p:nvPr/>
        </p:nvSpPr>
        <p:spPr>
          <a:xfrm>
            <a:off x="273050" y="3925376"/>
            <a:ext cx="8710406" cy="738664"/>
          </a:xfrm>
          <a:prstGeom prst="rect">
            <a:avLst/>
          </a:prstGeom>
          <a:noFill/>
        </p:spPr>
        <p:txBody>
          <a:bodyPr wrap="square" rtlCol="0">
            <a:spAutoFit/>
          </a:bodyPr>
          <a:lstStyle/>
          <a:p>
            <a:pPr fontAlgn="t"/>
            <a:r>
              <a:rPr lang="en-US" altLang="zh-CN" sz="1400" dirty="0" smtClean="0">
                <a:latin typeface="+mj-ea"/>
                <a:ea typeface="+mj-ea"/>
              </a:rPr>
              <a:t>       </a:t>
            </a:r>
            <a:r>
              <a:rPr lang="zh-CN" altLang="en-US" sz="1400" dirty="0" smtClean="0">
                <a:latin typeface="+mj-ea"/>
                <a:ea typeface="+mj-ea"/>
              </a:rPr>
              <a:t>近远月差提升，远月涨幅略小于近月。从行情来看，短期内强预期与基本面利好形成共振，而长期来看美联储通胀居高不下，对加息态度的口径相较去年显得更加鹰派，未来可能对全球大宗商品形成一定压制。目前交易所对铁矿监管加严，在近期快速上涨后估值偏高，上方高度应谨慎看待。</a:t>
            </a:r>
            <a:endParaRPr lang="zh-CN" altLang="en-US" sz="1400" dirty="0">
              <a:latin typeface="+mj-ea"/>
              <a:ea typeface="+mj-ea"/>
            </a:endParaRPr>
          </a:p>
        </p:txBody>
      </p:sp>
      <p:sp>
        <p:nvSpPr>
          <p:cNvPr id="13" name="TextBox 12"/>
          <p:cNvSpPr txBox="1"/>
          <p:nvPr/>
        </p:nvSpPr>
        <p:spPr>
          <a:xfrm>
            <a:off x="305920" y="4741619"/>
            <a:ext cx="3736604" cy="246221"/>
          </a:xfrm>
          <a:prstGeom prst="rect">
            <a:avLst/>
          </a:prstGeom>
          <a:noFill/>
        </p:spPr>
        <p:txBody>
          <a:bodyPr wrap="square" rtlCol="0">
            <a:spAutoFit/>
          </a:bodyPr>
          <a:lstStyle/>
          <a:p>
            <a:r>
              <a:rPr lang="zh-CN" altLang="en-US" sz="1000" dirty="0">
                <a:solidFill>
                  <a:schemeClr val="accent4">
                    <a:lumMod val="95000"/>
                    <a:lumOff val="5000"/>
                  </a:schemeClr>
                </a:solidFill>
              </a:rPr>
              <a:t>数据</a:t>
            </a:r>
            <a:r>
              <a:rPr lang="zh-CN" altLang="en-US" sz="1000" dirty="0" smtClean="0">
                <a:solidFill>
                  <a:schemeClr val="accent4">
                    <a:lumMod val="95000"/>
                    <a:lumOff val="5000"/>
                  </a:schemeClr>
                </a:solidFill>
              </a:rPr>
              <a:t>来源：</a:t>
            </a:r>
            <a:r>
              <a:rPr lang="en-US" altLang="zh-CN" sz="1000" dirty="0" smtClean="0">
                <a:solidFill>
                  <a:schemeClr val="accent4">
                    <a:lumMod val="95000"/>
                    <a:lumOff val="5000"/>
                  </a:schemeClr>
                </a:solidFill>
              </a:rPr>
              <a:t>Wind</a:t>
            </a:r>
            <a:r>
              <a:rPr lang="zh-CN" altLang="en-US" sz="1000" dirty="0" smtClean="0">
                <a:solidFill>
                  <a:schemeClr val="accent4">
                    <a:lumMod val="95000"/>
                    <a:lumOff val="5000"/>
                  </a:schemeClr>
                </a:solidFill>
              </a:rPr>
              <a:t>，金石</a:t>
            </a:r>
            <a:r>
              <a:rPr lang="zh-CN" altLang="en-US" sz="1000" dirty="0" smtClean="0">
                <a:solidFill>
                  <a:schemeClr val="accent4">
                    <a:lumMod val="95000"/>
                    <a:lumOff val="5000"/>
                  </a:schemeClr>
                </a:solidFill>
              </a:rPr>
              <a:t>期货研究所</a:t>
            </a:r>
            <a:endParaRPr lang="zh-CN" altLang="en-US" sz="1000" dirty="0">
              <a:solidFill>
                <a:schemeClr val="accent4">
                  <a:lumMod val="95000"/>
                  <a:lumOff val="5000"/>
                </a:schemeClr>
              </a:solidFill>
            </a:endParaRP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0131" y="1087667"/>
            <a:ext cx="4554622" cy="2395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75" y="1087668"/>
            <a:ext cx="4596956" cy="2395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592549795"/>
      </p:ext>
    </p:extLst>
  </p:cSld>
  <p:clrMapOvr>
    <a:masterClrMapping/>
  </p:clrMapOvr>
  <p:transition advClick="0" advTm="2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a:solidFill>
                  <a:schemeClr val="accent4"/>
                </a:solidFill>
                <a:latin typeface="+mn-ea"/>
              </a:rPr>
              <a:t>铁矿石</a:t>
            </a:r>
            <a:r>
              <a:rPr lang="zh-CN" altLang="en-US" sz="1800" dirty="0" smtClean="0">
                <a:solidFill>
                  <a:schemeClr val="accent4"/>
                </a:solidFill>
                <a:latin typeface="+mn-ea"/>
              </a:rPr>
              <a:t>总结：供需形势偏强，谨慎偏多看待</a:t>
            </a:r>
            <a:endParaRPr lang="zh-CN" altLang="en-US" sz="1800" dirty="0">
              <a:solidFill>
                <a:schemeClr val="accent4"/>
              </a:solidFill>
              <a:latin typeface="+mn-ea"/>
            </a:endParaRPr>
          </a:p>
        </p:txBody>
      </p:sp>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6700" y="741437"/>
            <a:ext cx="6070600" cy="381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837278597"/>
      </p:ext>
    </p:extLst>
  </p:cSld>
  <p:clrMapOvr>
    <a:masterClrMapping/>
  </p:clrMapOvr>
  <p:transition advClick="0" advTm="2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xmlns="" id="{173FE3B8-40B5-41FF-8C8D-107C05B06F07}"/>
              </a:ext>
            </a:extLst>
          </p:cNvPr>
          <p:cNvSpPr txBox="1"/>
          <p:nvPr/>
        </p:nvSpPr>
        <p:spPr>
          <a:xfrm>
            <a:off x="727980" y="940005"/>
            <a:ext cx="769441" cy="2168861"/>
          </a:xfrm>
          <a:prstGeom prst="rect">
            <a:avLst/>
          </a:prstGeom>
          <a:noFill/>
        </p:spPr>
        <p:txBody>
          <a:bodyPr vert="eaVert" wrap="square" lIns="68580" tIns="34290" rIns="68580" bIns="34290" rtlCol="0">
            <a:spAutoFit/>
          </a:bodyPr>
          <a:lstStyle/>
          <a:p>
            <a:r>
              <a:rPr lang="zh-CN" altLang="en-US" sz="4100" dirty="0">
                <a:solidFill>
                  <a:srgbClr val="EC3B49"/>
                </a:solidFill>
                <a:latin typeface="汉仪尚巍手书W" panose="00020600040101010101" pitchFamily="18" charset="-122"/>
                <a:ea typeface="汉仪尚巍手书W" panose="00020600040101010101" pitchFamily="18" charset="-122"/>
              </a:rPr>
              <a:t>精诚所至</a:t>
            </a:r>
          </a:p>
        </p:txBody>
      </p:sp>
      <p:sp>
        <p:nvSpPr>
          <p:cNvPr id="11" name="文本框 10">
            <a:extLst>
              <a:ext uri="{FF2B5EF4-FFF2-40B4-BE49-F238E27FC236}">
                <a16:creationId xmlns:a16="http://schemas.microsoft.com/office/drawing/2014/main" xmlns="" id="{73946333-1302-4ED9-ABE1-3C4D601786A8}"/>
              </a:ext>
            </a:extLst>
          </p:cNvPr>
          <p:cNvSpPr txBox="1"/>
          <p:nvPr/>
        </p:nvSpPr>
        <p:spPr>
          <a:xfrm>
            <a:off x="1489727" y="2513054"/>
            <a:ext cx="769441" cy="2168861"/>
          </a:xfrm>
          <a:prstGeom prst="rect">
            <a:avLst/>
          </a:prstGeom>
          <a:noFill/>
        </p:spPr>
        <p:txBody>
          <a:bodyPr vert="eaVert" wrap="square" lIns="68580" tIns="34290" rIns="68580" bIns="34290" rtlCol="0">
            <a:spAutoFit/>
          </a:bodyPr>
          <a:lstStyle/>
          <a:p>
            <a:r>
              <a:rPr lang="zh-CN" altLang="en-US" sz="4100" dirty="0">
                <a:gradFill>
                  <a:gsLst>
                    <a:gs pos="100000">
                      <a:srgbClr val="E9BE61"/>
                    </a:gs>
                    <a:gs pos="49000">
                      <a:srgbClr val="FEEFAC"/>
                    </a:gs>
                  </a:gsLst>
                  <a:lin ang="5400000" scaled="0"/>
                </a:gradFill>
                <a:latin typeface="汉仪尚巍手书W" panose="00020600040101010101" pitchFamily="18" charset="-122"/>
                <a:ea typeface="汉仪尚巍手书W" panose="00020600040101010101" pitchFamily="18" charset="-122"/>
              </a:rPr>
              <a:t>金石</a:t>
            </a:r>
            <a:r>
              <a:rPr lang="zh-CN" altLang="en-US" sz="4100" dirty="0">
                <a:solidFill>
                  <a:srgbClr val="EC3B49"/>
                </a:solidFill>
                <a:latin typeface="汉仪尚巍手书W" panose="00020600040101010101" pitchFamily="18" charset="-122"/>
                <a:ea typeface="汉仪尚巍手书W" panose="00020600040101010101" pitchFamily="18" charset="-122"/>
              </a:rPr>
              <a:t>为开</a:t>
            </a:r>
          </a:p>
        </p:txBody>
      </p:sp>
      <p:sp>
        <p:nvSpPr>
          <p:cNvPr id="2" name="文本框 1">
            <a:extLst>
              <a:ext uri="{FF2B5EF4-FFF2-40B4-BE49-F238E27FC236}">
                <a16:creationId xmlns:a16="http://schemas.microsoft.com/office/drawing/2014/main" xmlns="" id="{1211C003-C5C8-48F7-8017-9AC4F2BF0579}"/>
              </a:ext>
            </a:extLst>
          </p:cNvPr>
          <p:cNvSpPr txBox="1"/>
          <p:nvPr/>
        </p:nvSpPr>
        <p:spPr>
          <a:xfrm>
            <a:off x="2170827" y="804412"/>
            <a:ext cx="6624165" cy="2793072"/>
          </a:xfrm>
          <a:prstGeom prst="rect">
            <a:avLst/>
          </a:prstGeom>
          <a:noFill/>
        </p:spPr>
        <p:txBody>
          <a:bodyPr wrap="square" lIns="68580" tIns="34290" rIns="68580" bIns="34290" rtlCol="0">
            <a:spAutoFit/>
          </a:bodyPr>
          <a:lstStyle/>
          <a:p>
            <a:r>
              <a:rPr lang="zh-CN" altLang="en-US" sz="1200" b="1" dirty="0">
                <a:latin typeface="微软雅黑" panose="020B0503020204020204" pitchFamily="34" charset="-122"/>
                <a:ea typeface="微软雅黑" panose="020B0503020204020204" pitchFamily="34" charset="-122"/>
              </a:rPr>
              <a:t>免责声明：</a:t>
            </a:r>
            <a:endParaRPr lang="en-US" altLang="zh-CN" sz="1200" b="1" dirty="0">
              <a:latin typeface="微软雅黑" panose="020B0503020204020204" pitchFamily="34" charset="-122"/>
              <a:ea typeface="微软雅黑" panose="020B0503020204020204" pitchFamily="34" charset="-122"/>
            </a:endParaRPr>
          </a:p>
          <a:p>
            <a:pPr indent="342900">
              <a:lnSpc>
                <a:spcPct val="150000"/>
              </a:lnSpc>
            </a:pPr>
            <a:r>
              <a:rPr lang="zh-CN" altLang="en-US" sz="1100" b="1" dirty="0">
                <a:latin typeface="微软雅黑" panose="020B0503020204020204" pitchFamily="34" charset="-122"/>
                <a:ea typeface="微软雅黑" panose="020B0503020204020204" pitchFamily="34" charset="-122"/>
              </a:rPr>
              <a:t>本报告中的信息均来源于已公开的资料，尽管我们相信报告中资料来源的可靠性，但我公司对这些信息的准确性及完整性不作任何保证。也不保证我公司所做出的意见和建议不会发生任何的变更，在任何情况下，我公司报告中的信息和所表达的意见和建议以及所载的数据、工具及材料均不能作为您所进行期货买卖的绝对依据。由于报告在编写时融入了该分析师个人的观点和见解以及分析方法，如与金石期货公司发布的其他信息有不一致及有不同的结论，未免发生疑问，本报告所载的观点并不代表了金石期货公司的立场，所以请谨慎参考。我公司不承担因根据本报告所进行期货买卖操作而导致的任何形式的损失。</a:t>
            </a:r>
            <a:endParaRPr lang="en-US" altLang="zh-CN" sz="1100" b="1" dirty="0">
              <a:latin typeface="微软雅黑" panose="020B0503020204020204" pitchFamily="34" charset="-122"/>
              <a:ea typeface="微软雅黑" panose="020B0503020204020204" pitchFamily="34" charset="-122"/>
            </a:endParaRPr>
          </a:p>
          <a:p>
            <a:pPr indent="342900">
              <a:lnSpc>
                <a:spcPct val="150000"/>
              </a:lnSpc>
            </a:pPr>
            <a:r>
              <a:rPr lang="zh-CN" altLang="en-US" sz="1100" b="1" dirty="0">
                <a:latin typeface="微软雅黑" panose="020B0503020204020204" pitchFamily="34" charset="-122"/>
                <a:ea typeface="微软雅黑" panose="020B0503020204020204" pitchFamily="34" charset="-122"/>
              </a:rPr>
              <a:t>另外，本报告所载资料、意见及推测只是反映金石期货公司在本报告所载明的日期的判断，可随时修改，毋需提前通知。未经金石期货公司允许批准，本报告内容不得以任何范式传送、复印或派发此报告的材料、内容或复印本予以任何其他人，或投入商业使用。如遵循原文本意的引用、刊发，需注明出处“金石期货有限公司”，并保留我公司的一切权利。</a:t>
            </a:r>
          </a:p>
        </p:txBody>
      </p:sp>
      <p:pic>
        <p:nvPicPr>
          <p:cNvPr id="12" name="图片 11">
            <a:extLst>
              <a:ext uri="{FF2B5EF4-FFF2-40B4-BE49-F238E27FC236}">
                <a16:creationId xmlns:a16="http://schemas.microsoft.com/office/drawing/2014/main" xmlns="" id="{27C50CA9-200E-8390-8CC6-A0DDD0F59B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9339" y="3914959"/>
            <a:ext cx="1120175" cy="1120175"/>
          </a:xfrm>
          <a:prstGeom prst="rect">
            <a:avLst/>
          </a:prstGeom>
        </p:spPr>
      </p:pic>
      <p:sp>
        <p:nvSpPr>
          <p:cNvPr id="13" name="文本框 5">
            <a:extLst>
              <a:ext uri="{FF2B5EF4-FFF2-40B4-BE49-F238E27FC236}">
                <a16:creationId xmlns:a16="http://schemas.microsoft.com/office/drawing/2014/main" xmlns="" id="{5B37919E-D49D-EBC5-286A-CD276CBD3AC6}"/>
              </a:ext>
            </a:extLst>
          </p:cNvPr>
          <p:cNvSpPr txBox="1"/>
          <p:nvPr/>
        </p:nvSpPr>
        <p:spPr>
          <a:xfrm>
            <a:off x="2057400" y="4297005"/>
            <a:ext cx="1873624" cy="253916"/>
          </a:xfrm>
          <a:prstGeom prst="rect">
            <a:avLst/>
          </a:prstGeom>
          <a:noFill/>
        </p:spPr>
        <p:txBody>
          <a:bodyPr wrap="square" lIns="68580" tIns="34290" rIns="68580" bIns="34290" rtlCol="0">
            <a:spAutoFit/>
          </a:bodyPr>
          <a:lstStyle/>
          <a:p>
            <a:pPr algn="ctr"/>
            <a:r>
              <a:rPr lang="zh-CN" altLang="en-US" sz="1200" b="1" dirty="0">
                <a:latin typeface="微软雅黑" panose="020B0503020204020204" pitchFamily="34" charset="-122"/>
                <a:ea typeface="微软雅黑" panose="020B0503020204020204" pitchFamily="34" charset="-122"/>
              </a:rPr>
              <a:t>金石期货公众号</a:t>
            </a:r>
          </a:p>
        </p:txBody>
      </p:sp>
      <p:sp>
        <p:nvSpPr>
          <p:cNvPr id="14" name="文本框 6">
            <a:extLst>
              <a:ext uri="{FF2B5EF4-FFF2-40B4-BE49-F238E27FC236}">
                <a16:creationId xmlns:a16="http://schemas.microsoft.com/office/drawing/2014/main" xmlns="" id="{180817C2-8A4A-C357-133E-B4F002B1D7B9}"/>
              </a:ext>
            </a:extLst>
          </p:cNvPr>
          <p:cNvSpPr txBox="1"/>
          <p:nvPr/>
        </p:nvSpPr>
        <p:spPr>
          <a:xfrm>
            <a:off x="5052157" y="4297005"/>
            <a:ext cx="1985159" cy="253916"/>
          </a:xfrm>
          <a:prstGeom prst="rect">
            <a:avLst/>
          </a:prstGeom>
          <a:noFill/>
        </p:spPr>
        <p:txBody>
          <a:bodyPr wrap="none" lIns="68580" tIns="34290" rIns="68580" bIns="34290" rtlCol="0">
            <a:spAutoFit/>
          </a:bodyPr>
          <a:lstStyle/>
          <a:p>
            <a:pPr algn="ctr"/>
            <a:r>
              <a:rPr lang="zh-CN" altLang="en-US" sz="1200" b="1" dirty="0">
                <a:latin typeface="微软雅黑" panose="020B0503020204020204" pitchFamily="34" charset="-122"/>
                <a:ea typeface="微软雅黑" panose="020B0503020204020204" pitchFamily="34" charset="-122"/>
              </a:rPr>
              <a:t>金石期货投资咨询部公众号</a:t>
            </a:r>
          </a:p>
        </p:txBody>
      </p:sp>
      <p:pic>
        <p:nvPicPr>
          <p:cNvPr id="15" name="图片 14">
            <a:extLst>
              <a:ext uri="{FF2B5EF4-FFF2-40B4-BE49-F238E27FC236}">
                <a16:creationId xmlns:a16="http://schemas.microsoft.com/office/drawing/2014/main" xmlns="" id="{7579A5BF-B32E-B65F-F08C-B96D85D93E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3532" y="3897074"/>
            <a:ext cx="1155946" cy="1155946"/>
          </a:xfrm>
          <a:prstGeom prst="rect">
            <a:avLst/>
          </a:prstGeom>
        </p:spPr>
      </p:pic>
    </p:spTree>
    <p:extLst>
      <p:ext uri="{BB962C8B-B14F-4D97-AF65-F5344CB8AC3E}">
        <p14:creationId xmlns:p14="http://schemas.microsoft.com/office/powerpoint/2010/main" val="8885634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p:cNvPicPr>
            <a:picLocks noChangeAspect="1" noChangeArrowheads="1"/>
          </p:cNvPicPr>
          <p:nvPr/>
        </p:nvPicPr>
        <p:blipFill>
          <a:blip r:embed="rId4"/>
          <a:srcRect/>
          <a:stretch>
            <a:fillRect/>
          </a:stretch>
        </p:blipFill>
        <p:spPr bwMode="auto">
          <a:xfrm>
            <a:off x="6379029" y="654732"/>
            <a:ext cx="2131785" cy="476221"/>
          </a:xfrm>
          <a:prstGeom prst="rect">
            <a:avLst/>
          </a:prstGeom>
          <a:noFill/>
          <a:ln w="9525">
            <a:noFill/>
            <a:miter lim="800000"/>
            <a:headEnd/>
            <a:tailEnd/>
          </a:ln>
          <a:effectLst/>
        </p:spPr>
      </p:pic>
      <p:sp>
        <p:nvSpPr>
          <p:cNvPr id="14" name="Rectangle 19"/>
          <p:cNvSpPr>
            <a:spLocks noChangeArrowheads="1"/>
          </p:cNvSpPr>
          <p:nvPr/>
        </p:nvSpPr>
        <p:spPr bwMode="auto">
          <a:xfrm>
            <a:off x="4062694" y="2151753"/>
            <a:ext cx="4454751"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zh-CN" altLang="en-US"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rPr>
              <a:t>谢谢大家的观看</a:t>
            </a:r>
            <a:endParaRPr kumimoji="0" lang="zh-CN"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endParaRPr>
          </a:p>
        </p:txBody>
      </p:sp>
      <p:sp>
        <p:nvSpPr>
          <p:cNvPr id="15"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Rectangle 26"/>
          <p:cNvSpPr>
            <a:spLocks noChangeArrowheads="1"/>
          </p:cNvSpPr>
          <p:nvPr/>
        </p:nvSpPr>
        <p:spPr bwMode="auto">
          <a:xfrm>
            <a:off x="5383213" y="2935288"/>
            <a:ext cx="3103563"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TextBox 18"/>
          <p:cNvSpPr txBox="1"/>
          <p:nvPr/>
        </p:nvSpPr>
        <p:spPr>
          <a:xfrm>
            <a:off x="6004290" y="3131617"/>
            <a:ext cx="2621820" cy="300082"/>
          </a:xfrm>
          <a:prstGeom prst="rect">
            <a:avLst/>
          </a:prstGeom>
          <a:noFill/>
        </p:spPr>
        <p:txBody>
          <a:bodyPr wrap="square" rtlCol="0">
            <a:spAutoFit/>
          </a:bodyPr>
          <a:lstStyle/>
          <a:p>
            <a:pPr algn="r"/>
            <a:r>
              <a:rPr lang="en-US" altLang="zh-CN" dirty="0">
                <a:solidFill>
                  <a:srgbClr val="DAB866"/>
                </a:solidFill>
                <a:latin typeface="+mj-ea"/>
                <a:ea typeface="+mj-ea"/>
              </a:rPr>
              <a:t>Thanks for watching.</a:t>
            </a:r>
            <a:endParaRPr lang="zh-CN" altLang="en-US" dirty="0">
              <a:solidFill>
                <a:srgbClr val="DAB866"/>
              </a:solidFill>
              <a:latin typeface="+mj-ea"/>
              <a:ea typeface="+mj-ea"/>
            </a:endParaRPr>
          </a:p>
        </p:txBody>
      </p:sp>
      <p:sp>
        <p:nvSpPr>
          <p:cNvPr id="16" name="Rectangle 25"/>
          <p:cNvSpPr>
            <a:spLocks noChangeArrowheads="1"/>
          </p:cNvSpPr>
          <p:nvPr/>
        </p:nvSpPr>
        <p:spPr bwMode="auto">
          <a:xfrm>
            <a:off x="5188761" y="2935288"/>
            <a:ext cx="1519238" cy="39687"/>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pic>
        <p:nvPicPr>
          <p:cNvPr id="9" name="Picture 29"/>
          <p:cNvPicPr>
            <a:picLocks noChangeAspect="1" noChangeArrowheads="1"/>
          </p:cNvPicPr>
          <p:nvPr/>
        </p:nvPicPr>
        <p:blipFill>
          <a:blip r:embed="rId5"/>
          <a:srcRect/>
          <a:stretch>
            <a:fillRect/>
          </a:stretch>
        </p:blipFill>
        <p:spPr bwMode="auto">
          <a:xfrm>
            <a:off x="-946768" y="-720128"/>
            <a:ext cx="6829678" cy="5875354"/>
          </a:xfrm>
          <a:prstGeom prst="rect">
            <a:avLst/>
          </a:prstGeom>
          <a:noFill/>
          <a:ln w="9525">
            <a:noFill/>
            <a:miter lim="800000"/>
            <a:headEnd/>
            <a:tailEnd/>
          </a:ln>
          <a:effectLst/>
        </p:spPr>
      </p:pic>
    </p:spTree>
    <p:custDataLst>
      <p:tags r:id="rId1"/>
    </p:custDataLst>
    <p:extLst>
      <p:ext uri="{BB962C8B-B14F-4D97-AF65-F5344CB8AC3E}">
        <p14:creationId xmlns:p14="http://schemas.microsoft.com/office/powerpoint/2010/main" val="3796241508"/>
      </p:ext>
    </p:extLst>
  </p:cSld>
  <p:clrMapOvr>
    <a:masterClrMapping/>
  </p:clrMapOvr>
  <p:transition advClick="0" advTm="200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1"/>
  <p:tag name="KSO_WM_DOC_GUID" val="{7a1a8f17-5f6a-4cf3-b137-35de2aef6f57}"/>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COMBINE_RELATE_SLIDE_ID" val="background20180947_1"/>
  <p:tag name="KSO_WM_TEMPLATE_CATEGORY" val="custom"/>
  <p:tag name="KSO_WM_TEMPLATE_INDEX" val="20184557"/>
  <p:tag name="KSO_WM_TEMPLATE_SUBCATEGORY" val="0"/>
  <p:tag name="KSO_WM_TEMPLATE_THUMBS_INDEX" val="1、7、11、14、18、19、22"/>
</p:tagLst>
</file>

<file path=ppt/tags/tag8.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2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2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heme/theme1.xml><?xml version="1.0" encoding="utf-8"?>
<a:theme xmlns:a="http://schemas.openxmlformats.org/drawingml/2006/main" name="2_Office 主题​​">
  <a:themeElements>
    <a:clrScheme name="自定义 97">
      <a:dk1>
        <a:srgbClr val="080808"/>
      </a:dk1>
      <a:lt1>
        <a:srgbClr val="FFFFFF"/>
      </a:lt1>
      <a:dk2>
        <a:srgbClr val="080808"/>
      </a:dk2>
      <a:lt2>
        <a:srgbClr val="FFFFFF"/>
      </a:lt2>
      <a:accent1>
        <a:srgbClr val="087AB4"/>
      </a:accent1>
      <a:accent2>
        <a:srgbClr val="454545"/>
      </a:accent2>
      <a:accent3>
        <a:srgbClr val="087AB4"/>
      </a:accent3>
      <a:accent4>
        <a:srgbClr val="454545"/>
      </a:accent4>
      <a:accent5>
        <a:srgbClr val="087AB4"/>
      </a:accent5>
      <a:accent6>
        <a:srgbClr val="454545"/>
      </a:accent6>
      <a:hlink>
        <a:srgbClr val="8064A1"/>
      </a:hlink>
      <a:folHlink>
        <a:srgbClr val="9BBB58"/>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A3A3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03">
      <a:dk1>
        <a:srgbClr val="2B4D8A"/>
      </a:dk1>
      <a:lt1>
        <a:srgbClr val="FFFFFF"/>
      </a:lt1>
      <a:dk2>
        <a:srgbClr val="8FAADC"/>
      </a:dk2>
      <a:lt2>
        <a:srgbClr val="FFFFFF"/>
      </a:lt2>
      <a:accent1>
        <a:srgbClr val="2F5597"/>
      </a:accent1>
      <a:accent2>
        <a:srgbClr val="5B9BD5"/>
      </a:accent2>
      <a:accent3>
        <a:srgbClr val="4472C4"/>
      </a:accent3>
      <a:accent4>
        <a:srgbClr val="000000"/>
      </a:accent4>
      <a:accent5>
        <a:srgbClr val="2F5597"/>
      </a:accent5>
      <a:accent6>
        <a:srgbClr val="FFFFFF"/>
      </a:accent6>
      <a:hlink>
        <a:srgbClr val="0563C1"/>
      </a:hlink>
      <a:folHlink>
        <a:srgbClr val="954F72"/>
      </a:folHlink>
    </a:clrScheme>
    <a:fontScheme name="自定义 7">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29330</TotalTime>
  <Words>1988</Words>
  <Application>Microsoft Office PowerPoint</Application>
  <PresentationFormat>全屏显示(16:9)</PresentationFormat>
  <Paragraphs>98</Paragraphs>
  <Slides>28</Slides>
  <Notes>23</Notes>
  <HiddenSlides>0</HiddenSlides>
  <MMClips>0</MMClips>
  <ScaleCrop>false</ScaleCrop>
  <HeadingPairs>
    <vt:vector size="4" baseType="variant">
      <vt:variant>
        <vt:lpstr>主题</vt:lpstr>
      </vt:variant>
      <vt:variant>
        <vt:i4>2</vt:i4>
      </vt:variant>
      <vt:variant>
        <vt:lpstr>幻灯片标题</vt:lpstr>
      </vt:variant>
      <vt:variant>
        <vt:i4>28</vt:i4>
      </vt:variant>
    </vt:vector>
  </HeadingPairs>
  <TitlesOfParts>
    <vt:vector size="30" baseType="lpstr">
      <vt:lpstr>2_Office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41</dc:title>
  <dc:creator>Administrator</dc:creator>
  <cp:lastModifiedBy>Windows 用户</cp:lastModifiedBy>
  <cp:revision>1469</cp:revision>
  <dcterms:created xsi:type="dcterms:W3CDTF">2017-05-02T06:39:00Z</dcterms:created>
  <dcterms:modified xsi:type="dcterms:W3CDTF">2023-03-01T09:08:51Z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