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ppt/tags/tag114.xml" ContentType="application/vnd.openxmlformats-officedocument.presentationml.tags+xml"/>
  <Override PartName="/ppt/notesSlides/notesSlide16.xml" ContentType="application/vnd.openxmlformats-officedocument.presentationml.notesSlide+xml"/>
  <Override PartName="/ppt/tags/tag115.xml" ContentType="application/vnd.openxmlformats-officedocument.presentationml.tags+xml"/>
  <Override PartName="/ppt/notesSlides/notesSlide17.xml" ContentType="application/vnd.openxmlformats-officedocument.presentationml.notesSlide+xml"/>
  <Override PartName="/ppt/tags/tag116.xml" ContentType="application/vnd.openxmlformats-officedocument.presentationml.tags+xml"/>
  <Override PartName="/ppt/notesSlides/notesSlide18.xml" ContentType="application/vnd.openxmlformats-officedocument.presentationml.notesSlide+xml"/>
  <Override PartName="/ppt/tags/tag117.xml" ContentType="application/vnd.openxmlformats-officedocument.presentationml.tags+xml"/>
  <Override PartName="/ppt/notesSlides/notesSlide19.xml" ContentType="application/vnd.openxmlformats-officedocument.presentationml.notesSlide+xml"/>
  <Override PartName="/ppt/tags/tag118.xml" ContentType="application/vnd.openxmlformats-officedocument.presentationml.tags+xml"/>
  <Override PartName="/ppt/notesSlides/notesSlide20.xml" ContentType="application/vnd.openxmlformats-officedocument.presentationml.notesSlide+xml"/>
  <Override PartName="/ppt/tags/tag119.xml" ContentType="application/vnd.openxmlformats-officedocument.presentationml.tags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24"/>
  </p:notesMasterIdLst>
  <p:sldIdLst>
    <p:sldId id="541" r:id="rId3"/>
    <p:sldId id="629" r:id="rId4"/>
    <p:sldId id="619" r:id="rId5"/>
    <p:sldId id="622" r:id="rId6"/>
    <p:sldId id="632" r:id="rId7"/>
    <p:sldId id="623" r:id="rId8"/>
    <p:sldId id="633" r:id="rId9"/>
    <p:sldId id="616" r:id="rId10"/>
    <p:sldId id="634" r:id="rId11"/>
    <p:sldId id="615" r:id="rId12"/>
    <p:sldId id="635" r:id="rId13"/>
    <p:sldId id="630" r:id="rId14"/>
    <p:sldId id="636" r:id="rId15"/>
    <p:sldId id="631" r:id="rId16"/>
    <p:sldId id="637" r:id="rId17"/>
    <p:sldId id="627" r:id="rId18"/>
    <p:sldId id="624" r:id="rId19"/>
    <p:sldId id="625" r:id="rId20"/>
    <p:sldId id="628" r:id="rId21"/>
    <p:sldId id="638" r:id="rId22"/>
    <p:sldId id="639" r:id="rId23"/>
  </p:sldIdLst>
  <p:sldSz cx="9144000" cy="5143500" type="screen16x9"/>
  <p:notesSz cx="6858000" cy="9144000"/>
  <p:custDataLst>
    <p:tags r:id="rId25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2023/3/10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8627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2023/3/10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2023/3/10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5" Type="http://schemas.openxmlformats.org/officeDocument/2006/relationships/image" Target="../media/image17.png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3.xml"/><Relationship Id="rId5" Type="http://schemas.openxmlformats.org/officeDocument/2006/relationships/image" Target="../media/image18.png"/><Relationship Id="rId4" Type="http://schemas.openxmlformats.org/officeDocument/2006/relationships/image" Target="../media/image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4.xml"/><Relationship Id="rId5" Type="http://schemas.openxmlformats.org/officeDocument/2006/relationships/image" Target="../media/image19.png"/><Relationship Id="rId4" Type="http://schemas.openxmlformats.org/officeDocument/2006/relationships/image" Target="../media/image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5.xml"/><Relationship Id="rId5" Type="http://schemas.openxmlformats.org/officeDocument/2006/relationships/image" Target="../media/image20.png"/><Relationship Id="rId4" Type="http://schemas.openxmlformats.org/officeDocument/2006/relationships/image" Target="../media/image6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6.xml"/><Relationship Id="rId5" Type="http://schemas.openxmlformats.org/officeDocument/2006/relationships/image" Target="../media/image21.png"/><Relationship Id="rId4" Type="http://schemas.openxmlformats.org/officeDocument/2006/relationships/image" Target="../media/image6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7.xml"/><Relationship Id="rId4" Type="http://schemas.openxmlformats.org/officeDocument/2006/relationships/image" Target="../media/image6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8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6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9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3924000" y="2615808"/>
            <a:ext cx="51335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钢材需求超预期提升，盘面偏强运行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F3077614 </a:t>
            </a:r>
            <a:r>
              <a:rPr lang="zh-CN" altLang="en-US" sz="1400" dirty="0" smtClean="0">
                <a:solidFill>
                  <a:srgbClr val="7F7F7F"/>
                </a:solidFill>
              </a:rPr>
              <a:t>投资咨询资格</a:t>
            </a:r>
            <a:r>
              <a:rPr lang="zh-CN" altLang="en-US" sz="1400" dirty="0">
                <a:solidFill>
                  <a:srgbClr val="7F7F7F"/>
                </a:solidFill>
              </a:rPr>
              <a:t>证号</a:t>
            </a:r>
            <a:r>
              <a:rPr lang="zh-CN" altLang="en-US" sz="1400" dirty="0" smtClean="0">
                <a:solidFill>
                  <a:srgbClr val="7F7F7F"/>
                </a:solidFill>
              </a:rPr>
              <a:t>：</a:t>
            </a:r>
            <a:r>
              <a:rPr lang="en-US" altLang="zh-CN" sz="1400" dirty="0">
                <a:solidFill>
                  <a:srgbClr val="7F7F7F"/>
                </a:solidFill>
              </a:rPr>
              <a:t>Z0017608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2023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3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10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1996529"/>
              </p:ext>
            </p:extLst>
          </p:nvPr>
        </p:nvGraphicFramePr>
        <p:xfrm>
          <a:off x="591670" y="736091"/>
          <a:ext cx="7993766" cy="27510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5623"/>
                <a:gridCol w="2048490"/>
                <a:gridCol w="1955376"/>
                <a:gridCol w="1489811"/>
                <a:gridCol w="1494466"/>
              </a:tblGrid>
              <a:tr h="3651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品种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现货价格（涨跌）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基差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月差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44719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螺纹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4314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4410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+30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6350" marR="6350" marT="6350" marB="0"/>
                </a:tc>
              </a:tr>
              <a:tr h="47666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热卷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4396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-6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4420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+40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 marL="6350" marR="6350" marT="6350" marB="0"/>
                </a:tc>
              </a:tr>
              <a:tr h="461289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铁矿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910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-6.5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980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54.5</a:t>
                      </a:r>
                    </a:p>
                  </a:txBody>
                  <a:tcPr marL="6350" marR="6350" marT="6350" marB="0"/>
                </a:tc>
              </a:tr>
              <a:tr h="49076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焦炭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2891.5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+4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2730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-161.5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107.5</a:t>
                      </a:r>
                    </a:p>
                  </a:txBody>
                  <a:tcPr marL="6350" marR="6350" marT="6350" marB="0"/>
                </a:tc>
              </a:tr>
              <a:tr h="50998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焦煤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1955.5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-10.5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2210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254.5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122.5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5438293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="" xmlns:a16="http://schemas.microsoft.com/office/drawing/2014/main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4816614"/>
              </p:ext>
            </p:extLst>
          </p:nvPr>
        </p:nvGraphicFramePr>
        <p:xfrm>
          <a:off x="273050" y="935382"/>
          <a:ext cx="8767825" cy="30360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本周黑色市场出现分化，钢材、铁矿偏强运行，但铁矿周五冲高回落，显出颓势。两焦持续回落，走势偏弱。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本周螺纹产量增加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8.82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303.85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万吨；社库环比减少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22.43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888.53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万吨；厂库环比减少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30.57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297.35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万吨。本周螺纹表观消费量环比回升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47.46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356.85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万吨。螺纹周产量连续第六周回升，螺纹总库存大幅下降，总库存低于去年农历同期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90.93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万吨。表需大幅回升，创去年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月以来的单周新高。数据表现明显超出市场预期，对市场情绪形成较强提振。短期螺纹盘面或偏强震荡运行。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铁矿方面，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家钢厂的高炉开工率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82%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0.93%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；日均铁水产量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236.47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2.11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个港口进口铁矿库存为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13770.03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230.53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吨；日均疏港量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310.78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10.99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近期澳洲巴西发运连续两周回升，高于去年同期水平，到港量由于前期发运减量，仍在较低水平。需求端铁水产量、高炉开工均继续增长，保持稳定偏强。库存端继续去库。下游需求方面，螺纹表需超预期，当前铁矿石基本面维持偏紧平衡，需关注当前现实下游需求兑现情况。多空交织下，预计短期铁矿石价格延续区间震荡走势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焦炭方面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当前产地受制于环保、安全以及亏损影响，焦企开工意愿不足，同时部分焦企存在检修情况，焦炭供应有所收紧，下游钢厂高炉开工维持增长态势，原料刚需仍存，但焦钢企业博弈时间较长，提涨落地难度逐渐加大，后期需要关注下游补库节奏情况。预计短期焦炭盘面将呈震荡走势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焦煤方面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，甘其毛都口岸短盘运费止跌，今日有望小幅反弹，口岸煤价暂无波动。蒙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5#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精煤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报价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2030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吨，昨日三大口岸总通关车数环比增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143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车。下游焦钢企业采购节奏放缓，市场成交乏力，后市且随着重要会议结束，煤矿产量可能小幅提升，炼焦煤市场供需格局整体趋于宽松，预计短期焦煤盘面将呈区间整理走势。</a:t>
                      </a:r>
                      <a:endParaRPr lang="zh-CN" altLang="en-US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：需求保持较快复苏，处于同期偏高位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325" y="676998"/>
            <a:ext cx="6973355" cy="4137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：需求保持较快复苏，处于同期偏高位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80573"/>
            <a:ext cx="9144000" cy="2940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4716691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：产量回落，钢厂去库趋缓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49" y="698937"/>
            <a:ext cx="7962868" cy="4215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：产量回落，钢厂去库趋缓</a:t>
            </a:r>
            <a:endParaRPr lang="en-US" altLang="zh-CN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9575" y="932662"/>
            <a:ext cx="6678697" cy="3488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91716454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4193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：澳洲发运小幅上行，总体发运平稳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64676"/>
            <a:ext cx="9144000" cy="2467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4193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：澳洲发运小幅上行，总体发运平稳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270" y="708711"/>
            <a:ext cx="7443530" cy="4103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3092494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：到港量回升，港库继续回落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7527" y="796676"/>
            <a:ext cx="6479709" cy="3998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：到港量回升，港库继续回落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52356"/>
            <a:ext cx="9144000" cy="2896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333713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：焦化开工下滑，提涨暂无回应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537" y="677932"/>
            <a:ext cx="7153921" cy="4073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6231022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焦化开工下滑，提涨暂无回应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8874" y="960486"/>
            <a:ext cx="6171969" cy="3605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39324911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煤矿库存压力减小，总库低位平稳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683" y="679855"/>
            <a:ext cx="6986917" cy="4115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8836396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：煤矿库存压力减小，总库低位平稳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177" y="874060"/>
            <a:ext cx="6172951" cy="3450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2718552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：电炉利润小幅回升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401" y="615110"/>
            <a:ext cx="7452000" cy="4277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：螺纹钢月差提升，主力合约涨幅偏强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70" y="671324"/>
            <a:ext cx="8133521" cy="4294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：螺纹钢盘面偏强，基差回落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12" y="746578"/>
            <a:ext cx="7389677" cy="4237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9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/>
          <p:nvPr/>
        </p:nvSpPr>
        <p:spPr bwMode="auto">
          <a:xfrm>
            <a:off x="3176" y="331136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41" name="矩形 40"/>
          <p:cNvSpPr/>
          <p:nvPr/>
        </p:nvSpPr>
        <p:spPr>
          <a:xfrm>
            <a:off x="1796433" y="4984695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39" name="矩形 38"/>
          <p:cNvSpPr/>
          <p:nvPr/>
        </p:nvSpPr>
        <p:spPr>
          <a:xfrm>
            <a:off x="0" y="4984377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74" name="Freeform 7"/>
          <p:cNvSpPr/>
          <p:nvPr/>
        </p:nvSpPr>
        <p:spPr bwMode="auto">
          <a:xfrm>
            <a:off x="3176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76" name="Freeform 9"/>
          <p:cNvSpPr/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35" name="标题 1"/>
          <p:cNvSpPr>
            <a:spLocks noGrp="1"/>
          </p:cNvSpPr>
          <p:nvPr>
            <p:ph type="title"/>
          </p:nvPr>
        </p:nvSpPr>
        <p:spPr>
          <a:xfrm>
            <a:off x="591669" y="14755"/>
            <a:ext cx="8596668" cy="698414"/>
          </a:xfrm>
        </p:spPr>
        <p:txBody>
          <a:bodyPr>
            <a:norm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关注金石期货微信公众号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7579A5BF-B32E-B65F-F08C-B96D85D93E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004" y="1046852"/>
            <a:ext cx="2133529" cy="2133529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5B37919E-D49D-EBC5-286A-CD276CBD3AC6}"/>
              </a:ext>
            </a:extLst>
          </p:cNvPr>
          <p:cNvSpPr txBox="1"/>
          <p:nvPr/>
        </p:nvSpPr>
        <p:spPr>
          <a:xfrm>
            <a:off x="1297641" y="3373612"/>
            <a:ext cx="1873624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002060"/>
                </a:solidFill>
                <a:latin typeface="Arial" panose="020B0604020202020204" pitchFamily="34" charset="0"/>
              </a:rPr>
              <a:t>金石期货公众号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180817C2-8A4A-C357-133E-B4F002B1D7B9}"/>
              </a:ext>
            </a:extLst>
          </p:cNvPr>
          <p:cNvSpPr txBox="1"/>
          <p:nvPr/>
        </p:nvSpPr>
        <p:spPr>
          <a:xfrm>
            <a:off x="5015290" y="3373611"/>
            <a:ext cx="1985159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002060"/>
                </a:solidFill>
                <a:latin typeface="Arial" panose="020B0604020202020204" pitchFamily="34" charset="0"/>
              </a:rPr>
              <a:t>金石期货投资咨询部公众号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27C50CA9-200E-8390-8CC6-A0DDD0F59B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377" y="1046851"/>
            <a:ext cx="2133530" cy="21335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991338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9624150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30415</TotalTime>
  <Words>922</Words>
  <Application>Microsoft Office PowerPoint</Application>
  <PresentationFormat>全屏显示(16:9)</PresentationFormat>
  <Paragraphs>83</Paragraphs>
  <Slides>21</Slides>
  <Notes>21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23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关注金石期货微信公众号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1372</cp:revision>
  <dcterms:created xsi:type="dcterms:W3CDTF">2017-05-02T06:39:00Z</dcterms:created>
  <dcterms:modified xsi:type="dcterms:W3CDTF">2023-03-10T08:27:08Z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