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heme/theme3.xml" ContentType="application/vnd.openxmlformats-officedocument.theme+xml"/>
  <Override PartName="/ppt/tags/tag99.xml" ContentType="application/vnd.openxmlformats-officedocument.presentationml.tags+xml"/>
  <Override PartName="/ppt/notesSlides/notesSlide1.xml" ContentType="application/vnd.openxmlformats-officedocument.presentationml.notesSlide+xml"/>
  <Override PartName="/ppt/tags/tag100.xml" ContentType="application/vnd.openxmlformats-officedocument.presentationml.tags+xml"/>
  <Override PartName="/ppt/notesSlides/notesSlide2.xml" ContentType="application/vnd.openxmlformats-officedocument.presentationml.notesSlide+xml"/>
  <Override PartName="/ppt/tags/tag101.xml" ContentType="application/vnd.openxmlformats-officedocument.presentationml.tags+xml"/>
  <Override PartName="/ppt/notesSlides/notesSlide3.xml" ContentType="application/vnd.openxmlformats-officedocument.presentationml.notesSlide+xml"/>
  <Override PartName="/ppt/tags/tag102.xml" ContentType="application/vnd.openxmlformats-officedocument.presentationml.tags+xml"/>
  <Override PartName="/ppt/notesSlides/notesSlide4.xml" ContentType="application/vnd.openxmlformats-officedocument.presentationml.notesSlide+xml"/>
  <Override PartName="/ppt/tags/tag103.xml" ContentType="application/vnd.openxmlformats-officedocument.presentationml.tags+xml"/>
  <Override PartName="/ppt/notesSlides/notesSlide5.xml" ContentType="application/vnd.openxmlformats-officedocument.presentationml.notesSlide+xml"/>
  <Override PartName="/ppt/tags/tag104.xml" ContentType="application/vnd.openxmlformats-officedocument.presentationml.tags+xml"/>
  <Override PartName="/ppt/notesSlides/notesSlide6.xml" ContentType="application/vnd.openxmlformats-officedocument.presentationml.notesSlide+xml"/>
  <Override PartName="/ppt/tags/tag105.xml" ContentType="application/vnd.openxmlformats-officedocument.presentationml.tags+xml"/>
  <Override PartName="/ppt/notesSlides/notesSlide7.xml" ContentType="application/vnd.openxmlformats-officedocument.presentationml.notesSlide+xml"/>
  <Override PartName="/ppt/tags/tag106.xml" ContentType="application/vnd.openxmlformats-officedocument.presentationml.tags+xml"/>
  <Override PartName="/ppt/notesSlides/notesSlide8.xml" ContentType="application/vnd.openxmlformats-officedocument.presentationml.notesSlide+xml"/>
  <Override PartName="/ppt/tags/tag107.xml" ContentType="application/vnd.openxmlformats-officedocument.presentationml.tags+xml"/>
  <Override PartName="/ppt/notesSlides/notesSlide9.xml" ContentType="application/vnd.openxmlformats-officedocument.presentationml.notesSlide+xml"/>
  <Override PartName="/ppt/tags/tag108.xml" ContentType="application/vnd.openxmlformats-officedocument.presentationml.tags+xml"/>
  <Override PartName="/ppt/notesSlides/notesSlide10.xml" ContentType="application/vnd.openxmlformats-officedocument.presentationml.notesSlide+xml"/>
  <Override PartName="/ppt/tags/tag109.xml" ContentType="application/vnd.openxmlformats-officedocument.presentationml.tags+xml"/>
  <Override PartName="/ppt/notesSlides/notesSlide11.xml" ContentType="application/vnd.openxmlformats-officedocument.presentationml.notesSlide+xml"/>
  <Override PartName="/ppt/tags/tag110.xml" ContentType="application/vnd.openxmlformats-officedocument.presentationml.tags+xml"/>
  <Override PartName="/ppt/notesSlides/notesSlide12.xml" ContentType="application/vnd.openxmlformats-officedocument.presentationml.notesSlide+xml"/>
  <Override PartName="/ppt/tags/tag111.xml" ContentType="application/vnd.openxmlformats-officedocument.presentationml.tags+xml"/>
  <Override PartName="/ppt/notesSlides/notesSlide13.xml" ContentType="application/vnd.openxmlformats-officedocument.presentationml.notesSlide+xml"/>
  <Override PartName="/ppt/tags/tag112.xml" ContentType="application/vnd.openxmlformats-officedocument.presentationml.tags+xml"/>
  <Override PartName="/ppt/notesSlides/notesSlide14.xml" ContentType="application/vnd.openxmlformats-officedocument.presentationml.notesSlide+xml"/>
  <Override PartName="/ppt/tags/tag113.xml" ContentType="application/vnd.openxmlformats-officedocument.presentationml.tags+xml"/>
  <Override PartName="/ppt/notesSlides/notesSlide15.xml" ContentType="application/vnd.openxmlformats-officedocument.presentationml.notesSlide+xml"/>
  <Override PartName="/ppt/tags/tag114.xml" ContentType="application/vnd.openxmlformats-officedocument.presentationml.tags+xml"/>
  <Override PartName="/ppt/notesSlides/notesSlide16.xml" ContentType="application/vnd.openxmlformats-officedocument.presentationml.notesSlide+xml"/>
  <Override PartName="/ppt/tags/tag115.xml" ContentType="application/vnd.openxmlformats-officedocument.presentationml.tags+xml"/>
  <Override PartName="/ppt/notesSlides/notesSlide17.xml" ContentType="application/vnd.openxmlformats-officedocument.presentationml.notesSlide+xml"/>
  <Override PartName="/ppt/tags/tag116.xml" ContentType="application/vnd.openxmlformats-officedocument.presentationml.tags+xml"/>
  <Override PartName="/ppt/notesSlides/notesSlide18.xml" ContentType="application/vnd.openxmlformats-officedocument.presentationml.notesSlide+xml"/>
  <Override PartName="/ppt/tags/tag117.xml" ContentType="application/vnd.openxmlformats-officedocument.presentationml.tags+xml"/>
  <Override PartName="/ppt/notesSlides/notesSlide19.xml" ContentType="application/vnd.openxmlformats-officedocument.presentationml.notesSlide+xml"/>
  <Override PartName="/ppt/tags/tag118.xml" ContentType="application/vnd.openxmlformats-officedocument.presentationml.tags+xml"/>
  <Override PartName="/ppt/notesSlides/notesSlide20.xml" ContentType="application/vnd.openxmlformats-officedocument.presentationml.notesSlide+xml"/>
  <Override PartName="/ppt/tags/tag119.xml" ContentType="application/vnd.openxmlformats-officedocument.presentationml.tags+xml"/>
  <Override PartName="/ppt/notesSlides/notesSlide21.xml" ContentType="application/vnd.openxmlformats-officedocument.presentationml.notesSlide+xml"/>
  <Override PartName="/ppt/tags/tag120.xml" ContentType="application/vnd.openxmlformats-officedocument.presentationml.tags+xml"/>
  <Override PartName="/ppt/notesSlides/notesSlide22.xml" ContentType="application/vnd.openxmlformats-officedocument.presentationml.notesSlide+xml"/>
  <Override PartName="/ppt/tags/tag121.xml" ContentType="application/vnd.openxmlformats-officedocument.presentationml.tags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  <p:sldMasterId id="2147483652" r:id="rId2"/>
  </p:sldMasterIdLst>
  <p:notesMasterIdLst>
    <p:notesMasterId r:id="rId30"/>
  </p:notesMasterIdLst>
  <p:sldIdLst>
    <p:sldId id="541" r:id="rId3"/>
    <p:sldId id="629" r:id="rId4"/>
    <p:sldId id="619" r:id="rId5"/>
    <p:sldId id="654" r:id="rId6"/>
    <p:sldId id="622" r:id="rId7"/>
    <p:sldId id="640" r:id="rId8"/>
    <p:sldId id="660" r:id="rId9"/>
    <p:sldId id="642" r:id="rId10"/>
    <p:sldId id="655" r:id="rId11"/>
    <p:sldId id="659" r:id="rId12"/>
    <p:sldId id="643" r:id="rId13"/>
    <p:sldId id="644" r:id="rId14"/>
    <p:sldId id="646" r:id="rId15"/>
    <p:sldId id="656" r:id="rId16"/>
    <p:sldId id="664" r:id="rId17"/>
    <p:sldId id="665" r:id="rId18"/>
    <p:sldId id="666" r:id="rId19"/>
    <p:sldId id="667" r:id="rId20"/>
    <p:sldId id="668" r:id="rId21"/>
    <p:sldId id="658" r:id="rId22"/>
    <p:sldId id="657" r:id="rId23"/>
    <p:sldId id="663" r:id="rId24"/>
    <p:sldId id="653" r:id="rId25"/>
    <p:sldId id="661" r:id="rId26"/>
    <p:sldId id="628" r:id="rId27"/>
    <p:sldId id="638" r:id="rId28"/>
    <p:sldId id="639" r:id="rId29"/>
  </p:sldIdLst>
  <p:sldSz cx="9144000" cy="5143500" type="screen16x9"/>
  <p:notesSz cx="6858000" cy="9144000"/>
  <p:custDataLst>
    <p:tags r:id="rId31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1563">
          <p15:clr>
            <a:srgbClr val="A4A3A4"/>
          </p15:clr>
        </p15:guide>
        <p15:guide id="2" pos="286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4950"/>
    <a:srgbClr val="7F7F7F"/>
    <a:srgbClr val="5B6474"/>
    <a:srgbClr val="BD0F24"/>
    <a:srgbClr val="DAB866"/>
    <a:srgbClr val="323D51"/>
    <a:srgbClr val="E60012"/>
    <a:srgbClr val="394355"/>
    <a:srgbClr val="96969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99" autoAdjust="0"/>
    <p:restoredTop sz="81115" autoAdjust="0"/>
  </p:normalViewPr>
  <p:slideViewPr>
    <p:cSldViewPr snapToGrid="0" showGuides="1">
      <p:cViewPr varScale="1">
        <p:scale>
          <a:sx n="88" d="100"/>
          <a:sy n="88" d="100"/>
        </p:scale>
        <p:origin x="-632" y="-52"/>
      </p:cViewPr>
      <p:guideLst>
        <p:guide orient="horz" pos="1563"/>
        <p:guide pos="286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gs" Target="tags/tag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4A3340-C542-46E3-BB6B-1E3F28D53E89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EAA4AF-B0AE-42C7-9AD8-C74E868F5800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1345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96333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11815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7392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791210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395493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86271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3EAA4AF-B0AE-42C7-9AD8-C74E868F5800}" type="slidenum">
              <a:rPr lang="zh-CN" altLang="en-US" smtClean="0"/>
              <a:pPr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292913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tags" Target="../tags/tag15.xml"/><Relationship Id="rId3" Type="http://schemas.openxmlformats.org/officeDocument/2006/relationships/tags" Target="../tags/tag10.xml"/><Relationship Id="rId7" Type="http://schemas.openxmlformats.org/officeDocument/2006/relationships/tags" Target="../tags/tag14.xml"/><Relationship Id="rId12" Type="http://schemas.openxmlformats.org/officeDocument/2006/relationships/image" Target="../media/image1.jpe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tags" Target="../tags/tag13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12.xml"/><Relationship Id="rId10" Type="http://schemas.openxmlformats.org/officeDocument/2006/relationships/tags" Target="../tags/tag17.xml"/><Relationship Id="rId4" Type="http://schemas.openxmlformats.org/officeDocument/2006/relationships/tags" Target="../tags/tag11.xml"/><Relationship Id="rId9" Type="http://schemas.openxmlformats.org/officeDocument/2006/relationships/tags" Target="../tags/tag16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tags" Target="../tags/tag20.xml"/><Relationship Id="rId7" Type="http://schemas.openxmlformats.org/officeDocument/2006/relationships/slideMaster" Target="../slideMasters/slideMaster2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6" Type="http://schemas.openxmlformats.org/officeDocument/2006/relationships/tags" Target="../tags/tag23.xml"/><Relationship Id="rId5" Type="http://schemas.openxmlformats.org/officeDocument/2006/relationships/tags" Target="../tags/tag22.xml"/><Relationship Id="rId4" Type="http://schemas.openxmlformats.org/officeDocument/2006/relationships/tags" Target="../tags/tag21.xml"/></Relationships>
</file>

<file path=ppt/slideLayouts/_rels/slideLayout6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tags" Target="../tags/tag36.xml"/><Relationship Id="rId18" Type="http://schemas.openxmlformats.org/officeDocument/2006/relationships/tags" Target="../tags/tag41.xml"/><Relationship Id="rId26" Type="http://schemas.openxmlformats.org/officeDocument/2006/relationships/tags" Target="../tags/tag49.xml"/><Relationship Id="rId3" Type="http://schemas.openxmlformats.org/officeDocument/2006/relationships/tags" Target="../tags/tag26.xml"/><Relationship Id="rId21" Type="http://schemas.openxmlformats.org/officeDocument/2006/relationships/tags" Target="../tags/tag44.xml"/><Relationship Id="rId7" Type="http://schemas.openxmlformats.org/officeDocument/2006/relationships/tags" Target="../tags/tag30.xml"/><Relationship Id="rId12" Type="http://schemas.openxmlformats.org/officeDocument/2006/relationships/tags" Target="../tags/tag35.xml"/><Relationship Id="rId17" Type="http://schemas.openxmlformats.org/officeDocument/2006/relationships/tags" Target="../tags/tag40.xml"/><Relationship Id="rId25" Type="http://schemas.openxmlformats.org/officeDocument/2006/relationships/tags" Target="../tags/tag48.xml"/><Relationship Id="rId2" Type="http://schemas.openxmlformats.org/officeDocument/2006/relationships/tags" Target="../tags/tag25.xml"/><Relationship Id="rId16" Type="http://schemas.openxmlformats.org/officeDocument/2006/relationships/tags" Target="../tags/tag39.xml"/><Relationship Id="rId20" Type="http://schemas.openxmlformats.org/officeDocument/2006/relationships/tags" Target="../tags/tag43.xml"/><Relationship Id="rId1" Type="http://schemas.openxmlformats.org/officeDocument/2006/relationships/tags" Target="../tags/tag24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24" Type="http://schemas.openxmlformats.org/officeDocument/2006/relationships/tags" Target="../tags/tag47.xml"/><Relationship Id="rId5" Type="http://schemas.openxmlformats.org/officeDocument/2006/relationships/tags" Target="../tags/tag28.xml"/><Relationship Id="rId15" Type="http://schemas.openxmlformats.org/officeDocument/2006/relationships/tags" Target="../tags/tag38.xml"/><Relationship Id="rId23" Type="http://schemas.openxmlformats.org/officeDocument/2006/relationships/tags" Target="../tags/tag46.xml"/><Relationship Id="rId28" Type="http://schemas.openxmlformats.org/officeDocument/2006/relationships/image" Target="../media/image2.png"/><Relationship Id="rId10" Type="http://schemas.openxmlformats.org/officeDocument/2006/relationships/tags" Target="../tags/tag33.xml"/><Relationship Id="rId19" Type="http://schemas.openxmlformats.org/officeDocument/2006/relationships/tags" Target="../tags/tag42.xml"/><Relationship Id="rId4" Type="http://schemas.openxmlformats.org/officeDocument/2006/relationships/tags" Target="../tags/tag27.xml"/><Relationship Id="rId9" Type="http://schemas.openxmlformats.org/officeDocument/2006/relationships/tags" Target="../tags/tag32.xml"/><Relationship Id="rId14" Type="http://schemas.openxmlformats.org/officeDocument/2006/relationships/tags" Target="../tags/tag37.xml"/><Relationship Id="rId22" Type="http://schemas.openxmlformats.org/officeDocument/2006/relationships/tags" Target="../tags/tag45.xml"/><Relationship Id="rId27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52.xml"/><Relationship Id="rId7" Type="http://schemas.openxmlformats.org/officeDocument/2006/relationships/tags" Target="../tags/tag56.xml"/><Relationship Id="rId2" Type="http://schemas.openxmlformats.org/officeDocument/2006/relationships/tags" Target="../tags/tag51.xml"/><Relationship Id="rId1" Type="http://schemas.openxmlformats.org/officeDocument/2006/relationships/tags" Target="../tags/tag50.xml"/><Relationship Id="rId6" Type="http://schemas.openxmlformats.org/officeDocument/2006/relationships/tags" Target="../tags/tag55.xml"/><Relationship Id="rId5" Type="http://schemas.openxmlformats.org/officeDocument/2006/relationships/tags" Target="../tags/tag54.xml"/><Relationship Id="rId4" Type="http://schemas.openxmlformats.org/officeDocument/2006/relationships/tags" Target="../tags/tag53.xml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tags" Target="../tags/tag64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tags" Target="../tags/tag57.x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slideMaster" Target="../slideMasters/slideMaster2.xml"/><Relationship Id="rId4" Type="http://schemas.openxmlformats.org/officeDocument/2006/relationships/tags" Target="../tags/tag60.xml"/><Relationship Id="rId9" Type="http://schemas.openxmlformats.org/officeDocument/2006/relationships/tags" Target="../tags/tag65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tags" Target="../tags/tag68.xml"/><Relationship Id="rId2" Type="http://schemas.openxmlformats.org/officeDocument/2006/relationships/tags" Target="../tags/tag67.xml"/><Relationship Id="rId1" Type="http://schemas.openxmlformats.org/officeDocument/2006/relationships/tags" Target="../tags/tag66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69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tags" Target="../tags/tag72.xml"/><Relationship Id="rId2" Type="http://schemas.openxmlformats.org/officeDocument/2006/relationships/tags" Target="../tags/tag71.xml"/><Relationship Id="rId1" Type="http://schemas.openxmlformats.org/officeDocument/2006/relationships/tags" Target="../tags/tag70.xml"/><Relationship Id="rId4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slideMaster" Target="../slideMasters/slideMaster2.xml"/><Relationship Id="rId3" Type="http://schemas.openxmlformats.org/officeDocument/2006/relationships/tags" Target="../tags/tag75.xml"/><Relationship Id="rId7" Type="http://schemas.openxmlformats.org/officeDocument/2006/relationships/tags" Target="../tags/tag79.xml"/><Relationship Id="rId2" Type="http://schemas.openxmlformats.org/officeDocument/2006/relationships/tags" Target="../tags/tag74.xml"/><Relationship Id="rId1" Type="http://schemas.openxmlformats.org/officeDocument/2006/relationships/tags" Target="../tags/tag73.xml"/><Relationship Id="rId6" Type="http://schemas.openxmlformats.org/officeDocument/2006/relationships/tags" Target="../tags/tag78.xml"/><Relationship Id="rId5" Type="http://schemas.openxmlformats.org/officeDocument/2006/relationships/tags" Target="../tags/tag77.xml"/><Relationship Id="rId4" Type="http://schemas.openxmlformats.org/officeDocument/2006/relationships/tags" Target="../tags/tag76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" Type="http://schemas.openxmlformats.org/officeDocument/2006/relationships/tags" Target="../tags/tag80.xml"/><Relationship Id="rId6" Type="http://schemas.openxmlformats.org/officeDocument/2006/relationships/slideMaster" Target="../slideMasters/slideMaster2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tags" Target="../tags/tag87.xml"/><Relationship Id="rId2" Type="http://schemas.openxmlformats.org/officeDocument/2006/relationships/tags" Target="../tags/tag86.xml"/><Relationship Id="rId1" Type="http://schemas.openxmlformats.org/officeDocument/2006/relationships/tags" Target="../tags/tag85.xml"/><Relationship Id="rId5" Type="http://schemas.openxmlformats.org/officeDocument/2006/relationships/slideMaster" Target="../slideMasters/slideMaster2.xml"/><Relationship Id="rId4" Type="http://schemas.openxmlformats.org/officeDocument/2006/relationships/tags" Target="../tags/tag88.xml"/></Relationships>
</file>

<file path=ppt/slideLayouts/_rels/slideLayout14.xml.rels><?xml version="1.0" encoding="UTF-8" standalone="yes"?>
<Relationships xmlns="http://schemas.openxmlformats.org/package/2006/relationships"><Relationship Id="rId8" Type="http://schemas.openxmlformats.org/officeDocument/2006/relationships/tags" Target="../tags/tag96.xml"/><Relationship Id="rId3" Type="http://schemas.openxmlformats.org/officeDocument/2006/relationships/tags" Target="../tags/tag91.xml"/><Relationship Id="rId7" Type="http://schemas.openxmlformats.org/officeDocument/2006/relationships/tags" Target="../tags/tag95.xml"/><Relationship Id="rId12" Type="http://schemas.openxmlformats.org/officeDocument/2006/relationships/image" Target="../media/image3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tags" Target="../tags/tag94.xml"/><Relationship Id="rId11" Type="http://schemas.openxmlformats.org/officeDocument/2006/relationships/slideMaster" Target="../slideMasters/slideMaster2.xml"/><Relationship Id="rId5" Type="http://schemas.openxmlformats.org/officeDocument/2006/relationships/tags" Target="../tags/tag93.xml"/><Relationship Id="rId10" Type="http://schemas.openxmlformats.org/officeDocument/2006/relationships/tags" Target="../tags/tag98.xml"/><Relationship Id="rId4" Type="http://schemas.openxmlformats.org/officeDocument/2006/relationships/tags" Target="../tags/tag92.xml"/><Relationship Id="rId9" Type="http://schemas.openxmlformats.org/officeDocument/2006/relationships/tags" Target="../tags/tag97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2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2" cstate="email"/>
          <a:srcRect b="-18163"/>
          <a:stretch>
            <a:fillRect/>
          </a:stretch>
        </p:blipFill>
        <p:spPr>
          <a:xfrm>
            <a:off x="0" y="0"/>
            <a:ext cx="9144000" cy="5132087"/>
          </a:xfrm>
          <a:prstGeom prst="rect">
            <a:avLst/>
          </a:prstGeom>
        </p:spPr>
      </p:pic>
      <p:sp>
        <p:nvSpPr>
          <p:cNvPr id="8" name="矩形 7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等腰三角形 8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1" name="直角三角形 10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>
          <a:xfrm>
            <a:off x="744082" y="95675"/>
            <a:ext cx="2057400" cy="273844"/>
          </a:xfrm>
        </p:spPr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>
          <a:xfrm>
            <a:off x="3144382" y="95675"/>
            <a:ext cx="3086100" cy="273844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>
          <a:xfrm>
            <a:off x="6573382" y="95675"/>
            <a:ext cx="2057400" cy="273844"/>
          </a:xfrm>
        </p:spPr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9"/>
            </p:custDataLst>
          </p:nvPr>
        </p:nvSpPr>
        <p:spPr>
          <a:xfrm>
            <a:off x="4171950" y="3779043"/>
            <a:ext cx="4914900" cy="790186"/>
          </a:xfrm>
          <a:noFill/>
        </p:spPr>
        <p:txBody>
          <a:bodyPr anchor="b">
            <a:normAutofit/>
          </a:bodyPr>
          <a:lstStyle>
            <a:lvl1pPr algn="r">
              <a:defRPr sz="360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10"/>
            </p:custDataLst>
          </p:nvPr>
        </p:nvSpPr>
        <p:spPr>
          <a:xfrm>
            <a:off x="4171950" y="4623278"/>
            <a:ext cx="4914900" cy="378000"/>
          </a:xfrm>
          <a:noFill/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单击此处编辑副标题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/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>
            <p:custDataLst>
              <p:tags r:id="rId6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dpi="0" rotWithShape="1">
          <a:blip r:embed="rId2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>
            <p:custDataLst>
              <p:tags r:id="rId1"/>
            </p:custDataLst>
          </p:nvPr>
        </p:nvSpPr>
        <p:spPr>
          <a:xfrm>
            <a:off x="1676" y="143"/>
            <a:ext cx="9144000" cy="5143500"/>
          </a:xfrm>
          <a:prstGeom prst="rect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8" name="任意多边形 3"/>
          <p:cNvSpPr/>
          <p:nvPr>
            <p:custDataLst>
              <p:tags r:id="rId2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9" name="任意多边形 5"/>
          <p:cNvSpPr/>
          <p:nvPr>
            <p:custDataLst>
              <p:tags r:id="rId3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0" name="任意多边形 15"/>
          <p:cNvSpPr/>
          <p:nvPr>
            <p:custDataLst>
              <p:tags r:id="rId4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1" name="任意多边形 11"/>
          <p:cNvSpPr/>
          <p:nvPr>
            <p:custDataLst>
              <p:tags r:id="rId5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2" name="任意多边形 13"/>
          <p:cNvSpPr/>
          <p:nvPr>
            <p:custDataLst>
              <p:tags r:id="rId6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 useBgFill="1">
        <p:nvSpPr>
          <p:cNvPr id="13" name="任意多边形 17"/>
          <p:cNvSpPr/>
          <p:nvPr>
            <p:custDataLst>
              <p:tags r:id="rId7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4" name="任意多边形 20"/>
          <p:cNvSpPr/>
          <p:nvPr>
            <p:custDataLst>
              <p:tags r:id="rId8"/>
            </p:custDataLst>
          </p:nvPr>
        </p:nvSpPr>
        <p:spPr>
          <a:xfrm>
            <a:off x="-15240" y="2895600"/>
            <a:ext cx="4030980" cy="2141220"/>
          </a:xfrm>
          <a:custGeom>
            <a:avLst/>
            <a:gdLst>
              <a:gd name="connsiteX0" fmla="*/ 10160 w 5374640"/>
              <a:gd name="connsiteY0" fmla="*/ 2072640 h 2854960"/>
              <a:gd name="connsiteX1" fmla="*/ 5232400 w 5374640"/>
              <a:gd name="connsiteY1" fmla="*/ 0 h 2854960"/>
              <a:gd name="connsiteX2" fmla="*/ 5374640 w 5374640"/>
              <a:gd name="connsiteY2" fmla="*/ 0 h 2854960"/>
              <a:gd name="connsiteX3" fmla="*/ 0 w 5374640"/>
              <a:gd name="connsiteY3" fmla="*/ 2854960 h 2854960"/>
              <a:gd name="connsiteX4" fmla="*/ 10160 w 5374640"/>
              <a:gd name="connsiteY4" fmla="*/ 2072640 h 28549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374640" h="2854960">
                <a:moveTo>
                  <a:pt x="10160" y="2072640"/>
                </a:moveTo>
                <a:lnTo>
                  <a:pt x="5232400" y="0"/>
                </a:lnTo>
                <a:lnTo>
                  <a:pt x="5374640" y="0"/>
                </a:lnTo>
                <a:lnTo>
                  <a:pt x="0" y="2854960"/>
                </a:lnTo>
                <a:lnTo>
                  <a:pt x="10160" y="207264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5" name="任意多边形 21"/>
          <p:cNvSpPr/>
          <p:nvPr>
            <p:custDataLst>
              <p:tags r:id="rId9"/>
            </p:custDataLst>
          </p:nvPr>
        </p:nvSpPr>
        <p:spPr>
          <a:xfrm>
            <a:off x="3452813" y="2914650"/>
            <a:ext cx="1090613" cy="2228850"/>
          </a:xfrm>
          <a:custGeom>
            <a:avLst/>
            <a:gdLst>
              <a:gd name="connsiteX0" fmla="*/ 1358900 w 1454150"/>
              <a:gd name="connsiteY0" fmla="*/ 0 h 2971800"/>
              <a:gd name="connsiteX1" fmla="*/ 1454150 w 1454150"/>
              <a:gd name="connsiteY1" fmla="*/ 0 h 2971800"/>
              <a:gd name="connsiteX2" fmla="*/ 736600 w 1454150"/>
              <a:gd name="connsiteY2" fmla="*/ 2965450 h 2971800"/>
              <a:gd name="connsiteX3" fmla="*/ 0 w 1454150"/>
              <a:gd name="connsiteY3" fmla="*/ 2971800 h 2971800"/>
              <a:gd name="connsiteX4" fmla="*/ 1358900 w 1454150"/>
              <a:gd name="connsiteY4" fmla="*/ 0 h 2971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54150" h="2971800">
                <a:moveTo>
                  <a:pt x="1358900" y="0"/>
                </a:moveTo>
                <a:lnTo>
                  <a:pt x="1454150" y="0"/>
                </a:lnTo>
                <a:lnTo>
                  <a:pt x="736600" y="2965450"/>
                </a:lnTo>
                <a:lnTo>
                  <a:pt x="0" y="2971800"/>
                </a:lnTo>
                <a:lnTo>
                  <a:pt x="13589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6" name="任意多边形 22"/>
          <p:cNvSpPr/>
          <p:nvPr>
            <p:custDataLst>
              <p:tags r:id="rId10"/>
            </p:custDataLst>
          </p:nvPr>
        </p:nvSpPr>
        <p:spPr>
          <a:xfrm>
            <a:off x="4976813" y="3152775"/>
            <a:ext cx="1490663" cy="1990725"/>
          </a:xfrm>
          <a:custGeom>
            <a:avLst/>
            <a:gdLst>
              <a:gd name="connsiteX0" fmla="*/ 0 w 1987550"/>
              <a:gd name="connsiteY0" fmla="*/ 0 h 2654300"/>
              <a:gd name="connsiteX1" fmla="*/ 1987550 w 1987550"/>
              <a:gd name="connsiteY1" fmla="*/ 2647950 h 2654300"/>
              <a:gd name="connsiteX2" fmla="*/ 1803400 w 1987550"/>
              <a:gd name="connsiteY2" fmla="*/ 2654300 h 2654300"/>
              <a:gd name="connsiteX3" fmla="*/ 1428266 w 1987550"/>
              <a:gd name="connsiteY3" fmla="*/ 2654300 h 2654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87550" h="2654300">
                <a:moveTo>
                  <a:pt x="0" y="0"/>
                </a:moveTo>
                <a:lnTo>
                  <a:pt x="1987550" y="2647950"/>
                </a:lnTo>
                <a:lnTo>
                  <a:pt x="1803400" y="2654300"/>
                </a:lnTo>
                <a:lnTo>
                  <a:pt x="1428266" y="26543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7" name="任意多边形 23"/>
          <p:cNvSpPr/>
          <p:nvPr>
            <p:custDataLst>
              <p:tags r:id="rId11"/>
            </p:custDataLst>
          </p:nvPr>
        </p:nvSpPr>
        <p:spPr>
          <a:xfrm>
            <a:off x="1514475" y="2781300"/>
            <a:ext cx="2886075" cy="2381250"/>
          </a:xfrm>
          <a:custGeom>
            <a:avLst/>
            <a:gdLst>
              <a:gd name="connsiteX0" fmla="*/ 3111500 w 3111500"/>
              <a:gd name="connsiteY0" fmla="*/ 0 h 2933700"/>
              <a:gd name="connsiteX1" fmla="*/ 25400 w 3111500"/>
              <a:gd name="connsiteY1" fmla="*/ 2603500 h 2933700"/>
              <a:gd name="connsiteX2" fmla="*/ 0 w 3111500"/>
              <a:gd name="connsiteY2" fmla="*/ 2933700 h 2933700"/>
              <a:gd name="connsiteX3" fmla="*/ 3111500 w 3111500"/>
              <a:gd name="connsiteY3" fmla="*/ 0 h 2933700"/>
              <a:gd name="connsiteX0-1" fmla="*/ 3111500 w 3111500"/>
              <a:gd name="connsiteY0-2" fmla="*/ 0 h 2933700"/>
              <a:gd name="connsiteX1-3" fmla="*/ 19050 w 3111500"/>
              <a:gd name="connsiteY1-4" fmla="*/ 2622550 h 2933700"/>
              <a:gd name="connsiteX2-5" fmla="*/ 0 w 3111500"/>
              <a:gd name="connsiteY2-6" fmla="*/ 2933700 h 2933700"/>
              <a:gd name="connsiteX3-7" fmla="*/ 3111500 w 3111500"/>
              <a:gd name="connsiteY3-8" fmla="*/ 0 h 2933700"/>
              <a:gd name="connsiteX0-9" fmla="*/ 3848100 w 3848100"/>
              <a:gd name="connsiteY0-10" fmla="*/ 0 h 3162300"/>
              <a:gd name="connsiteX1-11" fmla="*/ 0 w 3848100"/>
              <a:gd name="connsiteY1-12" fmla="*/ 3162300 h 3162300"/>
              <a:gd name="connsiteX2-13" fmla="*/ 736600 w 3848100"/>
              <a:gd name="connsiteY2-14" fmla="*/ 2933700 h 3162300"/>
              <a:gd name="connsiteX3-15" fmla="*/ 3848100 w 3848100"/>
              <a:gd name="connsiteY3-16" fmla="*/ 0 h 3162300"/>
              <a:gd name="connsiteX0-17" fmla="*/ 3848100 w 3848100"/>
              <a:gd name="connsiteY0-18" fmla="*/ 0 h 3175000"/>
              <a:gd name="connsiteX1-19" fmla="*/ 0 w 3848100"/>
              <a:gd name="connsiteY1-20" fmla="*/ 3162300 h 3175000"/>
              <a:gd name="connsiteX2-21" fmla="*/ 463550 w 3848100"/>
              <a:gd name="connsiteY2-22" fmla="*/ 3175000 h 3175000"/>
              <a:gd name="connsiteX3-23" fmla="*/ 3848100 w 3848100"/>
              <a:gd name="connsiteY3-24" fmla="*/ 0 h 3175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3848100" h="3175000">
                <a:moveTo>
                  <a:pt x="3848100" y="0"/>
                </a:moveTo>
                <a:lnTo>
                  <a:pt x="0" y="3162300"/>
                </a:lnTo>
                <a:lnTo>
                  <a:pt x="463550" y="3175000"/>
                </a:lnTo>
                <a:lnTo>
                  <a:pt x="3848100" y="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8" name="任意多边形 24"/>
          <p:cNvSpPr/>
          <p:nvPr>
            <p:custDataLst>
              <p:tags r:id="rId12"/>
            </p:custDataLst>
          </p:nvPr>
        </p:nvSpPr>
        <p:spPr>
          <a:xfrm>
            <a:off x="5148263" y="2800350"/>
            <a:ext cx="3995738" cy="1819226"/>
          </a:xfrm>
          <a:custGeom>
            <a:avLst/>
            <a:gdLst>
              <a:gd name="connsiteX0" fmla="*/ 165100 w 5327650"/>
              <a:gd name="connsiteY0" fmla="*/ 0 h 2425634"/>
              <a:gd name="connsiteX1" fmla="*/ 5327650 w 5327650"/>
              <a:gd name="connsiteY1" fmla="*/ 1620363 h 2425634"/>
              <a:gd name="connsiteX2" fmla="*/ 5327650 w 5327650"/>
              <a:gd name="connsiteY2" fmla="*/ 2425634 h 2425634"/>
              <a:gd name="connsiteX3" fmla="*/ 0 w 5327650"/>
              <a:gd name="connsiteY3" fmla="*/ 25400 h 24256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27650" h="2425634">
                <a:moveTo>
                  <a:pt x="165100" y="0"/>
                </a:moveTo>
                <a:lnTo>
                  <a:pt x="5327650" y="1620363"/>
                </a:lnTo>
                <a:lnTo>
                  <a:pt x="5327650" y="2425634"/>
                </a:lnTo>
                <a:lnTo>
                  <a:pt x="0" y="2540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19" name="任意多边形 25"/>
          <p:cNvSpPr/>
          <p:nvPr>
            <p:custDataLst>
              <p:tags r:id="rId13"/>
            </p:custDataLst>
          </p:nvPr>
        </p:nvSpPr>
        <p:spPr>
          <a:xfrm>
            <a:off x="4714875" y="2985135"/>
            <a:ext cx="628991" cy="2158365"/>
          </a:xfrm>
          <a:custGeom>
            <a:avLst/>
            <a:gdLst>
              <a:gd name="connsiteX0" fmla="*/ 0 w 825954"/>
              <a:gd name="connsiteY0" fmla="*/ 0 h 2877820"/>
              <a:gd name="connsiteX1" fmla="*/ 825954 w 825954"/>
              <a:gd name="connsiteY1" fmla="*/ 2877820 h 2877820"/>
              <a:gd name="connsiteX2" fmla="*/ 463211 w 825954"/>
              <a:gd name="connsiteY2" fmla="*/ 2877820 h 28778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954" h="2877820">
                <a:moveTo>
                  <a:pt x="0" y="0"/>
                </a:moveTo>
                <a:lnTo>
                  <a:pt x="825954" y="2877820"/>
                </a:lnTo>
                <a:lnTo>
                  <a:pt x="463211" y="2877820"/>
                </a:lnTo>
                <a:close/>
              </a:path>
            </a:pathLst>
          </a:custGeom>
          <a:solidFill>
            <a:schemeClr val="accent4">
              <a:lumMod val="85000"/>
              <a:lumOff val="15000"/>
              <a:alpha val="1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cxnSp>
        <p:nvCxnSpPr>
          <p:cNvPr id="20" name="直接连接符 19"/>
          <p:cNvCxnSpPr/>
          <p:nvPr>
            <p:custDataLst>
              <p:tags r:id="rId14"/>
            </p:custDataLst>
          </p:nvPr>
        </p:nvCxnSpPr>
        <p:spPr>
          <a:xfrm flipV="1">
            <a:off x="814388" y="3612696"/>
            <a:ext cx="1720623" cy="887866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>
            <p:custDataLst>
              <p:tags r:id="rId15"/>
            </p:custDataLst>
          </p:nvPr>
        </p:nvCxnSpPr>
        <p:spPr>
          <a:xfrm flipH="1">
            <a:off x="2339068" y="2877911"/>
            <a:ext cx="1861457" cy="1328738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/>
          <p:cNvCxnSpPr/>
          <p:nvPr>
            <p:custDataLst>
              <p:tags r:id="rId16"/>
            </p:custDataLst>
          </p:nvPr>
        </p:nvCxnSpPr>
        <p:spPr>
          <a:xfrm flipH="1">
            <a:off x="3931103" y="2781300"/>
            <a:ext cx="569459" cy="1076325"/>
          </a:xfrm>
          <a:prstGeom prst="line">
            <a:avLst/>
          </a:prstGeom>
          <a:ln w="762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>
            <p:custDataLst>
              <p:tags r:id="rId17"/>
            </p:custDataLst>
          </p:nvPr>
        </p:nvCxnSpPr>
        <p:spPr>
          <a:xfrm flipH="1">
            <a:off x="4310743" y="3539218"/>
            <a:ext cx="232682" cy="1604282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直接连接符 23"/>
          <p:cNvCxnSpPr/>
          <p:nvPr>
            <p:custDataLst>
              <p:tags r:id="rId18"/>
            </p:custDataLst>
          </p:nvPr>
        </p:nvCxnSpPr>
        <p:spPr>
          <a:xfrm>
            <a:off x="6104845" y="3355522"/>
            <a:ext cx="2945266" cy="1408339"/>
          </a:xfrm>
          <a:prstGeom prst="line">
            <a:avLst/>
          </a:prstGeom>
          <a:ln w="317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任意多边形 37"/>
          <p:cNvSpPr/>
          <p:nvPr>
            <p:custDataLst>
              <p:tags r:id="rId19"/>
            </p:custDataLst>
          </p:nvPr>
        </p:nvSpPr>
        <p:spPr>
          <a:xfrm>
            <a:off x="5401355" y="3205909"/>
            <a:ext cx="3183539" cy="1925198"/>
          </a:xfrm>
          <a:custGeom>
            <a:avLst/>
            <a:gdLst>
              <a:gd name="connsiteX0" fmla="*/ 242371 w 4263527"/>
              <a:gd name="connsiteY0" fmla="*/ 44067 h 2566930"/>
              <a:gd name="connsiteX1" fmla="*/ 4263527 w 4263527"/>
              <a:gd name="connsiteY1" fmla="*/ 2544896 h 2566930"/>
              <a:gd name="connsiteX2" fmla="*/ 2566930 w 4263527"/>
              <a:gd name="connsiteY2" fmla="*/ 2566930 h 2566930"/>
              <a:gd name="connsiteX3" fmla="*/ 0 w 4263527"/>
              <a:gd name="connsiteY3" fmla="*/ 0 h 2566930"/>
              <a:gd name="connsiteX4" fmla="*/ 242371 w 4263527"/>
              <a:gd name="connsiteY4" fmla="*/ 44067 h 2566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63527" h="2566930">
                <a:moveTo>
                  <a:pt x="242371" y="44067"/>
                </a:moveTo>
                <a:lnTo>
                  <a:pt x="4263527" y="2544896"/>
                </a:lnTo>
                <a:lnTo>
                  <a:pt x="2566930" y="2566930"/>
                </a:lnTo>
                <a:lnTo>
                  <a:pt x="0" y="0"/>
                </a:lnTo>
                <a:lnTo>
                  <a:pt x="242371" y="4406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6" name="等腰三角形 25"/>
          <p:cNvSpPr/>
          <p:nvPr>
            <p:custDataLst>
              <p:tags r:id="rId20"/>
            </p:custDataLst>
          </p:nvPr>
        </p:nvSpPr>
        <p:spPr>
          <a:xfrm flipV="1">
            <a:off x="2511373" y="1367543"/>
            <a:ext cx="3378305" cy="1311852"/>
          </a:xfrm>
          <a:prstGeom prst="triangle">
            <a:avLst/>
          </a:pr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7" name="等腰三角形 26"/>
          <p:cNvSpPr/>
          <p:nvPr>
            <p:custDataLst>
              <p:tags r:id="rId21"/>
            </p:custDataLst>
          </p:nvPr>
        </p:nvSpPr>
        <p:spPr>
          <a:xfrm flipV="1">
            <a:off x="3431858" y="-8286"/>
            <a:ext cx="2289456" cy="889034"/>
          </a:xfrm>
          <a:prstGeom prst="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2"/>
            </p:custDataLst>
          </p:nvPr>
        </p:nvSpPr>
        <p:spPr>
          <a:xfrm>
            <a:off x="1357313" y="1305711"/>
            <a:ext cx="6429375" cy="770546"/>
          </a:xfrm>
        </p:spPr>
        <p:txBody>
          <a:bodyPr anchor="b">
            <a:normAutofit/>
          </a:bodyPr>
          <a:lstStyle>
            <a:lvl1pPr algn="ctr">
              <a:defRPr sz="4050">
                <a:solidFill>
                  <a:schemeClr val="bg1"/>
                </a:solidFill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3"/>
            </p:custDataLst>
          </p:nvPr>
        </p:nvSpPr>
        <p:spPr>
          <a:xfrm>
            <a:off x="1357313" y="2156819"/>
            <a:ext cx="6429375" cy="595592"/>
          </a:xfrm>
        </p:spPr>
        <p:txBody>
          <a:bodyPr/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2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2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2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8650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29841" y="1308721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29841" y="1961707"/>
            <a:ext cx="3868340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4629150" y="1308721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4629150" y="1961707"/>
            <a:ext cx="3887391" cy="2680541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0" name="矩形 9"/>
          <p:cNvSpPr/>
          <p:nvPr>
            <p:custDataLst>
              <p:tags r:id="rId9"/>
            </p:custDataLst>
          </p:nvPr>
        </p:nvSpPr>
        <p:spPr>
          <a:xfrm>
            <a:off x="381000" y="670484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title"/>
            <p:custDataLst>
              <p:tags r:id="rId4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29840" y="342900"/>
            <a:ext cx="3123900" cy="1200150"/>
          </a:xfrm>
        </p:spPr>
        <p:txBody>
          <a:bodyPr anchor="t" anchorCtr="0">
            <a:normAutofit/>
          </a:bodyPr>
          <a:lstStyle>
            <a:lvl1pPr>
              <a:defRPr sz="27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 noChangeAspect="1"/>
          </p:cNvSpPr>
          <p:nvPr>
            <p:ph type="pic" idx="1"/>
            <p:custDataLst>
              <p:tags r:id="rId2"/>
            </p:custDataLst>
          </p:nvPr>
        </p:nvSpPr>
        <p:spPr>
          <a:xfrm>
            <a:off x="3888000" y="342900"/>
            <a:ext cx="4627800" cy="40527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29840" y="1543050"/>
            <a:ext cx="3123900" cy="2858691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  <a:pPr/>
              <a:t>2023/3/13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8" name="矩形 7"/>
          <p:cNvSpPr/>
          <p:nvPr>
            <p:custDataLst>
              <p:tags r:id="rId7"/>
            </p:custDataLst>
          </p:nvPr>
        </p:nvSpPr>
        <p:spPr>
          <a:xfrm>
            <a:off x="381000" y="452870"/>
            <a:ext cx="200891" cy="20089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015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  <p:custDataLst>
              <p:tags r:id="rId1"/>
            </p:custDataLst>
          </p:nvPr>
        </p:nvSpPr>
        <p:spPr>
          <a:xfrm>
            <a:off x="7368363" y="273844"/>
            <a:ext cx="1146987" cy="4358879"/>
          </a:xfrm>
        </p:spPr>
        <p:txBody>
          <a:bodyPr vert="eaVert">
            <a:normAutofit/>
          </a:bodyPr>
          <a:lstStyle>
            <a:lvl1pPr>
              <a:defRPr sz="27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2"/>
            </p:custDataLst>
          </p:nvPr>
        </p:nvSpPr>
        <p:spPr>
          <a:xfrm>
            <a:off x="628650" y="273844"/>
            <a:ext cx="6659969" cy="4358879"/>
          </a:xfrm>
        </p:spPr>
        <p:txBody>
          <a:bodyPr vert="eaVert"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4"/>
            </p:custDataLst>
          </p:nvPr>
        </p:nvSpPr>
        <p:spPr>
          <a:xfrm>
            <a:off x="628650" y="413657"/>
            <a:ext cx="7886700" cy="4169228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23"/>
            <a:ext cx="9144000" cy="5120640"/>
          </a:xfrm>
          <a:prstGeom prst="rect">
            <a:avLst/>
          </a:prstGeom>
        </p:spPr>
      </p:pic>
      <p:sp>
        <p:nvSpPr>
          <p:cNvPr id="7" name="矩形 6"/>
          <p:cNvSpPr/>
          <p:nvPr>
            <p:custDataLst>
              <p:tags r:id="rId2"/>
            </p:custDataLst>
          </p:nvPr>
        </p:nvSpPr>
        <p:spPr>
          <a:xfrm>
            <a:off x="0" y="4227934"/>
            <a:ext cx="9144000" cy="9155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8" name="等腰三角形 7"/>
          <p:cNvSpPr/>
          <p:nvPr>
            <p:custDataLst>
              <p:tags r:id="rId3"/>
            </p:custDataLst>
          </p:nvPr>
        </p:nvSpPr>
        <p:spPr>
          <a:xfrm rot="5400000" flipV="1">
            <a:off x="3140309" y="-860192"/>
            <a:ext cx="2863384" cy="9144000"/>
          </a:xfrm>
          <a:prstGeom prst="triangle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9" name="直角三角形 8"/>
          <p:cNvSpPr/>
          <p:nvPr>
            <p:custDataLst>
              <p:tags r:id="rId4"/>
            </p:custDataLst>
          </p:nvPr>
        </p:nvSpPr>
        <p:spPr>
          <a:xfrm>
            <a:off x="0" y="2715766"/>
            <a:ext cx="9144000" cy="2427734"/>
          </a:xfrm>
          <a:prstGeom prst="rtTriangl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10" name="直角三角形 9"/>
          <p:cNvSpPr/>
          <p:nvPr>
            <p:custDataLst>
              <p:tags r:id="rId5"/>
            </p:custDataLst>
          </p:nvPr>
        </p:nvSpPr>
        <p:spPr>
          <a:xfrm flipH="1">
            <a:off x="0" y="2283718"/>
            <a:ext cx="9144000" cy="2859782"/>
          </a:xfrm>
          <a:prstGeom prst="rt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>
              <a:cs typeface="+mn-ea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9"/>
            </p:custDataLst>
          </p:nvPr>
        </p:nvSpPr>
        <p:spPr>
          <a:xfrm>
            <a:off x="4893468" y="3530600"/>
            <a:ext cx="3864769" cy="938657"/>
          </a:xfrm>
        </p:spPr>
        <p:txBody>
          <a:bodyPr anchor="b">
            <a:normAutofit/>
          </a:bodyPr>
          <a:lstStyle>
            <a:lvl1pPr algn="r">
              <a:defRPr sz="4950" b="1">
                <a:solidFill>
                  <a:schemeClr val="tx1"/>
                </a:solidFill>
              </a:defRPr>
            </a:lvl1pPr>
          </a:lstStyle>
          <a:p>
            <a:r>
              <a:rPr lang="zh-CN" altLang="en-US" dirty="0"/>
              <a:t>编辑标题</a:t>
            </a:r>
          </a:p>
        </p:txBody>
      </p:sp>
      <p:sp>
        <p:nvSpPr>
          <p:cNvPr id="14" name="文本占位符 13"/>
          <p:cNvSpPr>
            <a:spLocks noGrp="1"/>
          </p:cNvSpPr>
          <p:nvPr>
            <p:ph type="body" sz="quarter" idx="13" hasCustomPrompt="1"/>
            <p:custDataLst>
              <p:tags r:id="rId10"/>
            </p:custDataLst>
          </p:nvPr>
        </p:nvSpPr>
        <p:spPr>
          <a:xfrm>
            <a:off x="4893468" y="4537472"/>
            <a:ext cx="3864769" cy="594615"/>
          </a:xfrm>
        </p:spPr>
        <p:txBody>
          <a:bodyPr>
            <a:normAutofit/>
          </a:bodyPr>
          <a:lstStyle>
            <a:lvl1pPr marL="0" indent="0" algn="r">
              <a:buNone/>
              <a:defRPr sz="240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dirty="0"/>
              <a:t>单击此处编辑文本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9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27652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750" advClick="0" advTm="2000">
        <p14:gallery dir="l"/>
      </p:transition>
    </mc:Choice>
    <mc:Fallback xmlns="">
      <p:transition spd="slow" advClick="0" advTm="2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21.xml"/><Relationship Id="rId26" Type="http://schemas.openxmlformats.org/officeDocument/2006/relationships/slideLayout" Target="../slideLayouts/slideLayout29.xml"/><Relationship Id="rId39" Type="http://schemas.openxmlformats.org/officeDocument/2006/relationships/tags" Target="../tags/tag5.xml"/><Relationship Id="rId3" Type="http://schemas.openxmlformats.org/officeDocument/2006/relationships/slideLayout" Target="../slideLayouts/slideLayout6.xml"/><Relationship Id="rId21" Type="http://schemas.openxmlformats.org/officeDocument/2006/relationships/slideLayout" Target="../slideLayouts/slideLayout24.xml"/><Relationship Id="rId34" Type="http://schemas.openxmlformats.org/officeDocument/2006/relationships/slideLayout" Target="../slideLayouts/slideLayout37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20.xml"/><Relationship Id="rId25" Type="http://schemas.openxmlformats.org/officeDocument/2006/relationships/slideLayout" Target="../slideLayouts/slideLayout28.xml"/><Relationship Id="rId33" Type="http://schemas.openxmlformats.org/officeDocument/2006/relationships/slideLayout" Target="../slideLayouts/slideLayout36.xml"/><Relationship Id="rId38" Type="http://schemas.openxmlformats.org/officeDocument/2006/relationships/tags" Target="../tags/tag4.xml"/><Relationship Id="rId2" Type="http://schemas.openxmlformats.org/officeDocument/2006/relationships/slideLayout" Target="../slideLayouts/slideLayout5.xml"/><Relationship Id="rId16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3.xml"/><Relationship Id="rId29" Type="http://schemas.openxmlformats.org/officeDocument/2006/relationships/slideLayout" Target="../slideLayouts/slideLayout32.xml"/><Relationship Id="rId41" Type="http://schemas.openxmlformats.org/officeDocument/2006/relationships/tags" Target="../tags/tag7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24" Type="http://schemas.openxmlformats.org/officeDocument/2006/relationships/slideLayout" Target="../slideLayouts/slideLayout27.xml"/><Relationship Id="rId32" Type="http://schemas.openxmlformats.org/officeDocument/2006/relationships/slideLayout" Target="../slideLayouts/slideLayout35.xml"/><Relationship Id="rId37" Type="http://schemas.openxmlformats.org/officeDocument/2006/relationships/tags" Target="../tags/tag3.xml"/><Relationship Id="rId40" Type="http://schemas.openxmlformats.org/officeDocument/2006/relationships/tags" Target="../tags/tag6.xml"/><Relationship Id="rId5" Type="http://schemas.openxmlformats.org/officeDocument/2006/relationships/slideLayout" Target="../slideLayouts/slideLayout8.xml"/><Relationship Id="rId15" Type="http://schemas.openxmlformats.org/officeDocument/2006/relationships/slideLayout" Target="../slideLayouts/slideLayout18.xml"/><Relationship Id="rId23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31.xml"/><Relationship Id="rId36" Type="http://schemas.openxmlformats.org/officeDocument/2006/relationships/tags" Target="../tags/tag2.xml"/><Relationship Id="rId10" Type="http://schemas.openxmlformats.org/officeDocument/2006/relationships/slideLayout" Target="../slideLayouts/slideLayout13.xml"/><Relationship Id="rId19" Type="http://schemas.openxmlformats.org/officeDocument/2006/relationships/slideLayout" Target="../slideLayouts/slideLayout22.xml"/><Relationship Id="rId31" Type="http://schemas.openxmlformats.org/officeDocument/2006/relationships/slideLayout" Target="../slideLayouts/slideLayout34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7.xml"/><Relationship Id="rId22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30.xml"/><Relationship Id="rId30" Type="http://schemas.openxmlformats.org/officeDocument/2006/relationships/slideLayout" Target="../slideLayouts/slideLayout33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 4"/>
          <p:cNvGrpSpPr/>
          <p:nvPr userDrawn="1"/>
        </p:nvGrpSpPr>
        <p:grpSpPr>
          <a:xfrm>
            <a:off x="0" y="0"/>
            <a:ext cx="2979167" cy="717067"/>
            <a:chOff x="4524703" y="1679824"/>
            <a:chExt cx="2979167" cy="717067"/>
          </a:xfrm>
        </p:grpSpPr>
        <p:sp>
          <p:nvSpPr>
            <p:cNvPr id="8" name="矩形 7"/>
            <p:cNvSpPr/>
            <p:nvPr/>
          </p:nvSpPr>
          <p:spPr>
            <a:xfrm>
              <a:off x="4524703" y="1781503"/>
              <a:ext cx="709449" cy="457200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4524703" y="2282535"/>
              <a:ext cx="709449" cy="66862"/>
            </a:xfrm>
            <a:prstGeom prst="rect">
              <a:avLst/>
            </a:prstGeom>
            <a:solidFill>
              <a:srgbClr val="B249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庞门正道标题体" panose="02010600030101010101" pitchFamily="2" charset="-122"/>
                <a:ea typeface="庞门正道标题体" panose="02010600030101010101" pitchFamily="2" charset="-122"/>
              </a:endParaRPr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309038" y="1679824"/>
              <a:ext cx="2194832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2800" dirty="0">
                  <a:latin typeface="庞门正道标题体" panose="02010600030101010101" pitchFamily="2" charset="-122"/>
                  <a:ea typeface="庞门正道标题体" panose="02010600030101010101" pitchFamily="2" charset="-122"/>
                  <a:cs typeface="微软雅黑" panose="020B0503020204020204" charset="-122"/>
                </a:rPr>
                <a:t>输入文字标题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309038" y="2096809"/>
              <a:ext cx="833883" cy="30008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dirty="0">
                  <a:solidFill>
                    <a:schemeClr val="bg1">
                      <a:lumMod val="50000"/>
                    </a:schemeClr>
                  </a:solidFill>
                  <a:latin typeface="庞门正道标题体" panose="02010600030101010101" pitchFamily="2" charset="-122"/>
                  <a:ea typeface="庞门正道标题体" panose="02010600030101010101" pitchFamily="2" charset="-122"/>
                </a:rPr>
                <a:t>添加文字</a:t>
              </a: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 spd="slow" advClick="0" advTm="2000">
    <p:fad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7"/>
            </p:custDataLst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8"/>
            </p:custDataLst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pPr/>
              <a:t>2023/3/13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9"/>
            </p:custDataLst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40"/>
            </p:custDataLst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KSO_TEMPLATE" hidden="1"/>
          <p:cNvSpPr/>
          <p:nvPr>
            <p:custDataLst>
              <p:tags r:id="rId41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15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68" r:id="rId16"/>
    <p:sldLayoutId id="2147483669" r:id="rId17"/>
    <p:sldLayoutId id="2147483670" r:id="rId18"/>
    <p:sldLayoutId id="2147483671" r:id="rId19"/>
    <p:sldLayoutId id="2147483672" r:id="rId20"/>
    <p:sldLayoutId id="2147483673" r:id="rId21"/>
    <p:sldLayoutId id="2147483674" r:id="rId22"/>
    <p:sldLayoutId id="2147483675" r:id="rId23"/>
    <p:sldLayoutId id="2147483676" r:id="rId24"/>
    <p:sldLayoutId id="2147483677" r:id="rId25"/>
    <p:sldLayoutId id="2147483678" r:id="rId26"/>
    <p:sldLayoutId id="2147483679" r:id="rId27"/>
    <p:sldLayoutId id="2147483680" r:id="rId28"/>
    <p:sldLayoutId id="2147483681" r:id="rId29"/>
    <p:sldLayoutId id="2147483682" r:id="rId30"/>
    <p:sldLayoutId id="2147483683" r:id="rId31"/>
    <p:sldLayoutId id="2147483684" r:id="rId32"/>
    <p:sldLayoutId id="2147483685" r:id="rId33"/>
    <p:sldLayoutId id="2147483686" r:id="rId34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99.xml"/><Relationship Id="rId5" Type="http://schemas.openxmlformats.org/officeDocument/2006/relationships/image" Target="../media/image5.emf"/><Relationship Id="rId4" Type="http://schemas.openxmlformats.org/officeDocument/2006/relationships/image" Target="../media/image4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0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1.xml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2.xml"/><Relationship Id="rId5" Type="http://schemas.openxmlformats.org/officeDocument/2006/relationships/image" Target="../media/image8.png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3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6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4.xml"/><Relationship Id="rId5" Type="http://schemas.openxmlformats.org/officeDocument/2006/relationships/image" Target="../media/image11.png"/><Relationship Id="rId4" Type="http://schemas.openxmlformats.org/officeDocument/2006/relationships/image" Target="../media/image6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5.xml"/><Relationship Id="rId5" Type="http://schemas.openxmlformats.org/officeDocument/2006/relationships/image" Target="../media/image12.png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6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8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09.xml"/><Relationship Id="rId5" Type="http://schemas.openxmlformats.org/officeDocument/2006/relationships/image" Target="../media/image19.png"/><Relationship Id="rId4" Type="http://schemas.openxmlformats.org/officeDocument/2006/relationships/image" Target="../media/image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0.xml"/><Relationship Id="rId5" Type="http://schemas.openxmlformats.org/officeDocument/2006/relationships/image" Target="../media/image20.png"/><Relationship Id="rId4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6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2.xml"/><Relationship Id="rId5" Type="http://schemas.openxmlformats.org/officeDocument/2006/relationships/image" Target="../media/image23.png"/><Relationship Id="rId4" Type="http://schemas.openxmlformats.org/officeDocument/2006/relationships/image" Target="../media/image6.emf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3.xml"/><Relationship Id="rId5" Type="http://schemas.openxmlformats.org/officeDocument/2006/relationships/image" Target="../media/image24.png"/><Relationship Id="rId4" Type="http://schemas.openxmlformats.org/officeDocument/2006/relationships/image" Target="../media/image6.e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4.xml"/><Relationship Id="rId5" Type="http://schemas.openxmlformats.org/officeDocument/2006/relationships/image" Target="../media/image25.png"/><Relationship Id="rId4" Type="http://schemas.openxmlformats.org/officeDocument/2006/relationships/image" Target="../media/image6.emf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3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5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6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6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8.xml"/><Relationship Id="rId5" Type="http://schemas.openxmlformats.org/officeDocument/2006/relationships/image" Target="../media/image32.png"/><Relationship Id="rId4" Type="http://schemas.openxmlformats.org/officeDocument/2006/relationships/image" Target="../media/image6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19.xml"/><Relationship Id="rId4" Type="http://schemas.openxmlformats.org/officeDocument/2006/relationships/image" Target="../media/image6.em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35.xml"/><Relationship Id="rId1" Type="http://schemas.openxmlformats.org/officeDocument/2006/relationships/tags" Target="../tags/tag120.xml"/><Relationship Id="rId6" Type="http://schemas.openxmlformats.org/officeDocument/2006/relationships/image" Target="../media/image34.jpg"/><Relationship Id="rId5" Type="http://schemas.openxmlformats.org/officeDocument/2006/relationships/image" Target="../media/image33.jpg"/><Relationship Id="rId4" Type="http://schemas.openxmlformats.org/officeDocument/2006/relationships/image" Target="../media/image6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121.xml"/><Relationship Id="rId5" Type="http://schemas.openxmlformats.org/officeDocument/2006/relationships/image" Target="../media/image4.emf"/><Relationship Id="rId4" Type="http://schemas.openxmlformats.org/officeDocument/2006/relationships/image" Target="../media/image5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3" name="Picture 29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-971339" y="-731854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3924000" y="2615808"/>
            <a:ext cx="51335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风险</a:t>
            </a:r>
            <a:r>
              <a:rPr lang="zh-CN" altLang="en-US" sz="2000" b="1" dirty="0" smtClean="0">
                <a:solidFill>
                  <a:srgbClr val="BD0F24"/>
                </a:solidFill>
                <a:latin typeface="+mj-ea"/>
                <a:ea typeface="+mj-ea"/>
                <a:cs typeface="宋体" pitchFamily="2" charset="-122"/>
              </a:rPr>
              <a:t>事件爆发，黄金大幅上涨</a:t>
            </a:r>
            <a:endParaRPr kumimoji="0" lang="zh-CN" sz="2000" b="1" i="0" u="none" strike="noStrike" cap="none" normalizeH="0" baseline="0" dirty="0">
              <a:ln>
                <a:noFill/>
              </a:ln>
              <a:solidFill>
                <a:srgbClr val="BD0F24"/>
              </a:solidFill>
              <a:effectLst/>
              <a:latin typeface="+mj-ea"/>
              <a:ea typeface="+mj-ea"/>
              <a:cs typeface="宋体" pitchFamily="2" charset="-122"/>
            </a:endParaRPr>
          </a:p>
        </p:txBody>
      </p:sp>
      <p:sp>
        <p:nvSpPr>
          <p:cNvPr id="1047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4339101" y="2935288"/>
            <a:ext cx="1519238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5383212" y="2935288"/>
            <a:ext cx="3317875" cy="45719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Rectangle 19"/>
          <p:cNvSpPr>
            <a:spLocks noChangeArrowheads="1"/>
          </p:cNvSpPr>
          <p:nvPr/>
        </p:nvSpPr>
        <p:spPr bwMode="auto">
          <a:xfrm>
            <a:off x="4151653" y="4572780"/>
            <a:ext cx="499234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400" dirty="0" smtClean="0">
                <a:solidFill>
                  <a:srgbClr val="7F7F7F"/>
                </a:solidFill>
              </a:rPr>
              <a:t>钱龙 从业资格证号：</a:t>
            </a:r>
            <a:r>
              <a:rPr lang="en-US" altLang="zh-CN" sz="1400" dirty="0" smtClean="0">
                <a:solidFill>
                  <a:srgbClr val="7F7F7F"/>
                </a:solidFill>
              </a:rPr>
              <a:t>F3077614 </a:t>
            </a:r>
            <a:r>
              <a:rPr lang="zh-CN" altLang="en-US" sz="1400" dirty="0" smtClean="0">
                <a:solidFill>
                  <a:srgbClr val="7F7F7F"/>
                </a:solidFill>
              </a:rPr>
              <a:t>投资咨询资格</a:t>
            </a:r>
            <a:r>
              <a:rPr lang="zh-CN" altLang="en-US" sz="1400" dirty="0">
                <a:solidFill>
                  <a:srgbClr val="7F7F7F"/>
                </a:solidFill>
              </a:rPr>
              <a:t>证号</a:t>
            </a:r>
            <a:r>
              <a:rPr lang="zh-CN" altLang="en-US" sz="1400" dirty="0" smtClean="0">
                <a:solidFill>
                  <a:srgbClr val="7F7F7F"/>
                </a:solidFill>
              </a:rPr>
              <a:t>：</a:t>
            </a:r>
            <a:r>
              <a:rPr lang="en-US" altLang="zh-CN" sz="1400" dirty="0">
                <a:solidFill>
                  <a:srgbClr val="7F7F7F"/>
                </a:solidFill>
              </a:rPr>
              <a:t>Z0017608</a:t>
            </a:r>
          </a:p>
        </p:txBody>
      </p:sp>
      <p:sp>
        <p:nvSpPr>
          <p:cNvPr id="10" name="Rectangle 19"/>
          <p:cNvSpPr>
            <a:spLocks noChangeArrowheads="1"/>
          </p:cNvSpPr>
          <p:nvPr/>
        </p:nvSpPr>
        <p:spPr bwMode="auto">
          <a:xfrm>
            <a:off x="6744230" y="3132230"/>
            <a:ext cx="173937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2023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年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月</a:t>
            </a:r>
            <a:r>
              <a:rPr lang="en-US" altLang="zh-CN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13</a:t>
            </a:r>
            <a:r>
              <a:rPr lang="zh-CN" altLang="en-US" sz="1600" b="1" dirty="0" smtClean="0">
                <a:solidFill>
                  <a:srgbClr val="7F7F7F"/>
                </a:solidFill>
                <a:latin typeface="+mj-ea"/>
                <a:ea typeface="字酷堂清楷体" pitchFamily="2" charset="-122"/>
                <a:cs typeface="宋体" pitchFamily="2" charset="-122"/>
              </a:rPr>
              <a:t>日</a:t>
            </a:r>
            <a:endParaRPr lang="zh-CN" sz="1600" b="1" dirty="0">
              <a:solidFill>
                <a:srgbClr val="7F7F7F"/>
              </a:solidFill>
              <a:latin typeface="+mj-ea"/>
              <a:ea typeface="字酷堂清楷体" pitchFamily="2" charset="-122"/>
              <a:cs typeface="宋体" pitchFamily="2" charset="-122"/>
            </a:endParaRPr>
          </a:p>
        </p:txBody>
      </p:sp>
    </p:spTree>
    <p:custDataLst>
      <p:tags r:id="rId1"/>
    </p:custData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1600" b="0" i="0" u="none" strike="noStrike" cap="none" normalizeH="0" baseline="0" dirty="0" smtClean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一周行情观察</a:t>
            </a:r>
            <a:endParaRPr kumimoji="0" lang="zh-CN" sz="16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5022" y="615110"/>
            <a:ext cx="6953250" cy="40957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5438293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cap="none" normalizeH="0" baseline="0" dirty="0">
                <a:ln>
                  <a:noFill/>
                </a:ln>
                <a:solidFill>
                  <a:schemeClr val="accent4"/>
                </a:solidFill>
                <a:effectLst/>
                <a:latin typeface="+mn-ea"/>
                <a:cs typeface="宋体" pitchFamily="2" charset="-122"/>
              </a:rPr>
              <a:t>逻辑及策略</a:t>
            </a: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9" name="Rectangle 10">
            <a:extLst>
              <a:ext uri="{FF2B5EF4-FFF2-40B4-BE49-F238E27FC236}">
                <a16:creationId xmlns="" xmlns:a16="http://schemas.microsoft.com/office/drawing/2014/main" id="{0E799EB4-8872-42D6-B1D9-0E74BDE702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9449" y="689394"/>
            <a:ext cx="631428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endParaRPr kumimoji="0" lang="zh-CN" sz="24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graphicFrame>
        <p:nvGraphicFramePr>
          <p:cNvPr id="3" name="表格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9539805"/>
              </p:ext>
            </p:extLst>
          </p:nvPr>
        </p:nvGraphicFramePr>
        <p:xfrm>
          <a:off x="273050" y="1340230"/>
          <a:ext cx="8767825" cy="25651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767825"/>
              </a:tblGrid>
              <a:tr h="2470933">
                <a:tc>
                  <a:txBody>
                    <a:bodyPr/>
                    <a:lstStyle/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2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黄金先抑后扬，周五大幅上涨。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SPDR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ETF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上周持仓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8.97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吨，上周公布的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CFTC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黄金持仓报告显示，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</a:t>
                      </a:r>
                      <a:r>
                        <a:rPr lang="en-US" altLang="zh-CN" sz="1400" b="0" i="0" kern="1200" dirty="0" err="1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comex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黄金期货与期权总持仓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5939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599,637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；非商业持仓净多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减少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2859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199,178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张。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周五公布的美国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月季调后非农就业人数为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31.1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万人（大幅好于预期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20.5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万人），但失业率升至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3.6%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（差于预期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3.4%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）。另外，市场颇为关心的平均小时工资年率为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4.6%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，也低于预期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4.7%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。同时去年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月和今年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月的非农就业数据分别下修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2.1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1.3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万，至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23.9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50.4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万。可以说，非农数据好还参半，但在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1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月经济数据普遍好于预期下，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2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非农并未出现快速好转，这也使得市场对于美联储政策放缓预期有所增强，这也区别于之前的紧缩预期。随后周五突发硅谷银行破产事件，直至周一该风险事件影响依然在美国银行系统间蔓延，高利率环境下市场担心风险蔓延，避险情绪回升也带动黄金进一步走高，同时美联储下场，采取兜底措施也大幅降低了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月加息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50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基点的可能性，后续是否加息也出现了不确定性。</a:t>
                      </a:r>
                      <a:endParaRPr lang="en-US" altLang="zh-CN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algn="l" defTabSz="685800" rtl="0" eaLnBrk="1" fontAlgn="t" latinLnBrk="0" hangingPunct="1">
                        <a:lnSpc>
                          <a:spcPct val="100000"/>
                        </a:lnSpc>
                      </a:pP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       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从技术图形上看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，周五美黄金反弹到了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60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日线位置，今日直至国内下午</a:t>
                      </a:r>
                      <a:r>
                        <a:rPr lang="en-US" altLang="zh-CN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3</a:t>
                      </a:r>
                      <a:r>
                        <a:rPr lang="zh-CN" altLang="en-US" sz="1400" b="0" i="0" kern="1200" dirty="0" smtClean="0">
                          <a:solidFill>
                            <a:schemeClr val="dk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点半，走势在该位置持续震荡盘整。目前外围不确定性依然在持续发酵，近期需密切关注美联储和财政部长的后续处理措施。</a:t>
                      </a:r>
                      <a:endParaRPr lang="zh-CN" altLang="en-US" sz="1400" b="0" i="0" kern="1200" dirty="0" smtClean="0">
                        <a:solidFill>
                          <a:schemeClr val="dk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</a:txBody>
                  <a:tcPr marL="4847" marR="4847" marT="4847" marB="0"/>
                </a:tc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27238250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一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、黄金市场表现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97909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现货走势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：金银价格分化，比值持续上升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69" y="1257370"/>
            <a:ext cx="9123831" cy="269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5490927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黄金库存：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持仓小幅下滑，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期货持续减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仓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7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6120860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黄金库存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</a:t>
            </a:r>
            <a:r>
              <a:rPr lang="en-US" altLang="zh-CN" sz="1800" dirty="0">
                <a:solidFill>
                  <a:schemeClr val="accent4"/>
                </a:solidFill>
                <a:latin typeface="+mn-ea"/>
              </a:rPr>
              <a:t>ETF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持仓小幅下滑，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期货持续减</a:t>
            </a: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仓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3624" y="991374"/>
            <a:ext cx="5447379" cy="3274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379347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品种间比价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5781" y="676457"/>
            <a:ext cx="6765340" cy="40620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7084505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二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、相关品种走势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17687626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相关性对比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28708" y="4083324"/>
            <a:ext cx="168919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3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5470216" y="4083324"/>
            <a:ext cx="190082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相关性对比（近</a:t>
            </a:r>
            <a:r>
              <a:rPr lang="en-US" altLang="zh-CN" dirty="0" smtClean="0"/>
              <a:t>1</a:t>
            </a:r>
            <a:r>
              <a:rPr lang="zh-CN" altLang="en-US" dirty="0" smtClean="0"/>
              <a:t>年）</a:t>
            </a:r>
            <a:endParaRPr lang="zh-CN" alt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9480" y="944869"/>
            <a:ext cx="3437773" cy="30407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874059"/>
            <a:ext cx="3496782" cy="3111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59773504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美元指数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：美元指数反弹中止，多空持仓双增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75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1939666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美国国债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：长短利率倒挂收窄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6917906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美国股市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：风险事件爆发，恐慌指数上升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4655" y="874060"/>
            <a:ext cx="5949950" cy="35765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41349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三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、宏观与黄金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439824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制造业</a:t>
            </a:r>
            <a:r>
              <a:rPr lang="en-US" altLang="zh-CN" sz="1800" dirty="0" smtClean="0">
                <a:solidFill>
                  <a:schemeClr val="accent4"/>
                </a:solidFill>
                <a:latin typeface="+mn-ea"/>
              </a:rPr>
              <a:t>PMI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：景气指数下滑放缓，新订单大幅回升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0495" y="874060"/>
            <a:ext cx="5796387" cy="3484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80761775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通胀：通胀降幅减小，顽固性显现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4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9300" y="1193800"/>
            <a:ext cx="4584700" cy="2755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62763229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通胀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：储蓄率延续上升态势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7276" y="928555"/>
            <a:ext cx="5524161" cy="3320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528084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非农就业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：新增非农下滑，失业率小幅上行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90625"/>
            <a:ext cx="9144000" cy="276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2685503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非农就业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：时薪小幅上行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</a:t>
            </a:r>
            <a:r>
              <a:rPr lang="en-US" altLang="zh-CN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Wind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187450"/>
            <a:ext cx="9163050" cy="276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5144409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19"/>
          <p:cNvSpPr>
            <a:spLocks noChangeArrowheads="1"/>
          </p:cNvSpPr>
          <p:nvPr/>
        </p:nvSpPr>
        <p:spPr bwMode="gray">
          <a:xfrm>
            <a:off x="0" y="3066473"/>
            <a:ext cx="9143999" cy="688975"/>
          </a:xfrm>
          <a:prstGeom prst="roundRect">
            <a:avLst>
              <a:gd name="adj" fmla="val 17509"/>
            </a:avLst>
          </a:prstGeom>
          <a:solidFill>
            <a:srgbClr val="B24950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defTabSz="740410">
              <a:defRPr/>
            </a:pPr>
            <a:r>
              <a:rPr lang="zh-CN" altLang="en-US" sz="3200" b="1" dirty="0">
                <a:solidFill>
                  <a:schemeClr val="bg1"/>
                </a:solidFill>
                <a:ea typeface="黑体" panose="02010609060101010101" pitchFamily="49" charset="-122"/>
              </a:rPr>
              <a:t>四</a:t>
            </a:r>
            <a:r>
              <a:rPr lang="zh-CN" altLang="en-US" sz="3200" b="1" dirty="0" smtClean="0">
                <a:solidFill>
                  <a:schemeClr val="bg1"/>
                </a:solidFill>
                <a:ea typeface="黑体" panose="02010609060101010101" pitchFamily="49" charset="-122"/>
              </a:rPr>
              <a:t>、本周市场重要数据</a:t>
            </a:r>
            <a:endParaRPr lang="en-US" altLang="zh-CN" sz="3200" b="1" dirty="0">
              <a:solidFill>
                <a:schemeClr val="bg1"/>
              </a:solidFill>
              <a:ea typeface="黑体" panose="02010609060101010101" pitchFamily="49" charset="-122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64669" y="30960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6571685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026" y="1406277"/>
            <a:ext cx="4411549" cy="2235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770701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575" y="1406277"/>
            <a:ext cx="4497425" cy="2435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39128987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美联储加息概率预测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174222" y="874060"/>
            <a:ext cx="9846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上周</a:t>
            </a:r>
            <a:endParaRPr lang="zh-CN" altLang="en-US" sz="2000" dirty="0"/>
          </a:p>
        </p:txBody>
      </p:sp>
      <p:sp>
        <p:nvSpPr>
          <p:cNvPr id="14" name="TextBox 13"/>
          <p:cNvSpPr txBox="1"/>
          <p:nvPr/>
        </p:nvSpPr>
        <p:spPr>
          <a:xfrm>
            <a:off x="6627249" y="907552"/>
            <a:ext cx="73296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/>
              <a:t>本周</a:t>
            </a:r>
            <a:endParaRPr lang="zh-CN" altLang="en-US" sz="20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50" y="1364868"/>
            <a:ext cx="4285905" cy="2535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8955" y="1364868"/>
            <a:ext cx="4585045" cy="3073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22646690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670" y="509897"/>
            <a:ext cx="4022211" cy="418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1206" y="480359"/>
            <a:ext cx="3608638" cy="424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2540881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>
                <a:solidFill>
                  <a:schemeClr val="accent4"/>
                </a:solidFill>
                <a:latin typeface="+mn-ea"/>
              </a:rPr>
              <a:t>本</a:t>
            </a:r>
            <a:r>
              <a:rPr lang="zh-CN" altLang="en-US" sz="1800" dirty="0" smtClean="0">
                <a:solidFill>
                  <a:schemeClr val="accent4"/>
                </a:solidFill>
                <a:latin typeface="+mn-ea"/>
              </a:rPr>
              <a:t>周重要会议与事件</a:t>
            </a:r>
            <a:endParaRPr lang="zh-CN" altLang="en-US" sz="1800" dirty="0">
              <a:solidFill>
                <a:schemeClr val="accent4"/>
              </a:solidFill>
              <a:latin typeface="+mn-ea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5920" y="4738473"/>
            <a:ext cx="37366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 dirty="0">
                <a:solidFill>
                  <a:schemeClr val="accent4">
                    <a:lumMod val="95000"/>
                    <a:lumOff val="5000"/>
                  </a:schemeClr>
                </a:solidFill>
              </a:rPr>
              <a:t>数据</a:t>
            </a:r>
            <a:r>
              <a:rPr lang="zh-CN" altLang="en-US" sz="1000" dirty="0" smtClean="0">
                <a:solidFill>
                  <a:schemeClr val="accent4">
                    <a:lumMod val="95000"/>
                    <a:lumOff val="5000"/>
                  </a:schemeClr>
                </a:solidFill>
              </a:rPr>
              <a:t>来源：英为财经，金石期货研究所</a:t>
            </a:r>
            <a:endParaRPr lang="zh-CN" altLang="en-US" sz="1000" dirty="0">
              <a:solidFill>
                <a:schemeClr val="accent4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8375" y="586255"/>
            <a:ext cx="3590447" cy="4152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22286486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8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>
            <a:spLocks/>
          </p:cNvSpPr>
          <p:nvPr/>
        </p:nvSpPr>
        <p:spPr bwMode="auto">
          <a:xfrm>
            <a:off x="3175" y="331135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1796432" y="4984694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矩形 38"/>
          <p:cNvSpPr/>
          <p:nvPr/>
        </p:nvSpPr>
        <p:spPr>
          <a:xfrm>
            <a:off x="0" y="4984376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Freeform 7"/>
          <p:cNvSpPr>
            <a:spLocks/>
          </p:cNvSpPr>
          <p:nvPr/>
        </p:nvSpPr>
        <p:spPr bwMode="auto">
          <a:xfrm>
            <a:off x="3175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6" name="Freeform 9"/>
          <p:cNvSpPr>
            <a:spLocks/>
          </p:cNvSpPr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77" name="Rectangle 10"/>
          <p:cNvSpPr>
            <a:spLocks noChangeArrowheads="1"/>
          </p:cNvSpPr>
          <p:nvPr/>
        </p:nvSpPr>
        <p:spPr bwMode="auto">
          <a:xfrm>
            <a:off x="679449" y="232898"/>
            <a:ext cx="6314282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1800" dirty="0" smtClean="0">
                <a:solidFill>
                  <a:schemeClr val="accent4"/>
                </a:solidFill>
                <a:latin typeface="+mn-ea"/>
                <a:cs typeface="宋体" pitchFamily="2" charset="-122"/>
              </a:rPr>
              <a:t>免责声明</a:t>
            </a:r>
            <a:endParaRPr kumimoji="0" lang="zh-CN" sz="1800" b="0" i="0" u="none" strike="noStrike" cap="none" normalizeH="0" baseline="0" dirty="0">
              <a:ln>
                <a:noFill/>
              </a:ln>
              <a:solidFill>
                <a:schemeClr val="accent4"/>
              </a:solidFill>
              <a:effectLst/>
              <a:latin typeface="+mn-ea"/>
              <a:cs typeface="宋体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39676" y="1855847"/>
            <a:ext cx="8382049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rgbClr val="B24950"/>
                </a:solidFill>
              </a:rPr>
              <a:t>       本</a:t>
            </a:r>
            <a:r>
              <a:rPr lang="zh-CN" altLang="en-US" dirty="0">
                <a:solidFill>
                  <a:srgbClr val="B24950"/>
                </a:solidFill>
              </a:rPr>
              <a:t>报告的信息均来源于公开资料，我公司对这些信息的准确性和完整性不作任何保证，也不保证所包含的信息和建议不会发生任何变更。我们已力求报告内容的客观、公正，但文中的观点、结论和建议仅供参考，报告中的信息或意见并不构成所述品种的操作依据，投资者据此做出的任何投资决策与本公司和作者无关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89037272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71764" y="288179"/>
            <a:ext cx="1473016" cy="3269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104" name="Freeform 8"/>
          <p:cNvSpPr/>
          <p:nvPr/>
        </p:nvSpPr>
        <p:spPr bwMode="auto">
          <a:xfrm>
            <a:off x="3176" y="331136"/>
            <a:ext cx="269875" cy="542925"/>
          </a:xfrm>
          <a:custGeom>
            <a:avLst/>
            <a:gdLst/>
            <a:ahLst/>
            <a:cxnLst>
              <a:cxn ang="0">
                <a:pos x="170" y="172"/>
              </a:cxn>
              <a:cxn ang="0">
                <a:pos x="0" y="342"/>
              </a:cxn>
              <a:cxn ang="0">
                <a:pos x="0" y="0"/>
              </a:cxn>
              <a:cxn ang="0">
                <a:pos x="170" y="172"/>
              </a:cxn>
            </a:cxnLst>
            <a:rect l="0" t="0" r="r" b="b"/>
            <a:pathLst>
              <a:path w="170" h="342">
                <a:moveTo>
                  <a:pt x="170" y="172"/>
                </a:moveTo>
                <a:lnTo>
                  <a:pt x="0" y="342"/>
                </a:lnTo>
                <a:lnTo>
                  <a:pt x="0" y="0"/>
                </a:lnTo>
                <a:lnTo>
                  <a:pt x="170" y="172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41" name="矩形 40"/>
          <p:cNvSpPr/>
          <p:nvPr/>
        </p:nvSpPr>
        <p:spPr>
          <a:xfrm>
            <a:off x="1796433" y="4984695"/>
            <a:ext cx="7347568" cy="158806"/>
          </a:xfrm>
          <a:prstGeom prst="rect">
            <a:avLst/>
          </a:prstGeom>
          <a:solidFill>
            <a:srgbClr val="DAB8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39" name="矩形 38"/>
          <p:cNvSpPr/>
          <p:nvPr/>
        </p:nvSpPr>
        <p:spPr>
          <a:xfrm>
            <a:off x="0" y="4984377"/>
            <a:ext cx="1873624" cy="159124"/>
          </a:xfrm>
          <a:prstGeom prst="rect">
            <a:avLst/>
          </a:prstGeom>
          <a:solidFill>
            <a:srgbClr val="E6001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1800"/>
          </a:p>
        </p:txBody>
      </p:sp>
      <p:sp>
        <p:nvSpPr>
          <p:cNvPr id="74" name="Freeform 7"/>
          <p:cNvSpPr/>
          <p:nvPr/>
        </p:nvSpPr>
        <p:spPr bwMode="auto">
          <a:xfrm>
            <a:off x="3176" y="-3175"/>
            <a:ext cx="269875" cy="269875"/>
          </a:xfrm>
          <a:custGeom>
            <a:avLst/>
            <a:gdLst/>
            <a:ahLst/>
            <a:cxnLst>
              <a:cxn ang="0">
                <a:pos x="0" y="170"/>
              </a:cxn>
              <a:cxn ang="0">
                <a:pos x="0" y="0"/>
              </a:cxn>
              <a:cxn ang="0">
                <a:pos x="170" y="0"/>
              </a:cxn>
              <a:cxn ang="0">
                <a:pos x="0" y="170"/>
              </a:cxn>
            </a:cxnLst>
            <a:rect l="0" t="0" r="r" b="b"/>
            <a:pathLst>
              <a:path w="170" h="170">
                <a:moveTo>
                  <a:pt x="0" y="170"/>
                </a:moveTo>
                <a:lnTo>
                  <a:pt x="0" y="0"/>
                </a:lnTo>
                <a:lnTo>
                  <a:pt x="170" y="0"/>
                </a:lnTo>
                <a:lnTo>
                  <a:pt x="0" y="170"/>
                </a:lnTo>
                <a:close/>
              </a:path>
            </a:pathLst>
          </a:custGeom>
          <a:solidFill>
            <a:srgbClr val="DAB866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76" name="Freeform 9"/>
          <p:cNvSpPr/>
          <p:nvPr/>
        </p:nvSpPr>
        <p:spPr bwMode="auto">
          <a:xfrm>
            <a:off x="20170" y="14755"/>
            <a:ext cx="571500" cy="571500"/>
          </a:xfrm>
          <a:custGeom>
            <a:avLst/>
            <a:gdLst/>
            <a:ahLst/>
            <a:cxnLst>
              <a:cxn ang="0">
                <a:pos x="180" y="0"/>
              </a:cxn>
              <a:cxn ang="0">
                <a:pos x="360" y="180"/>
              </a:cxn>
              <a:cxn ang="0">
                <a:pos x="180" y="360"/>
              </a:cxn>
              <a:cxn ang="0">
                <a:pos x="0" y="180"/>
              </a:cxn>
              <a:cxn ang="0">
                <a:pos x="180" y="0"/>
              </a:cxn>
            </a:cxnLst>
            <a:rect l="0" t="0" r="r" b="b"/>
            <a:pathLst>
              <a:path w="360" h="360">
                <a:moveTo>
                  <a:pt x="180" y="0"/>
                </a:moveTo>
                <a:lnTo>
                  <a:pt x="360" y="180"/>
                </a:lnTo>
                <a:lnTo>
                  <a:pt x="180" y="360"/>
                </a:lnTo>
                <a:lnTo>
                  <a:pt x="0" y="180"/>
                </a:lnTo>
                <a:lnTo>
                  <a:pt x="180" y="0"/>
                </a:lnTo>
                <a:close/>
              </a:path>
            </a:pathLst>
          </a:custGeom>
          <a:solidFill>
            <a:srgbClr val="E60012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sz="1800"/>
          </a:p>
        </p:txBody>
      </p:sp>
      <p:sp>
        <p:nvSpPr>
          <p:cNvPr id="35" name="标题 1"/>
          <p:cNvSpPr>
            <a:spLocks noGrp="1"/>
          </p:cNvSpPr>
          <p:nvPr>
            <p:ph type="title"/>
          </p:nvPr>
        </p:nvSpPr>
        <p:spPr>
          <a:xfrm>
            <a:off x="591669" y="14755"/>
            <a:ext cx="8596668" cy="698414"/>
          </a:xfrm>
        </p:spPr>
        <p:txBody>
          <a:bodyPr>
            <a:norm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关注金石期货微信公众号</a:t>
            </a: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79A5BF-B32E-B65F-F08C-B96D85D93EF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0004" y="1046852"/>
            <a:ext cx="2133529" cy="2133529"/>
          </a:xfrm>
          <a:prstGeom prst="rect">
            <a:avLst/>
          </a:prstGeom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5B37919E-D49D-EBC5-286A-CD276CBD3AC6}"/>
              </a:ext>
            </a:extLst>
          </p:cNvPr>
          <p:cNvSpPr txBox="1"/>
          <p:nvPr/>
        </p:nvSpPr>
        <p:spPr>
          <a:xfrm>
            <a:off x="1297641" y="3373612"/>
            <a:ext cx="1873624" cy="253916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金石期货公众号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80817C2-8A4A-C357-133E-B4F002B1D7B9}"/>
              </a:ext>
            </a:extLst>
          </p:cNvPr>
          <p:cNvSpPr txBox="1"/>
          <p:nvPr/>
        </p:nvSpPr>
        <p:spPr>
          <a:xfrm>
            <a:off x="5015290" y="3373611"/>
            <a:ext cx="1985159" cy="253916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pPr algn="ctr"/>
            <a:r>
              <a:rPr lang="zh-CN" altLang="en-US" sz="1200" dirty="0">
                <a:solidFill>
                  <a:srgbClr val="002060"/>
                </a:solidFill>
                <a:latin typeface="Arial" panose="020B0604020202020204" pitchFamily="34" charset="0"/>
              </a:rPr>
              <a:t>金石期货投资咨询部公众号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xmlns="" id="{27C50CA9-200E-8390-8CC6-A0DDD0F59B7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377" y="1046851"/>
            <a:ext cx="2133530" cy="213353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913385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379029" y="654732"/>
            <a:ext cx="2131785" cy="47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9"/>
          <p:cNvSpPr>
            <a:spLocks noChangeArrowheads="1"/>
          </p:cNvSpPr>
          <p:nvPr/>
        </p:nvSpPr>
        <p:spPr bwMode="auto">
          <a:xfrm>
            <a:off x="4062694" y="2151753"/>
            <a:ext cx="445475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3600" b="1" i="0" u="none" strike="noStrike" cap="none" normalizeH="0" baseline="0" dirty="0">
                <a:ln>
                  <a:noFill/>
                </a:ln>
                <a:solidFill>
                  <a:srgbClr val="DAB866"/>
                </a:solidFill>
                <a:effectLst/>
                <a:latin typeface="字酷堂清楷体" pitchFamily="2" charset="-122"/>
                <a:ea typeface="字酷堂清楷体" pitchFamily="2" charset="-122"/>
                <a:cs typeface="宋体" pitchFamily="2" charset="-122"/>
              </a:rPr>
              <a:t>谢谢大家的观看</a:t>
            </a:r>
            <a:endParaRPr kumimoji="0" lang="zh-CN" sz="3600" b="1" i="0" u="none" strike="noStrike" cap="none" normalizeH="0" baseline="0" dirty="0">
              <a:ln>
                <a:noFill/>
              </a:ln>
              <a:solidFill>
                <a:srgbClr val="DAB866"/>
              </a:solidFill>
              <a:effectLst/>
              <a:latin typeface="字酷堂清楷体" pitchFamily="2" charset="-122"/>
              <a:ea typeface="字酷堂清楷体" pitchFamily="2" charset="-122"/>
              <a:cs typeface="宋体" pitchFamily="2" charset="-122"/>
            </a:endParaRPr>
          </a:p>
        </p:txBody>
      </p:sp>
      <p:sp>
        <p:nvSpPr>
          <p:cNvPr id="15" name="AutoShape 23"/>
          <p:cNvSpPr>
            <a:spLocks noChangeAspect="1" noChangeArrowheads="1" noTextEdit="1"/>
          </p:cNvSpPr>
          <p:nvPr/>
        </p:nvSpPr>
        <p:spPr bwMode="auto">
          <a:xfrm>
            <a:off x="3860800" y="2938463"/>
            <a:ext cx="4622800" cy="33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Rectangle 26"/>
          <p:cNvSpPr>
            <a:spLocks noChangeArrowheads="1"/>
          </p:cNvSpPr>
          <p:nvPr/>
        </p:nvSpPr>
        <p:spPr bwMode="auto">
          <a:xfrm>
            <a:off x="5383213" y="2935288"/>
            <a:ext cx="3103563" cy="39687"/>
          </a:xfrm>
          <a:prstGeom prst="rect">
            <a:avLst/>
          </a:prstGeom>
          <a:solidFill>
            <a:srgbClr val="E60012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9" name="TextBox 18"/>
          <p:cNvSpPr txBox="1"/>
          <p:nvPr/>
        </p:nvSpPr>
        <p:spPr>
          <a:xfrm>
            <a:off x="6004290" y="3131617"/>
            <a:ext cx="2621820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>
                <a:solidFill>
                  <a:srgbClr val="DAB866"/>
                </a:solidFill>
                <a:latin typeface="+mj-ea"/>
                <a:ea typeface="+mj-ea"/>
              </a:rPr>
              <a:t>Thanks </a:t>
            </a:r>
            <a:r>
              <a:rPr lang="en-US" altLang="zh-CN" dirty="0">
                <a:solidFill>
                  <a:srgbClr val="DAB866"/>
                </a:solidFill>
                <a:latin typeface="+mj-ea"/>
                <a:ea typeface="+mj-ea"/>
              </a:rPr>
              <a:t>for watching.</a:t>
            </a:r>
            <a:endParaRPr lang="zh-CN" altLang="en-US" dirty="0">
              <a:solidFill>
                <a:srgbClr val="DAB866"/>
              </a:solidFill>
              <a:latin typeface="+mj-ea"/>
              <a:ea typeface="+mj-ea"/>
            </a:endParaRPr>
          </a:p>
        </p:txBody>
      </p:sp>
      <p:sp>
        <p:nvSpPr>
          <p:cNvPr id="16" name="Rectangle 25"/>
          <p:cNvSpPr>
            <a:spLocks noChangeArrowheads="1"/>
          </p:cNvSpPr>
          <p:nvPr/>
        </p:nvSpPr>
        <p:spPr bwMode="auto">
          <a:xfrm>
            <a:off x="5188761" y="2935288"/>
            <a:ext cx="1519238" cy="39687"/>
          </a:xfrm>
          <a:prstGeom prst="rect">
            <a:avLst/>
          </a:prstGeom>
          <a:solidFill>
            <a:srgbClr val="DAB866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9" name="Picture 2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946768" y="-720128"/>
            <a:ext cx="6829678" cy="58753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96241508"/>
      </p:ext>
    </p:extLst>
  </p:cSld>
  <p:clrMapOvr>
    <a:masterClrMapping/>
  </p:clrMapOvr>
  <p:transition advClick="0" advTm="200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41"/>
  <p:tag name="KSO_WM_DOC_GUID" val="{7a1a8f17-5f6a-4cf3-b137-35de2aef6f57}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BEAUTIFY_FLAG" val="#wm#"/>
  <p:tag name="KSO_WM_TEMPLATE_CATEGORY" val="custom"/>
  <p:tag name="KSO_WM_TEMPLATE_INDEX" val="2018455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AG_VERSION" val="1.0"/>
  <p:tag name="KSO_WM_BEAUTIFY_FLAG" val="#wm#"/>
  <p:tag name="KSO_WM_COMBINE_RELATE_SLIDE_ID" val="background20180947_1"/>
  <p:tag name="KSO_WM_TEMPLATE_CATEGORY" val="custom"/>
  <p:tag name="KSO_WM_TEMPLATE_INDEX" val="20184557"/>
  <p:tag name="KSO_WM_TEMPLATE_SUBCATEGORY" val="0"/>
  <p:tag name="KSO_WM_TEMPLATE_THUMBS_INDEX" val="1、7、11、14、18、19、2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LARGE_SHAPE" val="1"/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CATEGORY" val="custom"/>
  <p:tag name="KSO_WM_TEMPLATE_INDEX" val="20184557"/>
</p:tagLst>
</file>

<file path=ppt/theme/theme1.xml><?xml version="1.0" encoding="utf-8"?>
<a:theme xmlns:a="http://schemas.openxmlformats.org/drawingml/2006/main" name="2_Office 主题​​">
  <a:themeElements>
    <a:clrScheme name="自定义 97">
      <a:dk1>
        <a:srgbClr val="080808"/>
      </a:dk1>
      <a:lt1>
        <a:srgbClr val="FFFFFF"/>
      </a:lt1>
      <a:dk2>
        <a:srgbClr val="080808"/>
      </a:dk2>
      <a:lt2>
        <a:srgbClr val="FFFFFF"/>
      </a:lt2>
      <a:accent1>
        <a:srgbClr val="087AB4"/>
      </a:accent1>
      <a:accent2>
        <a:srgbClr val="454545"/>
      </a:accent2>
      <a:accent3>
        <a:srgbClr val="087AB4"/>
      </a:accent3>
      <a:accent4>
        <a:srgbClr val="454545"/>
      </a:accent4>
      <a:accent5>
        <a:srgbClr val="087AB4"/>
      </a:accent5>
      <a:accent6>
        <a:srgbClr val="454545"/>
      </a:accent6>
      <a:hlink>
        <a:srgbClr val="8064A1"/>
      </a:hlink>
      <a:folHlink>
        <a:srgbClr val="9BBB58"/>
      </a:folHlink>
    </a:clrScheme>
    <a:fontScheme name="自定义 1">
      <a:majorFont>
        <a:latin typeface="Calibri"/>
        <a:ea typeface="微软雅黑"/>
        <a:cs typeface=""/>
      </a:majorFont>
      <a:minorFont>
        <a:latin typeface="Calibri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3A3A3A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自定义 103">
      <a:dk1>
        <a:srgbClr val="2B4D8A"/>
      </a:dk1>
      <a:lt1>
        <a:srgbClr val="FFFFFF"/>
      </a:lt1>
      <a:dk2>
        <a:srgbClr val="8FAADC"/>
      </a:dk2>
      <a:lt2>
        <a:srgbClr val="FFFFFF"/>
      </a:lt2>
      <a:accent1>
        <a:srgbClr val="2F5597"/>
      </a:accent1>
      <a:accent2>
        <a:srgbClr val="5B9BD5"/>
      </a:accent2>
      <a:accent3>
        <a:srgbClr val="4472C4"/>
      </a:accent3>
      <a:accent4>
        <a:srgbClr val="000000"/>
      </a:accent4>
      <a:accent5>
        <a:srgbClr val="2F5597"/>
      </a:accent5>
      <a:accent6>
        <a:srgbClr val="FFFFFF"/>
      </a:accent6>
      <a:hlink>
        <a:srgbClr val="0563C1"/>
      </a:hlink>
      <a:folHlink>
        <a:srgbClr val="954F72"/>
      </a:folHlink>
    </a:clrScheme>
    <a:fontScheme name="自定义 7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30773</TotalTime>
  <Words>830</Words>
  <Application>Microsoft Office PowerPoint</Application>
  <PresentationFormat>全屏显示(16:9)</PresentationFormat>
  <Paragraphs>82</Paragraphs>
  <Slides>27</Slides>
  <Notes>23</Notes>
  <HiddenSlides>0</HiddenSlides>
  <MMClips>0</MMClips>
  <ScaleCrop>false</ScaleCrop>
  <HeadingPairs>
    <vt:vector size="4" baseType="variant">
      <vt:variant>
        <vt:lpstr>主题</vt:lpstr>
      </vt:variant>
      <vt:variant>
        <vt:i4>2</vt:i4>
      </vt:variant>
      <vt:variant>
        <vt:lpstr>幻灯片标题</vt:lpstr>
      </vt:variant>
      <vt:variant>
        <vt:i4>27</vt:i4>
      </vt:variant>
    </vt:vector>
  </HeadingPairs>
  <TitlesOfParts>
    <vt:vector size="29" baseType="lpstr">
      <vt:lpstr>2_Office 主题​​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关注金石期货微信公众号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41</dc:title>
  <dc:creator>Administrator</dc:creator>
  <cp:lastModifiedBy>Windows 用户</cp:lastModifiedBy>
  <cp:revision>1392</cp:revision>
  <dcterms:created xsi:type="dcterms:W3CDTF">2017-05-02T06:39:00Z</dcterms:created>
  <dcterms:modified xsi:type="dcterms:W3CDTF">2023-03-13T07:59:54Z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2052-11.1.0.8527</vt:lpwstr>
  </property>
</Properties>
</file>