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6"/>
  </p:notesMasterIdLst>
  <p:sldIdLst>
    <p:sldId id="541" r:id="rId3"/>
    <p:sldId id="629" r:id="rId4"/>
    <p:sldId id="619" r:id="rId5"/>
    <p:sldId id="654" r:id="rId6"/>
    <p:sldId id="622" r:id="rId7"/>
    <p:sldId id="640" r:id="rId8"/>
    <p:sldId id="660" r:id="rId9"/>
    <p:sldId id="642" r:id="rId10"/>
    <p:sldId id="655" r:id="rId11"/>
    <p:sldId id="659" r:id="rId12"/>
    <p:sldId id="643" r:id="rId13"/>
    <p:sldId id="644" r:id="rId14"/>
    <p:sldId id="646" r:id="rId15"/>
    <p:sldId id="656" r:id="rId16"/>
    <p:sldId id="668" r:id="rId17"/>
    <p:sldId id="658" r:id="rId18"/>
    <p:sldId id="657" r:id="rId19"/>
    <p:sldId id="663" r:id="rId20"/>
    <p:sldId id="653" r:id="rId21"/>
    <p:sldId id="661" r:id="rId22"/>
    <p:sldId id="628" r:id="rId23"/>
    <p:sldId id="638" r:id="rId24"/>
    <p:sldId id="639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2023/3/20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6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2000">
        <p14:gallery dir="l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5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4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41" Type="http://schemas.openxmlformats.org/officeDocument/2006/relationships/tags" Target="../tags/tag7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3.xml"/><Relationship Id="rId40" Type="http://schemas.openxmlformats.org/officeDocument/2006/relationships/tags" Target="../tags/tag6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8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9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0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27.pn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7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风险逐步平息，黄金面临超涨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一周行情观察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615110"/>
            <a:ext cx="695325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251076"/>
              </p:ext>
            </p:extLst>
          </p:nvPr>
        </p:nvGraphicFramePr>
        <p:xfrm>
          <a:off x="273050" y="1340230"/>
          <a:ext cx="8767825" cy="2470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247093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上周危机效应持续发酵，加之美联储加息预期回落，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黄金连续上涨突破新高。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SPDR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ETF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上周持仓增加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19.66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万吨，上周公布的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CFTC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黄金持仓报告显示，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黄金期货与期权总持仓增加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39,861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615,245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张；非商业持仓净多增加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1,215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114,511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上周海外流动性危机持续发酵，美国硅谷银行事件后瑞士信贷爆发流动性风险，瑞士信贷得到瑞士当局救助后，又反过来冲击美国共和第一银行，不过该银行很快得到华尔街大银行的流动性救助。欧美金融行业接连爆发风险，市场担忧蔓延风险，避险情绪快速拉升，并推动金价走高。另外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日数据显示，为应对流动性危机，美联储向市场紧急注入流动性近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亿美元，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月是否加息也有所摇摆，且后市降息预期快速走高。目前美联储面临金融风险及通胀双重压力，货币政策走向如何将考研美联储官员的决策能力与魄力。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从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技术图形上看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，黄金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RSI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呈现一定的超涨，而从基本面来看，美联储就算此次被迫停止加息，也不意味着降息，高利率必然会延续一段时间。同时美国和欧洲央行的迅速反应也未能让本轮风险继续蔓延，上周黄金的大涨显得有些反应过度。在市场情绪恢复后，黄金短期内或将出现一定回落。</a:t>
                      </a:r>
                      <a:endParaRPr lang="zh-CN" alt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一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、黄金市场表现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90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现货走势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：黄金持续大涨，金银比震荡上升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51420"/>
            <a:ext cx="9144000" cy="2698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黄金库存：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持仓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小幅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攀升，总体保持稳定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120860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黄金库存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en-US" altLang="zh-CN" sz="1800" dirty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持仓小幅攀升，总体保持稳定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177" y="874060"/>
            <a:ext cx="5733565" cy="344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79347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品种间比价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707" y="615110"/>
            <a:ext cx="6588187" cy="39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845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二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、相关品种走势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6876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相关性对比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8708" y="4083324"/>
            <a:ext cx="16891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3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70216" y="4083324"/>
            <a:ext cx="1900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1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80" y="874059"/>
            <a:ext cx="3509183" cy="311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874059"/>
            <a:ext cx="3543142" cy="311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977350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美元指数：美元指数转为震荡，多头持仓下滑后暂稳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939666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美国国债：加息预期大幅回落，长短债倒挂好转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917906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美国股市：风波暂时平息，恐慌指数回落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278" y="998355"/>
            <a:ext cx="5236754" cy="3147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41349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三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、宏观与黄金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3982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住房市场：房价反弹速度趋缓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942515"/>
            <a:ext cx="5600943" cy="336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144409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四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、本周市场重要数据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571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74222" y="874060"/>
            <a:ext cx="984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上周</a:t>
            </a:r>
            <a:endParaRPr lang="zh-CN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770701" y="907552"/>
            <a:ext cx="73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本周</a:t>
            </a:r>
            <a:endParaRPr lang="zh-CN" altLang="en-US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0786"/>
            <a:ext cx="4497425" cy="243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1393825"/>
            <a:ext cx="466090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912898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74222" y="874060"/>
            <a:ext cx="984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上周</a:t>
            </a:r>
            <a:endParaRPr lang="zh-CN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627249" y="907552"/>
            <a:ext cx="73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本周</a:t>
            </a:r>
            <a:endParaRPr lang="zh-CN" altLang="en-US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" y="1274170"/>
            <a:ext cx="4585045" cy="307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157" y="1274169"/>
            <a:ext cx="4420843" cy="265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264669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509897"/>
            <a:ext cx="3803646" cy="422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095" y="509897"/>
            <a:ext cx="3582544" cy="422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54088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682625"/>
            <a:ext cx="467360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8648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30992</TotalTime>
  <Words>719</Words>
  <Application>Microsoft Office PowerPoint</Application>
  <PresentationFormat>全屏显示(16:9)</PresentationFormat>
  <Paragraphs>70</Paragraphs>
  <Slides>23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5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1400</cp:revision>
  <dcterms:created xsi:type="dcterms:W3CDTF">2017-05-02T06:39:00Z</dcterms:created>
  <dcterms:modified xsi:type="dcterms:W3CDTF">2023-03-20T08:14:13Z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