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9"/>
  </p:notesMasterIdLst>
  <p:sldIdLst>
    <p:sldId id="308" r:id="rId2"/>
    <p:sldId id="315" r:id="rId3"/>
    <p:sldId id="309" r:id="rId4"/>
    <p:sldId id="310" r:id="rId5"/>
    <p:sldId id="363" r:id="rId6"/>
    <p:sldId id="340" r:id="rId7"/>
    <p:sldId id="341" r:id="rId8"/>
    <p:sldId id="318" r:id="rId9"/>
    <p:sldId id="376" r:id="rId10"/>
    <p:sldId id="377" r:id="rId11"/>
    <p:sldId id="375" r:id="rId12"/>
    <p:sldId id="374" r:id="rId13"/>
    <p:sldId id="319" r:id="rId14"/>
    <p:sldId id="378" r:id="rId15"/>
    <p:sldId id="334" r:id="rId16"/>
    <p:sldId id="335" r:id="rId17"/>
    <p:sldId id="307" r:id="rId18"/>
  </p:sldIdLst>
  <p:sldSz cx="12192000" cy="6858000"/>
  <p:notesSz cx="6858000" cy="9144000"/>
  <p:embeddedFontLst>
    <p:embeddedFont>
      <p:font typeface="黑体" panose="02010609060101010101" pitchFamily="49" charset="-122"/>
      <p:regular r:id="rId20"/>
    </p:embeddedFont>
    <p:embeddedFont>
      <p:font typeface="汉仪尚巍手书W" panose="02010600030101010101" charset="-122"/>
      <p:regular r:id="rId21"/>
    </p:embeddedFont>
    <p:embeddedFont>
      <p:font typeface="Calibri" panose="020F0502020204030204" pitchFamily="34" charset="0"/>
      <p:regular r:id="rId22"/>
      <p:bold r:id="rId23"/>
      <p:italic r:id="rId24"/>
      <p:boldItalic r:id="rId25"/>
    </p:embeddedFont>
    <p:embeddedFont>
      <p:font typeface="等线" panose="02010600030101010101" pitchFamily="2" charset="-122"/>
      <p:regular r:id="rId26"/>
      <p:bold r:id="rId27"/>
    </p:embeddedFont>
  </p:embeddedFontLst>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ng Yan" initials="HY"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EC3B49"/>
    <a:srgbClr val="A5A5A5"/>
    <a:srgbClr val="FFC000"/>
    <a:srgbClr val="FFE699"/>
    <a:srgbClr val="EE853E"/>
    <a:srgbClr val="EA2B3A"/>
    <a:srgbClr val="E60012"/>
    <a:srgbClr val="81D8D0"/>
    <a:srgbClr val="0095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06" autoAdjust="0"/>
    <p:restoredTop sz="94660"/>
  </p:normalViewPr>
  <p:slideViewPr>
    <p:cSldViewPr snapToGrid="0" showGuides="1">
      <p:cViewPr>
        <p:scale>
          <a:sx n="60" d="100"/>
          <a:sy n="60" d="100"/>
        </p:scale>
        <p:origin x="-716" y="-244"/>
      </p:cViewPr>
      <p:guideLst>
        <p:guide orient="horz" pos="2160"/>
        <p:guide pos="3840"/>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esktop\&#24037;&#19994;&#30789;\&#24037;&#19994;&#30789;&#26085;&#25253;&#25968;&#2545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Desktop\&#24037;&#19994;&#30789;\&#24037;&#19994;&#30789;&#26085;&#25253;&#25968;&#25454;.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ser\Desktop\&#24037;&#19994;&#30789;\&#24037;&#19994;&#30789;&#26085;&#25253;&#25968;&#25454;.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User\Desktop\&#24037;&#19994;&#30789;\&#24037;&#19994;&#30789;&#26085;&#25253;&#25968;&#2545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User\Desktop\&#24037;&#19994;&#30789;\&#24037;&#19994;&#30789;&#26085;&#25253;&#25968;&#25454;.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User\Desktop\&#24037;&#19994;&#30789;\&#24037;&#19994;&#30789;&#26085;&#25253;&#25968;&#25454;.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User\Desktop\&#24037;&#19994;&#30789;\&#24037;&#19994;&#30789;&#26085;&#25253;&#25968;&#25454;.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User\Desktop\&#24037;&#19994;&#30789;\&#24037;&#19994;&#30789;&#26085;&#25253;&#25968;&#2545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0.18570712624792443"/>
          <c:y val="0.20377847737987473"/>
          <c:w val="0.62463712277032957"/>
          <c:h val="0.58349819459262042"/>
        </c:manualLayout>
      </c:layout>
      <c:lineChart>
        <c:grouping val="standard"/>
        <c:varyColors val="0"/>
        <c:ser>
          <c:idx val="0"/>
          <c:order val="0"/>
          <c:tx>
            <c:strRef>
              <c:f>Sheet2!$B$1</c:f>
              <c:strCache>
                <c:ptCount val="1"/>
                <c:pt idx="0">
                  <c:v>期货收盘价(活跃合约):工业硅</c:v>
                </c:pt>
              </c:strCache>
            </c:strRef>
          </c:tx>
          <c:spPr>
            <a:ln w="76200"/>
          </c:spPr>
          <c:marker>
            <c:symbol val="none"/>
          </c:marker>
          <c:cat>
            <c:numRef>
              <c:f>Sheet2!$A$2:$A$7</c:f>
              <c:numCache>
                <c:formatCode>yyyy\-mm\-dd</c:formatCode>
                <c:ptCount val="6"/>
                <c:pt idx="0">
                  <c:v>45016</c:v>
                </c:pt>
                <c:pt idx="1">
                  <c:v>45015</c:v>
                </c:pt>
                <c:pt idx="2">
                  <c:v>45014</c:v>
                </c:pt>
                <c:pt idx="3">
                  <c:v>45013</c:v>
                </c:pt>
                <c:pt idx="4">
                  <c:v>45012</c:v>
                </c:pt>
                <c:pt idx="5">
                  <c:v>45009</c:v>
                </c:pt>
              </c:numCache>
            </c:numRef>
          </c:cat>
          <c:val>
            <c:numRef>
              <c:f>Sheet2!$B$2:$B$7</c:f>
              <c:numCache>
                <c:formatCode>General</c:formatCode>
                <c:ptCount val="6"/>
                <c:pt idx="0">
                  <c:v>15515</c:v>
                </c:pt>
                <c:pt idx="1">
                  <c:v>15730</c:v>
                </c:pt>
                <c:pt idx="2">
                  <c:v>15750</c:v>
                </c:pt>
                <c:pt idx="3">
                  <c:v>15910</c:v>
                </c:pt>
                <c:pt idx="4">
                  <c:v>15915</c:v>
                </c:pt>
                <c:pt idx="5">
                  <c:v>15895</c:v>
                </c:pt>
              </c:numCache>
            </c:numRef>
          </c:val>
          <c:smooth val="0"/>
        </c:ser>
        <c:dLbls>
          <c:showLegendKey val="0"/>
          <c:showVal val="0"/>
          <c:showCatName val="0"/>
          <c:showSerName val="0"/>
          <c:showPercent val="0"/>
          <c:showBubbleSize val="0"/>
        </c:dLbls>
        <c:marker val="1"/>
        <c:smooth val="0"/>
        <c:axId val="214685952"/>
        <c:axId val="214759296"/>
      </c:lineChart>
      <c:dateAx>
        <c:axId val="214685952"/>
        <c:scaling>
          <c:orientation val="minMax"/>
        </c:scaling>
        <c:delete val="0"/>
        <c:axPos val="b"/>
        <c:numFmt formatCode="yyyy\-mm\-dd" sourceLinked="1"/>
        <c:majorTickMark val="out"/>
        <c:minorTickMark val="none"/>
        <c:tickLblPos val="nextTo"/>
        <c:crossAx val="214759296"/>
        <c:crosses val="autoZero"/>
        <c:auto val="0"/>
        <c:lblOffset val="100"/>
        <c:baseTimeUnit val="days"/>
      </c:dateAx>
      <c:valAx>
        <c:axId val="214759296"/>
        <c:scaling>
          <c:orientation val="minMax"/>
        </c:scaling>
        <c:delete val="0"/>
        <c:axPos val="l"/>
        <c:majorGridlines>
          <c:spPr>
            <a:ln>
              <a:noFill/>
            </a:ln>
          </c:spPr>
        </c:majorGridlines>
        <c:numFmt formatCode="General" sourceLinked="1"/>
        <c:majorTickMark val="out"/>
        <c:minorTickMark val="none"/>
        <c:tickLblPos val="nextTo"/>
        <c:crossAx val="214685952"/>
        <c:crosses val="autoZero"/>
        <c:crossBetween val="between"/>
      </c:valAx>
    </c:plotArea>
    <c:legend>
      <c:legendPos val="r"/>
      <c:layout>
        <c:manualLayout>
          <c:xMode val="edge"/>
          <c:yMode val="edge"/>
          <c:x val="0.3128523222019709"/>
          <c:y val="0.10639712264997489"/>
          <c:w val="0.347948636786927"/>
          <c:h val="5.4209312145282317E-2"/>
        </c:manualLayout>
      </c:layout>
      <c:overlay val="0"/>
    </c:legend>
    <c:plotVisOnly val="1"/>
    <c:dispBlanksAs val="gap"/>
    <c:showDLblsOverMax val="0"/>
  </c:chart>
  <c:txPr>
    <a:bodyPr/>
    <a:lstStyle/>
    <a:p>
      <a:pPr>
        <a:defRPr b="1">
          <a:latin typeface="黑体" panose="02010609060101010101" pitchFamily="49" charset="-122"/>
          <a:ea typeface="黑体" panose="02010609060101010101" pitchFamily="49"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572009340592983"/>
          <c:y val="0.14254584079324145"/>
          <c:w val="0.73645994469710818"/>
          <c:h val="0.66223342805363472"/>
        </c:manualLayout>
      </c:layout>
      <c:lineChart>
        <c:grouping val="standard"/>
        <c:varyColors val="0"/>
        <c:ser>
          <c:idx val="0"/>
          <c:order val="0"/>
          <c:tx>
            <c:strRef>
              <c:f>Sheet2!$E$1</c:f>
              <c:strCache>
                <c:ptCount val="1"/>
                <c:pt idx="0">
                  <c:v>天津通氧5530</c:v>
                </c:pt>
              </c:strCache>
            </c:strRef>
          </c:tx>
          <c:spPr>
            <a:ln w="57150"/>
          </c:spPr>
          <c:marker>
            <c:symbol val="none"/>
          </c:marker>
          <c:cat>
            <c:numRef>
              <c:f>Sheet2!$A$2:$A$7</c:f>
              <c:numCache>
                <c:formatCode>yyyy\-mm\-dd</c:formatCode>
                <c:ptCount val="6"/>
                <c:pt idx="0">
                  <c:v>45016</c:v>
                </c:pt>
                <c:pt idx="1">
                  <c:v>45015</c:v>
                </c:pt>
                <c:pt idx="2">
                  <c:v>45014</c:v>
                </c:pt>
                <c:pt idx="3">
                  <c:v>45013</c:v>
                </c:pt>
                <c:pt idx="4">
                  <c:v>45012</c:v>
                </c:pt>
                <c:pt idx="5">
                  <c:v>45009</c:v>
                </c:pt>
              </c:numCache>
            </c:numRef>
          </c:cat>
          <c:val>
            <c:numRef>
              <c:f>Sheet2!$E$2:$E$7</c:f>
              <c:numCache>
                <c:formatCode>General</c:formatCode>
                <c:ptCount val="6"/>
                <c:pt idx="0">
                  <c:v>16350</c:v>
                </c:pt>
                <c:pt idx="1">
                  <c:v>16350</c:v>
                </c:pt>
                <c:pt idx="2">
                  <c:v>16350</c:v>
                </c:pt>
                <c:pt idx="3">
                  <c:v>16350</c:v>
                </c:pt>
                <c:pt idx="4">
                  <c:v>16350</c:v>
                </c:pt>
                <c:pt idx="5">
                  <c:v>16350</c:v>
                </c:pt>
              </c:numCache>
            </c:numRef>
          </c:val>
          <c:smooth val="0"/>
        </c:ser>
        <c:ser>
          <c:idx val="1"/>
          <c:order val="1"/>
          <c:tx>
            <c:strRef>
              <c:f>Sheet2!$F$1</c:f>
              <c:strCache>
                <c:ptCount val="1"/>
                <c:pt idx="0">
                  <c:v>天津不通氧5530</c:v>
                </c:pt>
              </c:strCache>
            </c:strRef>
          </c:tx>
          <c:spPr>
            <a:ln w="57150"/>
          </c:spPr>
          <c:marker>
            <c:symbol val="none"/>
          </c:marker>
          <c:cat>
            <c:numRef>
              <c:f>Sheet2!$A$2:$A$7</c:f>
              <c:numCache>
                <c:formatCode>yyyy\-mm\-dd</c:formatCode>
                <c:ptCount val="6"/>
                <c:pt idx="0">
                  <c:v>45016</c:v>
                </c:pt>
                <c:pt idx="1">
                  <c:v>45015</c:v>
                </c:pt>
                <c:pt idx="2">
                  <c:v>45014</c:v>
                </c:pt>
                <c:pt idx="3">
                  <c:v>45013</c:v>
                </c:pt>
                <c:pt idx="4">
                  <c:v>45012</c:v>
                </c:pt>
                <c:pt idx="5">
                  <c:v>45009</c:v>
                </c:pt>
              </c:numCache>
            </c:numRef>
          </c:cat>
          <c:val>
            <c:numRef>
              <c:f>Sheet2!$F$2:$F$7</c:f>
              <c:numCache>
                <c:formatCode>General</c:formatCode>
                <c:ptCount val="6"/>
                <c:pt idx="0">
                  <c:v>16000</c:v>
                </c:pt>
                <c:pt idx="1">
                  <c:v>16000</c:v>
                </c:pt>
                <c:pt idx="2">
                  <c:v>16000</c:v>
                </c:pt>
                <c:pt idx="3">
                  <c:v>16000</c:v>
                </c:pt>
                <c:pt idx="4">
                  <c:v>16000</c:v>
                </c:pt>
                <c:pt idx="5">
                  <c:v>16000</c:v>
                </c:pt>
              </c:numCache>
            </c:numRef>
          </c:val>
          <c:smooth val="0"/>
        </c:ser>
        <c:ser>
          <c:idx val="2"/>
          <c:order val="2"/>
          <c:tx>
            <c:strRef>
              <c:f>Sheet2!$G$1</c:f>
              <c:strCache>
                <c:ptCount val="1"/>
                <c:pt idx="0">
                  <c:v>现货4210华东</c:v>
                </c:pt>
              </c:strCache>
            </c:strRef>
          </c:tx>
          <c:spPr>
            <a:ln w="57150"/>
          </c:spPr>
          <c:marker>
            <c:symbol val="none"/>
          </c:marker>
          <c:cat>
            <c:numRef>
              <c:f>Sheet2!$A$2:$A$7</c:f>
              <c:numCache>
                <c:formatCode>yyyy\-mm\-dd</c:formatCode>
                <c:ptCount val="6"/>
                <c:pt idx="0">
                  <c:v>45016</c:v>
                </c:pt>
                <c:pt idx="1">
                  <c:v>45015</c:v>
                </c:pt>
                <c:pt idx="2">
                  <c:v>45014</c:v>
                </c:pt>
                <c:pt idx="3">
                  <c:v>45013</c:v>
                </c:pt>
                <c:pt idx="4">
                  <c:v>45012</c:v>
                </c:pt>
                <c:pt idx="5">
                  <c:v>45009</c:v>
                </c:pt>
              </c:numCache>
            </c:numRef>
          </c:cat>
          <c:val>
            <c:numRef>
              <c:f>Sheet2!$G$2:$G$7</c:f>
              <c:numCache>
                <c:formatCode>General</c:formatCode>
                <c:ptCount val="6"/>
                <c:pt idx="0">
                  <c:v>17400</c:v>
                </c:pt>
                <c:pt idx="1">
                  <c:v>17500</c:v>
                </c:pt>
                <c:pt idx="2">
                  <c:v>17500</c:v>
                </c:pt>
                <c:pt idx="3">
                  <c:v>17500</c:v>
                </c:pt>
                <c:pt idx="4">
                  <c:v>17500</c:v>
                </c:pt>
                <c:pt idx="5">
                  <c:v>17500</c:v>
                </c:pt>
              </c:numCache>
            </c:numRef>
          </c:val>
          <c:smooth val="0"/>
        </c:ser>
        <c:dLbls>
          <c:showLegendKey val="0"/>
          <c:showVal val="0"/>
          <c:showCatName val="0"/>
          <c:showSerName val="0"/>
          <c:showPercent val="0"/>
          <c:showBubbleSize val="0"/>
        </c:dLbls>
        <c:marker val="1"/>
        <c:smooth val="0"/>
        <c:axId val="14966144"/>
        <c:axId val="15001472"/>
      </c:lineChart>
      <c:dateAx>
        <c:axId val="14966144"/>
        <c:scaling>
          <c:orientation val="minMax"/>
        </c:scaling>
        <c:delete val="0"/>
        <c:axPos val="b"/>
        <c:numFmt formatCode="yyyy\-mm\-dd" sourceLinked="1"/>
        <c:majorTickMark val="out"/>
        <c:minorTickMark val="none"/>
        <c:tickLblPos val="nextTo"/>
        <c:crossAx val="15001472"/>
        <c:crosses val="autoZero"/>
        <c:auto val="1"/>
        <c:lblOffset val="100"/>
        <c:baseTimeUnit val="days"/>
      </c:dateAx>
      <c:valAx>
        <c:axId val="15001472"/>
        <c:scaling>
          <c:orientation val="minMax"/>
        </c:scaling>
        <c:delete val="0"/>
        <c:axPos val="l"/>
        <c:majorGridlines>
          <c:spPr>
            <a:ln>
              <a:noFill/>
            </a:ln>
          </c:spPr>
        </c:majorGridlines>
        <c:numFmt formatCode="General" sourceLinked="1"/>
        <c:majorTickMark val="out"/>
        <c:minorTickMark val="none"/>
        <c:tickLblPos val="nextTo"/>
        <c:crossAx val="14966144"/>
        <c:crosses val="autoZero"/>
        <c:crossBetween val="between"/>
      </c:valAx>
    </c:plotArea>
    <c:legend>
      <c:legendPos val="r"/>
      <c:layout>
        <c:manualLayout>
          <c:xMode val="edge"/>
          <c:yMode val="edge"/>
          <c:x val="7.5393003779516549E-2"/>
          <c:y val="2.551836095552526E-2"/>
          <c:w val="0.78860841311804586"/>
          <c:h val="0.12497878374752934"/>
        </c:manualLayout>
      </c:layout>
      <c:overlay val="0"/>
    </c:legend>
    <c:plotVisOnly val="1"/>
    <c:dispBlanksAs val="gap"/>
    <c:showDLblsOverMax val="0"/>
  </c:chart>
  <c:txPr>
    <a:bodyPr/>
    <a:lstStyle/>
    <a:p>
      <a:pPr>
        <a:defRPr b="1">
          <a:latin typeface="黑体" panose="02010609060101010101" pitchFamily="49" charset="-122"/>
          <a:ea typeface="黑体" panose="02010609060101010101" pitchFamily="49" charset="-122"/>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5029155730533684"/>
          <c:y val="2.3148148148148147E-2"/>
        </c:manualLayout>
      </c:layout>
      <c:overlay val="0"/>
    </c:title>
    <c:autoTitleDeleted val="0"/>
    <c:plotArea>
      <c:layout>
        <c:manualLayout>
          <c:layoutTarget val="inner"/>
          <c:xMode val="edge"/>
          <c:yMode val="edge"/>
          <c:x val="8.4633639545056871E-2"/>
          <c:y val="0.20092592592592592"/>
          <c:w val="0.85903302712160989"/>
          <c:h val="0.52379192464099089"/>
        </c:manualLayout>
      </c:layout>
      <c:lineChart>
        <c:grouping val="standard"/>
        <c:varyColors val="0"/>
        <c:ser>
          <c:idx val="0"/>
          <c:order val="0"/>
          <c:tx>
            <c:strRef>
              <c:f>Sheet2!$H$1</c:f>
              <c:strCache>
                <c:ptCount val="1"/>
                <c:pt idx="0">
                  <c:v>基差（S08）</c:v>
                </c:pt>
              </c:strCache>
            </c:strRef>
          </c:tx>
          <c:spPr>
            <a:ln w="57150"/>
          </c:spPr>
          <c:marker>
            <c:symbol val="none"/>
          </c:marker>
          <c:cat>
            <c:numRef>
              <c:f>Sheet2!$A$2:$A$7</c:f>
              <c:numCache>
                <c:formatCode>yyyy\-mm\-dd</c:formatCode>
                <c:ptCount val="6"/>
                <c:pt idx="0">
                  <c:v>45016</c:v>
                </c:pt>
                <c:pt idx="1">
                  <c:v>45015</c:v>
                </c:pt>
                <c:pt idx="2">
                  <c:v>45014</c:v>
                </c:pt>
                <c:pt idx="3">
                  <c:v>45013</c:v>
                </c:pt>
                <c:pt idx="4">
                  <c:v>45012</c:v>
                </c:pt>
                <c:pt idx="5">
                  <c:v>45009</c:v>
                </c:pt>
              </c:numCache>
            </c:numRef>
          </c:cat>
          <c:val>
            <c:numRef>
              <c:f>Sheet2!$H$2:$H$7</c:f>
              <c:numCache>
                <c:formatCode>General</c:formatCode>
                <c:ptCount val="6"/>
                <c:pt idx="0">
                  <c:v>835</c:v>
                </c:pt>
                <c:pt idx="1">
                  <c:v>620</c:v>
                </c:pt>
                <c:pt idx="2">
                  <c:v>600</c:v>
                </c:pt>
                <c:pt idx="3">
                  <c:v>440</c:v>
                </c:pt>
                <c:pt idx="4">
                  <c:v>435</c:v>
                </c:pt>
                <c:pt idx="5">
                  <c:v>455</c:v>
                </c:pt>
              </c:numCache>
            </c:numRef>
          </c:val>
          <c:smooth val="0"/>
        </c:ser>
        <c:dLbls>
          <c:showLegendKey val="0"/>
          <c:showVal val="0"/>
          <c:showCatName val="0"/>
          <c:showSerName val="0"/>
          <c:showPercent val="0"/>
          <c:showBubbleSize val="0"/>
        </c:dLbls>
        <c:marker val="1"/>
        <c:smooth val="0"/>
        <c:axId val="574556032"/>
        <c:axId val="172246144"/>
      </c:lineChart>
      <c:dateAx>
        <c:axId val="574556032"/>
        <c:scaling>
          <c:orientation val="minMax"/>
        </c:scaling>
        <c:delete val="0"/>
        <c:axPos val="b"/>
        <c:numFmt formatCode="yyyy\-mm\-dd" sourceLinked="1"/>
        <c:majorTickMark val="out"/>
        <c:minorTickMark val="none"/>
        <c:tickLblPos val="nextTo"/>
        <c:crossAx val="172246144"/>
        <c:crosses val="autoZero"/>
        <c:auto val="1"/>
        <c:lblOffset val="100"/>
        <c:baseTimeUnit val="days"/>
      </c:dateAx>
      <c:valAx>
        <c:axId val="172246144"/>
        <c:scaling>
          <c:orientation val="minMax"/>
        </c:scaling>
        <c:delete val="0"/>
        <c:axPos val="l"/>
        <c:majorGridlines>
          <c:spPr>
            <a:ln>
              <a:noFill/>
            </a:ln>
          </c:spPr>
        </c:majorGridlines>
        <c:numFmt formatCode="General" sourceLinked="1"/>
        <c:majorTickMark val="out"/>
        <c:minorTickMark val="none"/>
        <c:tickLblPos val="nextTo"/>
        <c:crossAx val="574556032"/>
        <c:crosses val="autoZero"/>
        <c:crossBetween val="between"/>
      </c:valAx>
    </c:plotArea>
    <c:legend>
      <c:legendPos val="r"/>
      <c:layout>
        <c:manualLayout>
          <c:xMode val="edge"/>
          <c:yMode val="edge"/>
          <c:x val="0.35088888888888886"/>
          <c:y val="0.1367344706911636"/>
          <c:w val="0.23799999999999999"/>
          <c:h val="7.5535870516185474E-2"/>
        </c:manualLayout>
      </c:layout>
      <c:overlay val="0"/>
    </c:legend>
    <c:plotVisOnly val="1"/>
    <c:dispBlanksAs val="gap"/>
    <c:showDLblsOverMax val="0"/>
  </c:chart>
  <c:txPr>
    <a:bodyPr/>
    <a:lstStyle/>
    <a:p>
      <a:pPr>
        <a:defRPr b="1">
          <a:latin typeface="黑体" panose="02010609060101010101" pitchFamily="49" charset="-122"/>
          <a:ea typeface="黑体" panose="02010609060101010101" pitchFamily="49" charset="-122"/>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9.8583333333333328E-2"/>
          <c:y val="0.23326407115777195"/>
          <c:w val="0.85786111111111107"/>
          <c:h val="0.50677894429862935"/>
        </c:manualLayout>
      </c:layout>
      <c:lineChart>
        <c:grouping val="standard"/>
        <c:varyColors val="0"/>
        <c:ser>
          <c:idx val="0"/>
          <c:order val="0"/>
          <c:tx>
            <c:strRef>
              <c:f>Sheet2!$I$1</c:f>
              <c:strCache>
                <c:ptCount val="1"/>
                <c:pt idx="0">
                  <c:v>基差（S09）</c:v>
                </c:pt>
              </c:strCache>
            </c:strRef>
          </c:tx>
          <c:spPr>
            <a:ln w="57150"/>
          </c:spPr>
          <c:marker>
            <c:symbol val="none"/>
          </c:marker>
          <c:cat>
            <c:numRef>
              <c:f>Sheet2!$A$2:$A$7</c:f>
              <c:numCache>
                <c:formatCode>yyyy\-mm\-dd</c:formatCode>
                <c:ptCount val="6"/>
                <c:pt idx="0">
                  <c:v>45016</c:v>
                </c:pt>
                <c:pt idx="1">
                  <c:v>45015</c:v>
                </c:pt>
                <c:pt idx="2">
                  <c:v>45014</c:v>
                </c:pt>
                <c:pt idx="3">
                  <c:v>45013</c:v>
                </c:pt>
                <c:pt idx="4">
                  <c:v>45012</c:v>
                </c:pt>
                <c:pt idx="5">
                  <c:v>45009</c:v>
                </c:pt>
              </c:numCache>
            </c:numRef>
          </c:cat>
          <c:val>
            <c:numRef>
              <c:f>Sheet2!$I$2:$I$7</c:f>
              <c:numCache>
                <c:formatCode>General</c:formatCode>
                <c:ptCount val="6"/>
                <c:pt idx="0">
                  <c:v>895</c:v>
                </c:pt>
                <c:pt idx="1">
                  <c:v>685</c:v>
                </c:pt>
                <c:pt idx="2">
                  <c:v>650</c:v>
                </c:pt>
                <c:pt idx="3">
                  <c:v>515</c:v>
                </c:pt>
                <c:pt idx="4">
                  <c:v>515</c:v>
                </c:pt>
                <c:pt idx="5">
                  <c:v>515</c:v>
                </c:pt>
              </c:numCache>
            </c:numRef>
          </c:val>
          <c:smooth val="0"/>
        </c:ser>
        <c:dLbls>
          <c:showLegendKey val="0"/>
          <c:showVal val="0"/>
          <c:showCatName val="0"/>
          <c:showSerName val="0"/>
          <c:showPercent val="0"/>
          <c:showBubbleSize val="0"/>
        </c:dLbls>
        <c:marker val="1"/>
        <c:smooth val="0"/>
        <c:axId val="172257280"/>
        <c:axId val="172260352"/>
      </c:lineChart>
      <c:dateAx>
        <c:axId val="172257280"/>
        <c:scaling>
          <c:orientation val="minMax"/>
        </c:scaling>
        <c:delete val="0"/>
        <c:axPos val="b"/>
        <c:numFmt formatCode="yyyy\-mm\-dd" sourceLinked="1"/>
        <c:majorTickMark val="out"/>
        <c:minorTickMark val="none"/>
        <c:tickLblPos val="nextTo"/>
        <c:crossAx val="172260352"/>
        <c:crosses val="autoZero"/>
        <c:auto val="1"/>
        <c:lblOffset val="100"/>
        <c:baseTimeUnit val="days"/>
      </c:dateAx>
      <c:valAx>
        <c:axId val="172260352"/>
        <c:scaling>
          <c:orientation val="minMax"/>
        </c:scaling>
        <c:delete val="0"/>
        <c:axPos val="l"/>
        <c:majorGridlines>
          <c:spPr>
            <a:ln>
              <a:noFill/>
            </a:ln>
          </c:spPr>
        </c:majorGridlines>
        <c:numFmt formatCode="General" sourceLinked="1"/>
        <c:majorTickMark val="out"/>
        <c:minorTickMark val="none"/>
        <c:tickLblPos val="nextTo"/>
        <c:crossAx val="172257280"/>
        <c:crosses val="autoZero"/>
        <c:crossBetween val="between"/>
      </c:valAx>
    </c:plotArea>
    <c:legend>
      <c:legendPos val="r"/>
      <c:layout>
        <c:manualLayout>
          <c:xMode val="edge"/>
          <c:yMode val="edge"/>
          <c:x val="0.37311111111111112"/>
          <c:y val="0.14136410032079325"/>
          <c:w val="0.23799999999999999"/>
          <c:h val="7.5535870516185474E-2"/>
        </c:manualLayout>
      </c:layout>
      <c:overlay val="0"/>
    </c:legend>
    <c:plotVisOnly val="1"/>
    <c:dispBlanksAs val="gap"/>
    <c:showDLblsOverMax val="0"/>
  </c:chart>
  <c:txPr>
    <a:bodyPr/>
    <a:lstStyle/>
    <a:p>
      <a:pPr>
        <a:defRPr b="1">
          <a:latin typeface="黑体" panose="02010609060101010101" pitchFamily="49" charset="-122"/>
          <a:ea typeface="黑体" panose="02010609060101010101" pitchFamily="49" charset="-122"/>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9.8583333333333328E-2"/>
          <c:y val="0.24715296004666085"/>
          <c:w val="0.85508333333333331"/>
          <c:h val="0.49289005540974046"/>
        </c:manualLayout>
      </c:layout>
      <c:lineChart>
        <c:grouping val="standard"/>
        <c:varyColors val="0"/>
        <c:ser>
          <c:idx val="0"/>
          <c:order val="0"/>
          <c:tx>
            <c:strRef>
              <c:f>Sheet2!$J$1</c:f>
              <c:strCache>
                <c:ptCount val="1"/>
                <c:pt idx="0">
                  <c:v>基差（S10）</c:v>
                </c:pt>
              </c:strCache>
            </c:strRef>
          </c:tx>
          <c:spPr>
            <a:ln w="57150"/>
          </c:spPr>
          <c:marker>
            <c:symbol val="none"/>
          </c:marker>
          <c:cat>
            <c:numRef>
              <c:f>Sheet2!$A$2:$A$7</c:f>
              <c:numCache>
                <c:formatCode>yyyy\-mm\-dd</c:formatCode>
                <c:ptCount val="6"/>
                <c:pt idx="0">
                  <c:v>45016</c:v>
                </c:pt>
                <c:pt idx="1">
                  <c:v>45015</c:v>
                </c:pt>
                <c:pt idx="2">
                  <c:v>45014</c:v>
                </c:pt>
                <c:pt idx="3">
                  <c:v>45013</c:v>
                </c:pt>
                <c:pt idx="4">
                  <c:v>45012</c:v>
                </c:pt>
                <c:pt idx="5">
                  <c:v>45009</c:v>
                </c:pt>
              </c:numCache>
            </c:numRef>
          </c:cat>
          <c:val>
            <c:numRef>
              <c:f>Sheet2!$J$2:$J$7</c:f>
              <c:numCache>
                <c:formatCode>General</c:formatCode>
                <c:ptCount val="6"/>
                <c:pt idx="0">
                  <c:v>890</c:v>
                </c:pt>
                <c:pt idx="1">
                  <c:v>750</c:v>
                </c:pt>
                <c:pt idx="2">
                  <c:v>660</c:v>
                </c:pt>
                <c:pt idx="3">
                  <c:v>550</c:v>
                </c:pt>
                <c:pt idx="4">
                  <c:v>480</c:v>
                </c:pt>
                <c:pt idx="5">
                  <c:v>525</c:v>
                </c:pt>
              </c:numCache>
            </c:numRef>
          </c:val>
          <c:smooth val="0"/>
        </c:ser>
        <c:dLbls>
          <c:showLegendKey val="0"/>
          <c:showVal val="0"/>
          <c:showCatName val="0"/>
          <c:showSerName val="0"/>
          <c:showPercent val="0"/>
          <c:showBubbleSize val="0"/>
        </c:dLbls>
        <c:marker val="1"/>
        <c:smooth val="0"/>
        <c:axId val="173476480"/>
        <c:axId val="173523328"/>
      </c:lineChart>
      <c:dateAx>
        <c:axId val="173476480"/>
        <c:scaling>
          <c:orientation val="minMax"/>
        </c:scaling>
        <c:delete val="0"/>
        <c:axPos val="b"/>
        <c:numFmt formatCode="yyyy\-mm\-dd" sourceLinked="1"/>
        <c:majorTickMark val="out"/>
        <c:minorTickMark val="none"/>
        <c:tickLblPos val="nextTo"/>
        <c:crossAx val="173523328"/>
        <c:crosses val="autoZero"/>
        <c:auto val="1"/>
        <c:lblOffset val="100"/>
        <c:baseTimeUnit val="days"/>
      </c:dateAx>
      <c:valAx>
        <c:axId val="173523328"/>
        <c:scaling>
          <c:orientation val="minMax"/>
        </c:scaling>
        <c:delete val="0"/>
        <c:axPos val="l"/>
        <c:majorGridlines>
          <c:spPr>
            <a:ln>
              <a:noFill/>
            </a:ln>
          </c:spPr>
        </c:majorGridlines>
        <c:numFmt formatCode="General" sourceLinked="1"/>
        <c:majorTickMark val="out"/>
        <c:minorTickMark val="none"/>
        <c:tickLblPos val="nextTo"/>
        <c:crossAx val="173476480"/>
        <c:crosses val="autoZero"/>
        <c:crossBetween val="between"/>
      </c:valAx>
    </c:plotArea>
    <c:legend>
      <c:legendPos val="r"/>
      <c:layout>
        <c:manualLayout>
          <c:xMode val="edge"/>
          <c:yMode val="edge"/>
          <c:x val="0.35366666666666668"/>
          <c:y val="0.1367344706911636"/>
          <c:w val="0.23799999999999999"/>
          <c:h val="7.5535870516185474E-2"/>
        </c:manualLayout>
      </c:layout>
      <c:overlay val="0"/>
    </c:legend>
    <c:plotVisOnly val="1"/>
    <c:dispBlanksAs val="gap"/>
    <c:showDLblsOverMax val="0"/>
  </c:chart>
  <c:txPr>
    <a:bodyPr/>
    <a:lstStyle/>
    <a:p>
      <a:pPr>
        <a:defRPr b="1">
          <a:latin typeface="黑体" panose="02010609060101010101" pitchFamily="49" charset="-122"/>
          <a:ea typeface="黑体" panose="02010609060101010101" pitchFamily="49" charset="-122"/>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6.4910152517460296E-2"/>
          <c:y val="0.18972663653360694"/>
          <c:w val="0.88088292047587902"/>
          <c:h val="0.60295066363184679"/>
        </c:manualLayout>
      </c:layout>
      <c:lineChart>
        <c:grouping val="standard"/>
        <c:varyColors val="0"/>
        <c:ser>
          <c:idx val="0"/>
          <c:order val="0"/>
          <c:tx>
            <c:strRef>
              <c:f>Sheet2!$M$1</c:f>
              <c:strCache>
                <c:ptCount val="1"/>
                <c:pt idx="0">
                  <c:v>8-9价差</c:v>
                </c:pt>
              </c:strCache>
            </c:strRef>
          </c:tx>
          <c:spPr>
            <a:ln w="57150"/>
          </c:spPr>
          <c:marker>
            <c:symbol val="none"/>
          </c:marker>
          <c:cat>
            <c:numRef>
              <c:f>Sheet2!$A$2:$A$7</c:f>
              <c:numCache>
                <c:formatCode>yyyy\-mm\-dd</c:formatCode>
                <c:ptCount val="6"/>
                <c:pt idx="0">
                  <c:v>45016</c:v>
                </c:pt>
                <c:pt idx="1">
                  <c:v>45015</c:v>
                </c:pt>
                <c:pt idx="2">
                  <c:v>45014</c:v>
                </c:pt>
                <c:pt idx="3">
                  <c:v>45013</c:v>
                </c:pt>
                <c:pt idx="4">
                  <c:v>45012</c:v>
                </c:pt>
                <c:pt idx="5">
                  <c:v>45009</c:v>
                </c:pt>
              </c:numCache>
            </c:numRef>
          </c:cat>
          <c:val>
            <c:numRef>
              <c:f>Sheet2!$M$2:$M$7</c:f>
              <c:numCache>
                <c:formatCode>General</c:formatCode>
                <c:ptCount val="6"/>
                <c:pt idx="0">
                  <c:v>60</c:v>
                </c:pt>
                <c:pt idx="1">
                  <c:v>65</c:v>
                </c:pt>
                <c:pt idx="2">
                  <c:v>50</c:v>
                </c:pt>
                <c:pt idx="3">
                  <c:v>75</c:v>
                </c:pt>
                <c:pt idx="4">
                  <c:v>80</c:v>
                </c:pt>
                <c:pt idx="5">
                  <c:v>60</c:v>
                </c:pt>
              </c:numCache>
            </c:numRef>
          </c:val>
          <c:smooth val="0"/>
        </c:ser>
        <c:dLbls>
          <c:showLegendKey val="0"/>
          <c:showVal val="0"/>
          <c:showCatName val="0"/>
          <c:showSerName val="0"/>
          <c:showPercent val="0"/>
          <c:showBubbleSize val="0"/>
        </c:dLbls>
        <c:marker val="1"/>
        <c:smooth val="0"/>
        <c:axId val="173397504"/>
        <c:axId val="173399040"/>
      </c:lineChart>
      <c:dateAx>
        <c:axId val="173397504"/>
        <c:scaling>
          <c:orientation val="minMax"/>
        </c:scaling>
        <c:delete val="0"/>
        <c:axPos val="b"/>
        <c:numFmt formatCode="yyyy\-mm\-dd" sourceLinked="1"/>
        <c:majorTickMark val="out"/>
        <c:minorTickMark val="none"/>
        <c:tickLblPos val="nextTo"/>
        <c:crossAx val="173399040"/>
        <c:crosses val="autoZero"/>
        <c:auto val="1"/>
        <c:lblOffset val="100"/>
        <c:baseTimeUnit val="days"/>
      </c:dateAx>
      <c:valAx>
        <c:axId val="173399040"/>
        <c:scaling>
          <c:orientation val="minMax"/>
        </c:scaling>
        <c:delete val="0"/>
        <c:axPos val="l"/>
        <c:majorGridlines>
          <c:spPr>
            <a:ln>
              <a:noFill/>
            </a:ln>
          </c:spPr>
        </c:majorGridlines>
        <c:numFmt formatCode="General" sourceLinked="1"/>
        <c:majorTickMark val="out"/>
        <c:minorTickMark val="none"/>
        <c:tickLblPos val="nextTo"/>
        <c:crossAx val="173397504"/>
        <c:crosses val="autoZero"/>
        <c:crossBetween val="between"/>
      </c:valAx>
    </c:plotArea>
    <c:legend>
      <c:legendPos val="r"/>
      <c:layout>
        <c:manualLayout>
          <c:xMode val="edge"/>
          <c:yMode val="edge"/>
          <c:x val="0.4215202208437373"/>
          <c:y val="0.10690268409449494"/>
          <c:w val="0.15761854463249961"/>
          <c:h val="6.0241892085580062E-2"/>
        </c:manualLayout>
      </c:layout>
      <c:overlay val="0"/>
    </c:legend>
    <c:plotVisOnly val="1"/>
    <c:dispBlanksAs val="gap"/>
    <c:showDLblsOverMax val="0"/>
  </c:chart>
  <c:txPr>
    <a:bodyPr/>
    <a:lstStyle/>
    <a:p>
      <a:pPr>
        <a:defRPr b="1">
          <a:latin typeface="黑体" panose="02010609060101010101" pitchFamily="49" charset="-122"/>
          <a:ea typeface="黑体" panose="02010609060101010101" pitchFamily="49" charset="-122"/>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833452306626558"/>
          <c:y val="2.2291345545987308E-2"/>
        </c:manualLayout>
      </c:layout>
      <c:overlay val="0"/>
    </c:title>
    <c:autoTitleDeleted val="0"/>
    <c:plotArea>
      <c:layout>
        <c:manualLayout>
          <c:layoutTarget val="inner"/>
          <c:xMode val="edge"/>
          <c:yMode val="edge"/>
          <c:x val="6.9818403822280828E-2"/>
          <c:y val="0.18347649623343543"/>
          <c:w val="0.84051739193077279"/>
          <c:h val="0.60791102886261195"/>
        </c:manualLayout>
      </c:layout>
      <c:lineChart>
        <c:grouping val="standard"/>
        <c:varyColors val="0"/>
        <c:ser>
          <c:idx val="0"/>
          <c:order val="0"/>
          <c:tx>
            <c:strRef>
              <c:f>Sheet2!$N$1</c:f>
              <c:strCache>
                <c:ptCount val="1"/>
                <c:pt idx="0">
                  <c:v>8-10价差</c:v>
                </c:pt>
              </c:strCache>
            </c:strRef>
          </c:tx>
          <c:spPr>
            <a:ln w="57150"/>
          </c:spPr>
          <c:marker>
            <c:symbol val="none"/>
          </c:marker>
          <c:cat>
            <c:numRef>
              <c:f>Sheet2!$A$2:$A$7</c:f>
              <c:numCache>
                <c:formatCode>yyyy\-mm\-dd</c:formatCode>
                <c:ptCount val="6"/>
                <c:pt idx="0">
                  <c:v>45016</c:v>
                </c:pt>
                <c:pt idx="1">
                  <c:v>45015</c:v>
                </c:pt>
                <c:pt idx="2">
                  <c:v>45014</c:v>
                </c:pt>
                <c:pt idx="3">
                  <c:v>45013</c:v>
                </c:pt>
                <c:pt idx="4">
                  <c:v>45012</c:v>
                </c:pt>
                <c:pt idx="5">
                  <c:v>45009</c:v>
                </c:pt>
              </c:numCache>
            </c:numRef>
          </c:cat>
          <c:val>
            <c:numRef>
              <c:f>Sheet2!$N$2:$N$7</c:f>
              <c:numCache>
                <c:formatCode>General</c:formatCode>
                <c:ptCount val="6"/>
                <c:pt idx="0">
                  <c:v>55</c:v>
                </c:pt>
                <c:pt idx="1">
                  <c:v>130</c:v>
                </c:pt>
                <c:pt idx="2">
                  <c:v>60</c:v>
                </c:pt>
                <c:pt idx="3">
                  <c:v>110</c:v>
                </c:pt>
                <c:pt idx="4">
                  <c:v>45</c:v>
                </c:pt>
                <c:pt idx="5">
                  <c:v>70</c:v>
                </c:pt>
              </c:numCache>
            </c:numRef>
          </c:val>
          <c:smooth val="0"/>
        </c:ser>
        <c:dLbls>
          <c:showLegendKey val="0"/>
          <c:showVal val="0"/>
          <c:showCatName val="0"/>
          <c:showSerName val="0"/>
          <c:showPercent val="0"/>
          <c:showBubbleSize val="0"/>
        </c:dLbls>
        <c:marker val="1"/>
        <c:smooth val="0"/>
        <c:axId val="172334464"/>
        <c:axId val="172432384"/>
      </c:lineChart>
      <c:dateAx>
        <c:axId val="172334464"/>
        <c:scaling>
          <c:orientation val="minMax"/>
        </c:scaling>
        <c:delete val="0"/>
        <c:axPos val="b"/>
        <c:numFmt formatCode="yyyy\-mm\-dd" sourceLinked="1"/>
        <c:majorTickMark val="out"/>
        <c:minorTickMark val="none"/>
        <c:tickLblPos val="nextTo"/>
        <c:crossAx val="172432384"/>
        <c:crosses val="autoZero"/>
        <c:auto val="1"/>
        <c:lblOffset val="100"/>
        <c:baseTimeUnit val="days"/>
      </c:dateAx>
      <c:valAx>
        <c:axId val="172432384"/>
        <c:scaling>
          <c:orientation val="minMax"/>
        </c:scaling>
        <c:delete val="0"/>
        <c:axPos val="l"/>
        <c:majorGridlines>
          <c:spPr>
            <a:ln>
              <a:noFill/>
            </a:ln>
          </c:spPr>
        </c:majorGridlines>
        <c:numFmt formatCode="General" sourceLinked="1"/>
        <c:majorTickMark val="out"/>
        <c:minorTickMark val="none"/>
        <c:tickLblPos val="nextTo"/>
        <c:crossAx val="172334464"/>
        <c:crosses val="autoZero"/>
        <c:crossBetween val="between"/>
      </c:valAx>
    </c:plotArea>
    <c:legend>
      <c:legendPos val="r"/>
      <c:layout>
        <c:manualLayout>
          <c:xMode val="edge"/>
          <c:yMode val="edge"/>
          <c:x val="0.392820161861892"/>
          <c:y val="0.10817241097869246"/>
          <c:w val="0.16359500908854088"/>
          <c:h val="6.0616662868556825E-2"/>
        </c:manualLayout>
      </c:layout>
      <c:overlay val="0"/>
    </c:legend>
    <c:plotVisOnly val="1"/>
    <c:dispBlanksAs val="gap"/>
    <c:showDLblsOverMax val="0"/>
  </c:chart>
  <c:txPr>
    <a:bodyPr/>
    <a:lstStyle/>
    <a:p>
      <a:pPr>
        <a:defRPr b="1">
          <a:latin typeface="黑体" panose="02010609060101010101" pitchFamily="49" charset="-122"/>
          <a:ea typeface="黑体" panose="02010609060101010101" pitchFamily="49" charset="-122"/>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1988407699037624E-2"/>
          <c:y val="0.25047462817147859"/>
          <c:w val="0.8855671478565178"/>
          <c:h val="0.62986512102653835"/>
        </c:manualLayout>
      </c:layout>
      <c:lineChart>
        <c:grouping val="standard"/>
        <c:varyColors val="0"/>
        <c:ser>
          <c:idx val="0"/>
          <c:order val="0"/>
          <c:tx>
            <c:strRef>
              <c:f>Sheet3!$B$1</c:f>
              <c:strCache>
                <c:ptCount val="1"/>
                <c:pt idx="0">
                  <c:v>2021年</c:v>
                </c:pt>
              </c:strCache>
            </c:strRef>
          </c:tx>
          <c:spPr>
            <a:ln w="57150"/>
          </c:spPr>
          <c:marker>
            <c:symbol val="none"/>
          </c:marker>
          <c:cat>
            <c:strRef>
              <c:f>Sheet3!$A$2:$A$13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Sheet3!$B$2:$B$13</c:f>
              <c:numCache>
                <c:formatCode>General</c:formatCode>
                <c:ptCount val="12"/>
                <c:pt idx="1">
                  <c:v>20.22</c:v>
                </c:pt>
                <c:pt idx="2">
                  <c:v>20.22</c:v>
                </c:pt>
                <c:pt idx="3">
                  <c:v>19.73</c:v>
                </c:pt>
                <c:pt idx="4">
                  <c:v>18.899999999999999</c:v>
                </c:pt>
                <c:pt idx="5">
                  <c:v>23</c:v>
                </c:pt>
                <c:pt idx="6">
                  <c:v>27.2</c:v>
                </c:pt>
                <c:pt idx="7">
                  <c:v>27.7</c:v>
                </c:pt>
                <c:pt idx="8">
                  <c:v>27.4</c:v>
                </c:pt>
                <c:pt idx="9">
                  <c:v>27.02</c:v>
                </c:pt>
                <c:pt idx="10">
                  <c:v>29.97</c:v>
                </c:pt>
                <c:pt idx="11">
                  <c:v>26.93</c:v>
                </c:pt>
              </c:numCache>
            </c:numRef>
          </c:val>
          <c:smooth val="0"/>
        </c:ser>
        <c:ser>
          <c:idx val="1"/>
          <c:order val="1"/>
          <c:tx>
            <c:strRef>
              <c:f>Sheet3!$C$1</c:f>
              <c:strCache>
                <c:ptCount val="1"/>
                <c:pt idx="0">
                  <c:v>2022年</c:v>
                </c:pt>
              </c:strCache>
            </c:strRef>
          </c:tx>
          <c:spPr>
            <a:ln w="57150"/>
          </c:spPr>
          <c:marker>
            <c:symbol val="none"/>
          </c:marker>
          <c:cat>
            <c:strRef>
              <c:f>Sheet3!$A$2:$A$13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Sheet3!$C$2:$C$13</c:f>
              <c:numCache>
                <c:formatCode>0.00_);[Red]\(0.00\)</c:formatCode>
                <c:ptCount val="12"/>
                <c:pt idx="0">
                  <c:v>24.79</c:v>
                </c:pt>
                <c:pt idx="1">
                  <c:v>24</c:v>
                </c:pt>
                <c:pt idx="2">
                  <c:v>26.18</c:v>
                </c:pt>
                <c:pt idx="3">
                  <c:v>27.6</c:v>
                </c:pt>
                <c:pt idx="4">
                  <c:v>29.9</c:v>
                </c:pt>
                <c:pt idx="5">
                  <c:v>30.79</c:v>
                </c:pt>
                <c:pt idx="6">
                  <c:v>31.89</c:v>
                </c:pt>
                <c:pt idx="7">
                  <c:v>29.01</c:v>
                </c:pt>
                <c:pt idx="8">
                  <c:v>32.340000000000003</c:v>
                </c:pt>
                <c:pt idx="9">
                  <c:v>32.1</c:v>
                </c:pt>
                <c:pt idx="10">
                  <c:v>30.83</c:v>
                </c:pt>
                <c:pt idx="11">
                  <c:v>30.08</c:v>
                </c:pt>
              </c:numCache>
            </c:numRef>
          </c:val>
          <c:smooth val="0"/>
        </c:ser>
        <c:ser>
          <c:idx val="2"/>
          <c:order val="2"/>
          <c:tx>
            <c:strRef>
              <c:f>Sheet3!$D$1</c:f>
              <c:strCache>
                <c:ptCount val="1"/>
                <c:pt idx="0">
                  <c:v>2023年</c:v>
                </c:pt>
              </c:strCache>
            </c:strRef>
          </c:tx>
          <c:spPr>
            <a:ln w="57150"/>
          </c:spPr>
          <c:marker>
            <c:symbol val="none"/>
          </c:marker>
          <c:cat>
            <c:strRef>
              <c:f>Sheet3!$A$2:$A$13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Sheet3!$D$2:$D$13</c:f>
              <c:numCache>
                <c:formatCode>0.00_);[Red]\(0.00\)</c:formatCode>
                <c:ptCount val="12"/>
                <c:pt idx="0">
                  <c:v>27.38</c:v>
                </c:pt>
                <c:pt idx="1">
                  <c:v>28.1</c:v>
                </c:pt>
              </c:numCache>
            </c:numRef>
          </c:val>
          <c:smooth val="0"/>
        </c:ser>
        <c:dLbls>
          <c:showLegendKey val="0"/>
          <c:showVal val="0"/>
          <c:showCatName val="0"/>
          <c:showSerName val="0"/>
          <c:showPercent val="0"/>
          <c:showBubbleSize val="0"/>
        </c:dLbls>
        <c:marker val="1"/>
        <c:smooth val="0"/>
        <c:axId val="200613888"/>
        <c:axId val="200615424"/>
      </c:lineChart>
      <c:catAx>
        <c:axId val="200613888"/>
        <c:scaling>
          <c:orientation val="minMax"/>
        </c:scaling>
        <c:delete val="0"/>
        <c:axPos val="b"/>
        <c:majorTickMark val="out"/>
        <c:minorTickMark val="none"/>
        <c:tickLblPos val="nextTo"/>
        <c:crossAx val="200615424"/>
        <c:crosses val="autoZero"/>
        <c:auto val="1"/>
        <c:lblAlgn val="ctr"/>
        <c:lblOffset val="100"/>
        <c:noMultiLvlLbl val="0"/>
      </c:catAx>
      <c:valAx>
        <c:axId val="200615424"/>
        <c:scaling>
          <c:orientation val="minMax"/>
        </c:scaling>
        <c:delete val="0"/>
        <c:axPos val="l"/>
        <c:majorGridlines>
          <c:spPr>
            <a:ln>
              <a:solidFill>
                <a:schemeClr val="bg2"/>
              </a:solidFill>
            </a:ln>
          </c:spPr>
        </c:majorGridlines>
        <c:numFmt formatCode="General" sourceLinked="1"/>
        <c:majorTickMark val="out"/>
        <c:minorTickMark val="none"/>
        <c:tickLblPos val="nextTo"/>
        <c:crossAx val="200613888"/>
        <c:crosses val="autoZero"/>
        <c:crossBetween val="between"/>
      </c:valAx>
    </c:plotArea>
    <c:legend>
      <c:legendPos val="r"/>
      <c:layout>
        <c:manualLayout>
          <c:xMode val="edge"/>
          <c:yMode val="edge"/>
          <c:x val="6.0333333333333336E-2"/>
          <c:y val="0.15683143773694957"/>
          <c:w val="0.7202222222222221"/>
          <c:h val="8.4484908136482947E-2"/>
        </c:manualLayout>
      </c:layout>
      <c:overlay val="0"/>
    </c:legend>
    <c:plotVisOnly val="1"/>
    <c:dispBlanksAs val="gap"/>
    <c:showDLblsOverMax val="0"/>
  </c:chart>
  <c:txPr>
    <a:bodyPr/>
    <a:lstStyle/>
    <a:p>
      <a:pPr>
        <a:defRPr b="1">
          <a:latin typeface="黑体" panose="02010609060101010101" pitchFamily="49" charset="-122"/>
          <a:ea typeface="黑体" panose="02010609060101010101" pitchFamily="49" charset="-122"/>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0.04375</cdr:x>
      <cdr:y>0.03472</cdr:y>
    </cdr:from>
    <cdr:to>
      <cdr:x>0.94792</cdr:x>
      <cdr:y>0.14583</cdr:y>
    </cdr:to>
    <cdr:sp macro="" textlink="">
      <cdr:nvSpPr>
        <cdr:cNvPr id="2" name="TextBox 1"/>
        <cdr:cNvSpPr txBox="1"/>
      </cdr:nvSpPr>
      <cdr:spPr>
        <a:xfrm xmlns:a="http://schemas.openxmlformats.org/drawingml/2006/main">
          <a:off x="200025" y="95250"/>
          <a:ext cx="413385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zh-CN" altLang="en-US" sz="1100"/>
        </a:p>
      </cdr:txBody>
    </cdr:sp>
  </cdr:relSizeAnchor>
  <cdr:relSizeAnchor xmlns:cdr="http://schemas.openxmlformats.org/drawingml/2006/chartDrawing">
    <cdr:from>
      <cdr:x>0.03916</cdr:x>
      <cdr:y>0.02949</cdr:y>
    </cdr:from>
    <cdr:to>
      <cdr:x>0.9586</cdr:x>
      <cdr:y>0.16375</cdr:y>
    </cdr:to>
    <cdr:sp macro="" textlink="">
      <cdr:nvSpPr>
        <cdr:cNvPr id="3" name="TextBox 2"/>
        <cdr:cNvSpPr txBox="1"/>
      </cdr:nvSpPr>
      <cdr:spPr>
        <a:xfrm xmlns:a="http://schemas.openxmlformats.org/drawingml/2006/main">
          <a:off x="243566" y="108638"/>
          <a:ext cx="5718960" cy="494639"/>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zh-CN" altLang="en-US" sz="1600" b="1" dirty="0">
              <a:latin typeface="黑体" panose="02010609060101010101" pitchFamily="49" charset="-122"/>
              <a:ea typeface="黑体" panose="02010609060101010101" pitchFamily="49" charset="-122"/>
            </a:rPr>
            <a:t>图</a:t>
          </a:r>
          <a:r>
            <a:rPr lang="en-US" altLang="zh-CN" sz="1600" b="1" dirty="0">
              <a:latin typeface="黑体" panose="02010609060101010101" pitchFamily="49" charset="-122"/>
              <a:ea typeface="黑体" panose="02010609060101010101" pitchFamily="49" charset="-122"/>
            </a:rPr>
            <a:t>8</a:t>
          </a:r>
          <a:r>
            <a:rPr lang="zh-CN" altLang="en-US" sz="1600" b="1" dirty="0">
              <a:latin typeface="黑体" panose="02010609060101010101" pitchFamily="49" charset="-122"/>
              <a:ea typeface="黑体" panose="02010609060101010101" pitchFamily="49" charset="-122"/>
            </a:rPr>
            <a:t>：工业硅产量（单位：万吨）</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9D5C1D-A18C-4C77-A4D3-72DC43204846}" type="datetimeFigureOut">
              <a:rPr lang="zh-CN" altLang="en-US" smtClean="0"/>
              <a:t>2023/4/3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2F7E52-CE7F-43AB-BE40-8C7417D6FE5B}" type="slidenum">
              <a:rPr lang="zh-CN" altLang="en-US" smtClean="0"/>
              <a:t>‹#›</a:t>
            </a:fld>
            <a:endParaRPr lang="zh-CN" altLang="en-US"/>
          </a:p>
        </p:txBody>
      </p:sp>
    </p:spTree>
    <p:extLst>
      <p:ext uri="{BB962C8B-B14F-4D97-AF65-F5344CB8AC3E}">
        <p14:creationId xmlns:p14="http://schemas.microsoft.com/office/powerpoint/2010/main" val="1038665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pic>
        <p:nvPicPr>
          <p:cNvPr id="9" name="Picture 4">
            <a:extLst>
              <a:ext uri="{FF2B5EF4-FFF2-40B4-BE49-F238E27FC236}">
                <a16:creationId xmlns="" xmlns:a16="http://schemas.microsoft.com/office/drawing/2014/main" id="{D1AD4839-55C9-475D-8810-41BA4EB75494}"/>
              </a:ext>
            </a:extLst>
          </p:cNvPr>
          <p:cNvPicPr>
            <a:picLocks noChangeAspect="1" noChangeArrowheads="1"/>
          </p:cNvPicPr>
          <p:nvPr userDrawn="1"/>
        </p:nvPicPr>
        <p:blipFill>
          <a:blip r:embed="rId2"/>
          <a:srcRect/>
          <a:stretch>
            <a:fillRect/>
          </a:stretch>
        </p:blipFill>
        <p:spPr bwMode="auto">
          <a:xfrm>
            <a:off x="9714732" y="314603"/>
            <a:ext cx="2052433" cy="455532"/>
          </a:xfrm>
          <a:prstGeom prst="rect">
            <a:avLst/>
          </a:prstGeom>
          <a:noFill/>
          <a:ln w="9525">
            <a:noFill/>
            <a:miter lim="800000"/>
            <a:headEnd/>
            <a:tailEnd/>
          </a:ln>
          <a:effectLst/>
        </p:spPr>
      </p:pic>
      <p:sp>
        <p:nvSpPr>
          <p:cNvPr id="5" name="bk object 16">
            <a:extLst>
              <a:ext uri="{FF2B5EF4-FFF2-40B4-BE49-F238E27FC236}">
                <a16:creationId xmlns="" xmlns:a16="http://schemas.microsoft.com/office/drawing/2014/main" id="{DF37A443-3266-443A-9C6D-9848630F8136}"/>
              </a:ext>
            </a:extLst>
          </p:cNvPr>
          <p:cNvSpPr/>
          <p:nvPr userDrawn="1"/>
        </p:nvSpPr>
        <p:spPr>
          <a:xfrm>
            <a:off x="489203" y="906016"/>
            <a:ext cx="11277961" cy="51341"/>
          </a:xfrm>
          <a:custGeom>
            <a:avLst/>
            <a:gdLst/>
            <a:ahLst/>
            <a:cxnLst/>
            <a:rect l="l" t="t" r="r" b="b"/>
            <a:pathLst>
              <a:path w="8928100">
                <a:moveTo>
                  <a:pt x="0" y="0"/>
                </a:moveTo>
                <a:lnTo>
                  <a:pt x="8927592" y="0"/>
                </a:lnTo>
              </a:path>
            </a:pathLst>
          </a:custGeom>
          <a:ln w="35051">
            <a:solidFill>
              <a:srgbClr val="E60012"/>
            </a:solidFill>
          </a:ln>
        </p:spPr>
        <p:txBody>
          <a:bodyPr wrap="square" lIns="0" tIns="0" rIns="0" bIns="0" rtlCol="0"/>
          <a:lstStyle/>
          <a:p>
            <a:endParaRPr dirty="0">
              <a:latin typeface="阿里巴巴普惠体 2.0 55 Regular" panose="00020600040101010101" pitchFamily="18" charset="-122"/>
            </a:endParaRPr>
          </a:p>
        </p:txBody>
      </p:sp>
      <p:sp>
        <p:nvSpPr>
          <p:cNvPr id="11" name="AutoShape 19">
            <a:extLst>
              <a:ext uri="{FF2B5EF4-FFF2-40B4-BE49-F238E27FC236}">
                <a16:creationId xmlns="" xmlns:a16="http://schemas.microsoft.com/office/drawing/2014/main" id="{0F925ECC-D9A6-4435-AFDC-D6742C84C693}"/>
              </a:ext>
            </a:extLst>
          </p:cNvPr>
          <p:cNvSpPr>
            <a:spLocks noChangeArrowheads="1"/>
          </p:cNvSpPr>
          <p:nvPr userDrawn="1"/>
        </p:nvSpPr>
        <p:spPr bwMode="gray">
          <a:xfrm>
            <a:off x="3985650" y="2919347"/>
            <a:ext cx="7447378" cy="1566156"/>
          </a:xfrm>
          <a:prstGeom prst="rect">
            <a:avLst/>
          </a:prstGeom>
          <a:solidFill>
            <a:srgbClr val="E60012"/>
          </a:solidFill>
          <a:ln w="9525">
            <a:noFill/>
            <a:round/>
            <a:headEnd/>
            <a:tailEnd/>
          </a:ln>
          <a:effectLst/>
        </p:spPr>
        <p:txBody>
          <a:bodyPr wrap="none" anchor="ctr"/>
          <a:lstStyle/>
          <a:p>
            <a:pPr defTabSz="740573">
              <a:defRPr/>
            </a:pPr>
            <a:endParaRPr lang="en-US" altLang="zh-CN" sz="3200" b="1" dirty="0">
              <a:solidFill>
                <a:schemeClr val="bg1"/>
              </a:solidFill>
              <a:latin typeface="阿里巴巴普惠体 2.0 55 Regular" panose="00020600040101010101" pitchFamily="18" charset="-122"/>
              <a:ea typeface="阿里巴巴普惠体 2.0 55 Regular" panose="00020600040101010101" pitchFamily="18" charset="-122"/>
            </a:endParaRPr>
          </a:p>
        </p:txBody>
      </p:sp>
      <p:sp>
        <p:nvSpPr>
          <p:cNvPr id="12" name="标题 1">
            <a:extLst>
              <a:ext uri="{FF2B5EF4-FFF2-40B4-BE49-F238E27FC236}">
                <a16:creationId xmlns="" xmlns:a16="http://schemas.microsoft.com/office/drawing/2014/main" id="{2A1F280B-9BEB-4F49-AF41-6231606502F2}"/>
              </a:ext>
            </a:extLst>
          </p:cNvPr>
          <p:cNvSpPr>
            <a:spLocks noGrp="1"/>
          </p:cNvSpPr>
          <p:nvPr>
            <p:ph type="title"/>
          </p:nvPr>
        </p:nvSpPr>
        <p:spPr>
          <a:xfrm>
            <a:off x="3985649" y="2927327"/>
            <a:ext cx="7447377" cy="1557315"/>
          </a:xfrm>
        </p:spPr>
        <p:txBody>
          <a:bodyPr>
            <a:normAutofit/>
          </a:bodyPr>
          <a:lstStyle>
            <a:lvl1pPr algn="ctr">
              <a:defRPr sz="2800" b="1">
                <a:solidFill>
                  <a:schemeClr val="bg1"/>
                </a:solidFill>
                <a:latin typeface="阿里巴巴普惠体 2.0 55 Regular" panose="00020600040101010101" pitchFamily="18" charset="-122"/>
                <a:ea typeface="阿里巴巴普惠体 2.0 55 Regular" panose="00020600040101010101" pitchFamily="18" charset="-122"/>
              </a:defRPr>
            </a:lvl1pPr>
          </a:lstStyle>
          <a:p>
            <a:r>
              <a:rPr lang="zh-CN" altLang="en-US" dirty="0"/>
              <a:t>单击此处编辑母版标题样式</a:t>
            </a:r>
          </a:p>
        </p:txBody>
      </p:sp>
      <p:sp>
        <p:nvSpPr>
          <p:cNvPr id="6" name="AutoShape 19">
            <a:extLst>
              <a:ext uri="{FF2B5EF4-FFF2-40B4-BE49-F238E27FC236}">
                <a16:creationId xmlns="" xmlns:a16="http://schemas.microsoft.com/office/drawing/2014/main" id="{BD0A6ACF-004C-474E-8323-48B1A36B9EAF}"/>
              </a:ext>
            </a:extLst>
          </p:cNvPr>
          <p:cNvSpPr>
            <a:spLocks noChangeArrowheads="1"/>
          </p:cNvSpPr>
          <p:nvPr userDrawn="1"/>
        </p:nvSpPr>
        <p:spPr bwMode="gray">
          <a:xfrm>
            <a:off x="920918" y="2922354"/>
            <a:ext cx="2773017" cy="1566156"/>
          </a:xfrm>
          <a:prstGeom prst="rect">
            <a:avLst/>
          </a:prstGeom>
          <a:solidFill>
            <a:srgbClr val="F3D789"/>
          </a:solidFill>
          <a:ln w="9525">
            <a:noFill/>
            <a:round/>
            <a:headEnd/>
            <a:tailEnd/>
          </a:ln>
          <a:effectLst/>
        </p:spPr>
        <p:txBody>
          <a:bodyPr wrap="none" anchor="ctr"/>
          <a:lstStyle/>
          <a:p>
            <a:pPr defTabSz="740573">
              <a:defRPr/>
            </a:pPr>
            <a:endParaRPr lang="en-US" altLang="zh-CN" sz="3200" b="1" dirty="0">
              <a:solidFill>
                <a:schemeClr val="bg1"/>
              </a:solidFill>
              <a:latin typeface="阿里巴巴普惠体 2.0 55 Regular" panose="00020600040101010101" pitchFamily="18" charset="-122"/>
              <a:ea typeface="阿里巴巴普惠体 2.0 55 Regular" panose="00020600040101010101" pitchFamily="18" charset="-122"/>
            </a:endParaRPr>
          </a:p>
        </p:txBody>
      </p:sp>
      <p:sp>
        <p:nvSpPr>
          <p:cNvPr id="2" name="矩形 1">
            <a:extLst>
              <a:ext uri="{FF2B5EF4-FFF2-40B4-BE49-F238E27FC236}">
                <a16:creationId xmlns="" xmlns:a16="http://schemas.microsoft.com/office/drawing/2014/main" id="{68321E06-0A60-4637-A3A1-2E3282844721}"/>
              </a:ext>
            </a:extLst>
          </p:cNvPr>
          <p:cNvSpPr/>
          <p:nvPr userDrawn="1"/>
        </p:nvSpPr>
        <p:spPr>
          <a:xfrm>
            <a:off x="3803628" y="2927327"/>
            <a:ext cx="72329" cy="1566000"/>
          </a:xfrm>
          <a:prstGeom prst="rect">
            <a:avLst/>
          </a:prstGeom>
          <a:gradFill flip="none" rotWithShape="1">
            <a:gsLst>
              <a:gs pos="0">
                <a:srgbClr val="F3D789"/>
              </a:gs>
              <a:gs pos="100000">
                <a:srgbClr val="EA2B3A"/>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2.0 55 Regular" panose="00020600040101010101" pitchFamily="18" charset="-122"/>
              <a:ea typeface="阿里巴巴普惠体 2.0 55 Regular" panose="00020600040101010101" pitchFamily="18" charset="-122"/>
            </a:endParaRPr>
          </a:p>
        </p:txBody>
      </p:sp>
      <p:sp>
        <p:nvSpPr>
          <p:cNvPr id="13" name="文本占位符 2">
            <a:extLst>
              <a:ext uri="{FF2B5EF4-FFF2-40B4-BE49-F238E27FC236}">
                <a16:creationId xmlns="" xmlns:a16="http://schemas.microsoft.com/office/drawing/2014/main" id="{D6B78122-A242-44B0-B2C3-FAC570290797}"/>
              </a:ext>
            </a:extLst>
          </p:cNvPr>
          <p:cNvSpPr>
            <a:spLocks noGrp="1"/>
          </p:cNvSpPr>
          <p:nvPr>
            <p:ph type="body" idx="1"/>
          </p:nvPr>
        </p:nvSpPr>
        <p:spPr>
          <a:xfrm>
            <a:off x="920918" y="2927327"/>
            <a:ext cx="2773016" cy="1557315"/>
          </a:xfrm>
        </p:spPr>
        <p:txBody>
          <a:bodyPr anchor="ctr">
            <a:normAutofit/>
          </a:bodyPr>
          <a:lstStyle>
            <a:lvl1pPr marL="0" indent="0" algn="ctr" defTabSz="914400" rtl="0" eaLnBrk="1" latinLnBrk="0" hangingPunct="1">
              <a:lnSpc>
                <a:spcPct val="90000"/>
              </a:lnSpc>
              <a:spcBef>
                <a:spcPct val="0"/>
              </a:spcBef>
              <a:buNone/>
              <a:defRPr lang="zh-CN" altLang="en-US" sz="2800" b="1" kern="1200" dirty="0" smtClean="0">
                <a:solidFill>
                  <a:schemeClr val="bg1"/>
                </a:solidFill>
                <a:latin typeface="阿里巴巴普惠体 2.0 55 Regular" panose="00020600040101010101" pitchFamily="18" charset="-122"/>
                <a:ea typeface="阿里巴巴普惠体 2.0 55 Regular" panose="00020600040101010101" pitchFamily="18" charset="-122"/>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Tree>
    <p:extLst>
      <p:ext uri="{BB962C8B-B14F-4D97-AF65-F5344CB8AC3E}">
        <p14:creationId xmlns:p14="http://schemas.microsoft.com/office/powerpoint/2010/main" val="462790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9" name="Picture 4">
            <a:extLst>
              <a:ext uri="{FF2B5EF4-FFF2-40B4-BE49-F238E27FC236}">
                <a16:creationId xmlns="" xmlns:a16="http://schemas.microsoft.com/office/drawing/2014/main" id="{D1AD4839-55C9-475D-8810-41BA4EB75494}"/>
              </a:ext>
            </a:extLst>
          </p:cNvPr>
          <p:cNvPicPr>
            <a:picLocks noChangeAspect="1" noChangeArrowheads="1"/>
          </p:cNvPicPr>
          <p:nvPr userDrawn="1"/>
        </p:nvPicPr>
        <p:blipFill>
          <a:blip r:embed="rId2"/>
          <a:srcRect/>
          <a:stretch>
            <a:fillRect/>
          </a:stretch>
        </p:blipFill>
        <p:spPr bwMode="auto">
          <a:xfrm>
            <a:off x="9714732" y="314603"/>
            <a:ext cx="2052433" cy="455532"/>
          </a:xfrm>
          <a:prstGeom prst="rect">
            <a:avLst/>
          </a:prstGeom>
          <a:noFill/>
          <a:ln w="9525">
            <a:noFill/>
            <a:miter lim="800000"/>
            <a:headEnd/>
            <a:tailEnd/>
          </a:ln>
          <a:effectLst/>
        </p:spPr>
      </p:pic>
      <p:sp>
        <p:nvSpPr>
          <p:cNvPr id="5" name="bk object 16">
            <a:extLst>
              <a:ext uri="{FF2B5EF4-FFF2-40B4-BE49-F238E27FC236}">
                <a16:creationId xmlns="" xmlns:a16="http://schemas.microsoft.com/office/drawing/2014/main" id="{DF37A443-3266-443A-9C6D-9848630F8136}"/>
              </a:ext>
            </a:extLst>
          </p:cNvPr>
          <p:cNvSpPr/>
          <p:nvPr userDrawn="1"/>
        </p:nvSpPr>
        <p:spPr>
          <a:xfrm>
            <a:off x="489203" y="906016"/>
            <a:ext cx="11277961" cy="51341"/>
          </a:xfrm>
          <a:custGeom>
            <a:avLst/>
            <a:gdLst/>
            <a:ahLst/>
            <a:cxnLst/>
            <a:rect l="l" t="t" r="r" b="b"/>
            <a:pathLst>
              <a:path w="8928100">
                <a:moveTo>
                  <a:pt x="0" y="0"/>
                </a:moveTo>
                <a:lnTo>
                  <a:pt x="8927592" y="0"/>
                </a:lnTo>
              </a:path>
            </a:pathLst>
          </a:custGeom>
          <a:ln w="35051">
            <a:solidFill>
              <a:srgbClr val="EA2B3A"/>
            </a:solidFill>
          </a:ln>
        </p:spPr>
        <p:txBody>
          <a:bodyPr wrap="square" lIns="0" tIns="0" rIns="0" bIns="0" rtlCol="0"/>
          <a:lstStyle/>
          <a:p>
            <a:endParaRPr dirty="0">
              <a:latin typeface="阿里巴巴普惠体 2.0 55 Regular" panose="00020600040101010101" pitchFamily="18" charset="-122"/>
            </a:endParaRPr>
          </a:p>
        </p:txBody>
      </p:sp>
      <p:sp>
        <p:nvSpPr>
          <p:cNvPr id="6" name="bk object 17">
            <a:extLst>
              <a:ext uri="{FF2B5EF4-FFF2-40B4-BE49-F238E27FC236}">
                <a16:creationId xmlns="" xmlns:a16="http://schemas.microsoft.com/office/drawing/2014/main" id="{537F878D-AE35-4D7E-AAA7-7DC9C05E4E7F}"/>
              </a:ext>
            </a:extLst>
          </p:cNvPr>
          <p:cNvSpPr/>
          <p:nvPr userDrawn="1"/>
        </p:nvSpPr>
        <p:spPr>
          <a:xfrm flipV="1">
            <a:off x="497090" y="6339838"/>
            <a:ext cx="11252240" cy="79372"/>
          </a:xfrm>
          <a:custGeom>
            <a:avLst/>
            <a:gdLst/>
            <a:ahLst/>
            <a:cxnLst/>
            <a:rect l="l" t="t" r="r" b="b"/>
            <a:pathLst>
              <a:path w="7487920">
                <a:moveTo>
                  <a:pt x="0" y="0"/>
                </a:moveTo>
                <a:lnTo>
                  <a:pt x="7487411" y="0"/>
                </a:lnTo>
              </a:path>
            </a:pathLst>
          </a:custGeom>
          <a:ln w="18287">
            <a:solidFill>
              <a:srgbClr val="EA2B3A"/>
            </a:solidFill>
          </a:ln>
        </p:spPr>
        <p:txBody>
          <a:bodyPr wrap="square" lIns="0" tIns="0" rIns="0" bIns="0" rtlCol="0"/>
          <a:lstStyle/>
          <a:p>
            <a:endParaRPr dirty="0">
              <a:latin typeface="阿里巴巴普惠体 2.0 55 Regular" panose="00020600040101010101" pitchFamily="18" charset="-122"/>
            </a:endParaRPr>
          </a:p>
        </p:txBody>
      </p:sp>
      <p:sp>
        <p:nvSpPr>
          <p:cNvPr id="10" name="标题 1">
            <a:extLst>
              <a:ext uri="{FF2B5EF4-FFF2-40B4-BE49-F238E27FC236}">
                <a16:creationId xmlns="" xmlns:a16="http://schemas.microsoft.com/office/drawing/2014/main" id="{C345D3DD-4CA6-4599-86A0-A0894F01A5CA}"/>
              </a:ext>
            </a:extLst>
          </p:cNvPr>
          <p:cNvSpPr>
            <a:spLocks noGrp="1"/>
          </p:cNvSpPr>
          <p:nvPr>
            <p:ph type="title"/>
          </p:nvPr>
        </p:nvSpPr>
        <p:spPr>
          <a:xfrm>
            <a:off x="497090" y="365126"/>
            <a:ext cx="6247377" cy="432674"/>
          </a:xfrm>
        </p:spPr>
        <p:txBody>
          <a:bodyPr>
            <a:normAutofit/>
          </a:bodyPr>
          <a:lstStyle>
            <a:lvl1pPr>
              <a:defRPr sz="2000" b="1">
                <a:latin typeface="阿里巴巴普惠体 2.0 55 Regular" panose="00020600040101010101" pitchFamily="18" charset="-122"/>
                <a:ea typeface="阿里巴巴普惠体 2.0 55 Regular" panose="00020600040101010101" pitchFamily="18" charset="-122"/>
              </a:defRPr>
            </a:lvl1pPr>
          </a:lstStyle>
          <a:p>
            <a:r>
              <a:rPr lang="zh-CN" altLang="en-US" dirty="0"/>
              <a:t>单击此处编辑母版标题样式</a:t>
            </a:r>
          </a:p>
        </p:txBody>
      </p:sp>
    </p:spTree>
    <p:extLst>
      <p:ext uri="{BB962C8B-B14F-4D97-AF65-F5344CB8AC3E}">
        <p14:creationId xmlns:p14="http://schemas.microsoft.com/office/powerpoint/2010/main" val="609468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9" name="Picture 4">
            <a:extLst>
              <a:ext uri="{FF2B5EF4-FFF2-40B4-BE49-F238E27FC236}">
                <a16:creationId xmlns="" xmlns:a16="http://schemas.microsoft.com/office/drawing/2014/main" id="{D1AD4839-55C9-475D-8810-41BA4EB75494}"/>
              </a:ext>
            </a:extLst>
          </p:cNvPr>
          <p:cNvPicPr>
            <a:picLocks noChangeAspect="1" noChangeArrowheads="1"/>
          </p:cNvPicPr>
          <p:nvPr userDrawn="1"/>
        </p:nvPicPr>
        <p:blipFill>
          <a:blip r:embed="rId2"/>
          <a:srcRect/>
          <a:stretch>
            <a:fillRect/>
          </a:stretch>
        </p:blipFill>
        <p:spPr bwMode="auto">
          <a:xfrm>
            <a:off x="9714732" y="314603"/>
            <a:ext cx="2052433" cy="455532"/>
          </a:xfrm>
          <a:prstGeom prst="rect">
            <a:avLst/>
          </a:prstGeom>
          <a:noFill/>
          <a:ln w="9525">
            <a:noFill/>
            <a:miter lim="800000"/>
            <a:headEnd/>
            <a:tailEnd/>
          </a:ln>
          <a:effectLst/>
        </p:spPr>
      </p:pic>
      <p:sp>
        <p:nvSpPr>
          <p:cNvPr id="5" name="bk object 16">
            <a:extLst>
              <a:ext uri="{FF2B5EF4-FFF2-40B4-BE49-F238E27FC236}">
                <a16:creationId xmlns="" xmlns:a16="http://schemas.microsoft.com/office/drawing/2014/main" id="{DF37A443-3266-443A-9C6D-9848630F8136}"/>
              </a:ext>
            </a:extLst>
          </p:cNvPr>
          <p:cNvSpPr/>
          <p:nvPr userDrawn="1"/>
        </p:nvSpPr>
        <p:spPr>
          <a:xfrm>
            <a:off x="489203" y="906016"/>
            <a:ext cx="11277961" cy="51341"/>
          </a:xfrm>
          <a:custGeom>
            <a:avLst/>
            <a:gdLst/>
            <a:ahLst/>
            <a:cxnLst/>
            <a:rect l="l" t="t" r="r" b="b"/>
            <a:pathLst>
              <a:path w="8928100">
                <a:moveTo>
                  <a:pt x="0" y="0"/>
                </a:moveTo>
                <a:lnTo>
                  <a:pt x="8927592" y="0"/>
                </a:lnTo>
              </a:path>
            </a:pathLst>
          </a:custGeom>
          <a:ln w="35051">
            <a:solidFill>
              <a:srgbClr val="EA2B3A"/>
            </a:solidFill>
          </a:ln>
        </p:spPr>
        <p:txBody>
          <a:bodyPr wrap="square" lIns="0" tIns="0" rIns="0" bIns="0" rtlCol="0"/>
          <a:lstStyle/>
          <a:p>
            <a:endParaRPr dirty="0">
              <a:latin typeface="阿里巴巴普惠体 2.0 55 Regular" panose="00020600040101010101" pitchFamily="18" charset="-122"/>
            </a:endParaRPr>
          </a:p>
        </p:txBody>
      </p:sp>
      <p:sp>
        <p:nvSpPr>
          <p:cNvPr id="10" name="标题 1">
            <a:extLst>
              <a:ext uri="{FF2B5EF4-FFF2-40B4-BE49-F238E27FC236}">
                <a16:creationId xmlns="" xmlns:a16="http://schemas.microsoft.com/office/drawing/2014/main" id="{C345D3DD-4CA6-4599-86A0-A0894F01A5CA}"/>
              </a:ext>
            </a:extLst>
          </p:cNvPr>
          <p:cNvSpPr>
            <a:spLocks noGrp="1"/>
          </p:cNvSpPr>
          <p:nvPr>
            <p:ph type="title"/>
          </p:nvPr>
        </p:nvSpPr>
        <p:spPr>
          <a:xfrm>
            <a:off x="497090" y="365126"/>
            <a:ext cx="6247377" cy="432674"/>
          </a:xfrm>
        </p:spPr>
        <p:txBody>
          <a:bodyPr>
            <a:normAutofit/>
          </a:bodyPr>
          <a:lstStyle>
            <a:lvl1pPr>
              <a:defRPr sz="1800">
                <a:latin typeface="阿里巴巴普惠体 2.0 55 Regular" panose="00020600040101010101" pitchFamily="18" charset="-122"/>
                <a:ea typeface="阿里巴巴普惠体 2.0 55 Regular" panose="00020600040101010101" pitchFamily="18" charset="-122"/>
              </a:defRPr>
            </a:lvl1pPr>
          </a:lstStyle>
          <a:p>
            <a:r>
              <a:rPr lang="zh-CN" altLang="en-US" dirty="0"/>
              <a:t>单击此处编辑母版标题样式</a:t>
            </a:r>
          </a:p>
        </p:txBody>
      </p:sp>
      <p:sp>
        <p:nvSpPr>
          <p:cNvPr id="7" name="矩形 6">
            <a:extLst>
              <a:ext uri="{FF2B5EF4-FFF2-40B4-BE49-F238E27FC236}">
                <a16:creationId xmlns="" xmlns:a16="http://schemas.microsoft.com/office/drawing/2014/main" id="{7BC29D52-0A98-414E-BB23-7B82401C4331}"/>
              </a:ext>
            </a:extLst>
          </p:cNvPr>
          <p:cNvSpPr/>
          <p:nvPr userDrawn="1"/>
        </p:nvSpPr>
        <p:spPr>
          <a:xfrm>
            <a:off x="-1" y="6698876"/>
            <a:ext cx="3461219"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2.0 55 Regular" panose="00020600040101010101" pitchFamily="18" charset="-122"/>
              <a:ea typeface="阿里巴巴普惠体 2.0 55 Regular" panose="00020600040101010101" pitchFamily="18" charset="-122"/>
            </a:endParaRPr>
          </a:p>
        </p:txBody>
      </p:sp>
      <p:sp>
        <p:nvSpPr>
          <p:cNvPr id="8" name="矩形 7">
            <a:extLst>
              <a:ext uri="{FF2B5EF4-FFF2-40B4-BE49-F238E27FC236}">
                <a16:creationId xmlns="" xmlns:a16="http://schemas.microsoft.com/office/drawing/2014/main" id="{3098216F-2B62-4A89-A997-58343F2054E3}"/>
              </a:ext>
            </a:extLst>
          </p:cNvPr>
          <p:cNvSpPr/>
          <p:nvPr userDrawn="1"/>
        </p:nvSpPr>
        <p:spPr>
          <a:xfrm>
            <a:off x="3461218" y="6698876"/>
            <a:ext cx="8730782" cy="159124"/>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2.0 55 Regular" panose="00020600040101010101" pitchFamily="18" charset="-122"/>
              <a:ea typeface="阿里巴巴普惠体 2.0 55 Regular" panose="00020600040101010101" pitchFamily="18" charset="-122"/>
            </a:endParaRPr>
          </a:p>
        </p:txBody>
      </p:sp>
    </p:spTree>
    <p:extLst>
      <p:ext uri="{BB962C8B-B14F-4D97-AF65-F5344CB8AC3E}">
        <p14:creationId xmlns:p14="http://schemas.microsoft.com/office/powerpoint/2010/main" val="1231457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9" name="Picture 4">
            <a:extLst>
              <a:ext uri="{FF2B5EF4-FFF2-40B4-BE49-F238E27FC236}">
                <a16:creationId xmlns="" xmlns:a16="http://schemas.microsoft.com/office/drawing/2014/main" id="{D1AD4839-55C9-475D-8810-41BA4EB75494}"/>
              </a:ext>
            </a:extLst>
          </p:cNvPr>
          <p:cNvPicPr>
            <a:picLocks noChangeAspect="1" noChangeArrowheads="1"/>
          </p:cNvPicPr>
          <p:nvPr userDrawn="1"/>
        </p:nvPicPr>
        <p:blipFill>
          <a:blip r:embed="rId2"/>
          <a:srcRect/>
          <a:stretch>
            <a:fillRect/>
          </a:stretch>
        </p:blipFill>
        <p:spPr bwMode="auto">
          <a:xfrm>
            <a:off x="9714732" y="314603"/>
            <a:ext cx="2052433" cy="455532"/>
          </a:xfrm>
          <a:prstGeom prst="rect">
            <a:avLst/>
          </a:prstGeom>
          <a:noFill/>
          <a:ln w="9525">
            <a:noFill/>
            <a:miter lim="800000"/>
            <a:headEnd/>
            <a:tailEnd/>
          </a:ln>
          <a:effectLst/>
        </p:spPr>
      </p:pic>
      <p:sp>
        <p:nvSpPr>
          <p:cNvPr id="5" name="bk object 16">
            <a:extLst>
              <a:ext uri="{FF2B5EF4-FFF2-40B4-BE49-F238E27FC236}">
                <a16:creationId xmlns="" xmlns:a16="http://schemas.microsoft.com/office/drawing/2014/main" id="{DF37A443-3266-443A-9C6D-9848630F8136}"/>
              </a:ext>
            </a:extLst>
          </p:cNvPr>
          <p:cNvSpPr/>
          <p:nvPr userDrawn="1"/>
        </p:nvSpPr>
        <p:spPr>
          <a:xfrm>
            <a:off x="489203" y="906016"/>
            <a:ext cx="11277961" cy="51341"/>
          </a:xfrm>
          <a:custGeom>
            <a:avLst/>
            <a:gdLst/>
            <a:ahLst/>
            <a:cxnLst/>
            <a:rect l="l" t="t" r="r" b="b"/>
            <a:pathLst>
              <a:path w="8928100">
                <a:moveTo>
                  <a:pt x="0" y="0"/>
                </a:moveTo>
                <a:lnTo>
                  <a:pt x="8927592" y="0"/>
                </a:lnTo>
              </a:path>
            </a:pathLst>
          </a:custGeom>
          <a:ln w="35051">
            <a:solidFill>
              <a:srgbClr val="E60012"/>
            </a:solidFill>
          </a:ln>
        </p:spPr>
        <p:txBody>
          <a:bodyPr wrap="square" lIns="0" tIns="0" rIns="0" bIns="0" rtlCol="0"/>
          <a:lstStyle/>
          <a:p>
            <a:endParaRPr dirty="0">
              <a:latin typeface="阿里巴巴普惠体 2.0 55 Regular" panose="00020600040101010101" pitchFamily="18" charset="-122"/>
            </a:endParaRPr>
          </a:p>
        </p:txBody>
      </p:sp>
      <p:sp>
        <p:nvSpPr>
          <p:cNvPr id="10" name="标题 1">
            <a:extLst>
              <a:ext uri="{FF2B5EF4-FFF2-40B4-BE49-F238E27FC236}">
                <a16:creationId xmlns="" xmlns:a16="http://schemas.microsoft.com/office/drawing/2014/main" id="{C345D3DD-4CA6-4599-86A0-A0894F01A5CA}"/>
              </a:ext>
            </a:extLst>
          </p:cNvPr>
          <p:cNvSpPr>
            <a:spLocks noGrp="1"/>
          </p:cNvSpPr>
          <p:nvPr>
            <p:ph type="title"/>
          </p:nvPr>
        </p:nvSpPr>
        <p:spPr>
          <a:xfrm>
            <a:off x="497090" y="365126"/>
            <a:ext cx="6247377" cy="432674"/>
          </a:xfrm>
        </p:spPr>
        <p:txBody>
          <a:bodyPr>
            <a:normAutofit/>
          </a:bodyPr>
          <a:lstStyle>
            <a:lvl1pPr>
              <a:defRPr sz="2400">
                <a:solidFill>
                  <a:srgbClr val="E60012"/>
                </a:solidFill>
                <a:latin typeface="阿里巴巴普惠体 2.0 55 Regular" panose="00020600040101010101" pitchFamily="18" charset="-122"/>
                <a:ea typeface="阿里巴巴普惠体 2.0 55 Regular" panose="00020600040101010101" pitchFamily="18" charset="-122"/>
              </a:defRPr>
            </a:lvl1pPr>
          </a:lstStyle>
          <a:p>
            <a:r>
              <a:rPr lang="zh-CN" altLang="en-US" dirty="0"/>
              <a:t>单击此处编辑母版标题样式</a:t>
            </a:r>
          </a:p>
        </p:txBody>
      </p:sp>
      <p:sp>
        <p:nvSpPr>
          <p:cNvPr id="7" name="矩形 6">
            <a:extLst>
              <a:ext uri="{FF2B5EF4-FFF2-40B4-BE49-F238E27FC236}">
                <a16:creationId xmlns="" xmlns:a16="http://schemas.microsoft.com/office/drawing/2014/main" id="{7BC29D52-0A98-414E-BB23-7B82401C4331}"/>
              </a:ext>
            </a:extLst>
          </p:cNvPr>
          <p:cNvSpPr/>
          <p:nvPr userDrawn="1"/>
        </p:nvSpPr>
        <p:spPr>
          <a:xfrm>
            <a:off x="-1" y="6698876"/>
            <a:ext cx="3461219"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2.0 55 Regular" panose="00020600040101010101" pitchFamily="18" charset="-122"/>
              <a:ea typeface="阿里巴巴普惠体 2.0 55 Regular" panose="00020600040101010101" pitchFamily="18" charset="-122"/>
            </a:endParaRPr>
          </a:p>
        </p:txBody>
      </p:sp>
      <p:sp>
        <p:nvSpPr>
          <p:cNvPr id="8" name="矩形 7">
            <a:extLst>
              <a:ext uri="{FF2B5EF4-FFF2-40B4-BE49-F238E27FC236}">
                <a16:creationId xmlns="" xmlns:a16="http://schemas.microsoft.com/office/drawing/2014/main" id="{3098216F-2B62-4A89-A997-58343F2054E3}"/>
              </a:ext>
            </a:extLst>
          </p:cNvPr>
          <p:cNvSpPr/>
          <p:nvPr userDrawn="1"/>
        </p:nvSpPr>
        <p:spPr>
          <a:xfrm>
            <a:off x="3461218" y="6698876"/>
            <a:ext cx="8730782" cy="159124"/>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2.0 55 Regular" panose="00020600040101010101" pitchFamily="18" charset="-122"/>
              <a:ea typeface="阿里巴巴普惠体 2.0 55 Regular" panose="00020600040101010101" pitchFamily="18" charset="-122"/>
            </a:endParaRPr>
          </a:p>
        </p:txBody>
      </p:sp>
    </p:spTree>
    <p:extLst>
      <p:ext uri="{BB962C8B-B14F-4D97-AF65-F5344CB8AC3E}">
        <p14:creationId xmlns:p14="http://schemas.microsoft.com/office/powerpoint/2010/main" val="3987192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pic>
        <p:nvPicPr>
          <p:cNvPr id="9" name="Picture 4">
            <a:extLst>
              <a:ext uri="{FF2B5EF4-FFF2-40B4-BE49-F238E27FC236}">
                <a16:creationId xmlns="" xmlns:a16="http://schemas.microsoft.com/office/drawing/2014/main" id="{D1AD4839-55C9-475D-8810-41BA4EB75494}"/>
              </a:ext>
            </a:extLst>
          </p:cNvPr>
          <p:cNvPicPr>
            <a:picLocks noChangeAspect="1" noChangeArrowheads="1"/>
          </p:cNvPicPr>
          <p:nvPr userDrawn="1"/>
        </p:nvPicPr>
        <p:blipFill>
          <a:blip r:embed="rId2"/>
          <a:srcRect/>
          <a:stretch>
            <a:fillRect/>
          </a:stretch>
        </p:blipFill>
        <p:spPr bwMode="auto">
          <a:xfrm>
            <a:off x="9714732" y="314603"/>
            <a:ext cx="2052433" cy="455532"/>
          </a:xfrm>
          <a:prstGeom prst="rect">
            <a:avLst/>
          </a:prstGeom>
          <a:noFill/>
          <a:ln w="9525">
            <a:noFill/>
            <a:miter lim="800000"/>
            <a:headEnd/>
            <a:tailEnd/>
          </a:ln>
          <a:effectLst/>
        </p:spPr>
      </p:pic>
      <p:sp>
        <p:nvSpPr>
          <p:cNvPr id="5" name="bk object 16">
            <a:extLst>
              <a:ext uri="{FF2B5EF4-FFF2-40B4-BE49-F238E27FC236}">
                <a16:creationId xmlns="" xmlns:a16="http://schemas.microsoft.com/office/drawing/2014/main" id="{DF37A443-3266-443A-9C6D-9848630F8136}"/>
              </a:ext>
            </a:extLst>
          </p:cNvPr>
          <p:cNvSpPr/>
          <p:nvPr userDrawn="1"/>
        </p:nvSpPr>
        <p:spPr>
          <a:xfrm>
            <a:off x="489203" y="906016"/>
            <a:ext cx="11277961" cy="51341"/>
          </a:xfrm>
          <a:custGeom>
            <a:avLst/>
            <a:gdLst/>
            <a:ahLst/>
            <a:cxnLst/>
            <a:rect l="l" t="t" r="r" b="b"/>
            <a:pathLst>
              <a:path w="8928100">
                <a:moveTo>
                  <a:pt x="0" y="0"/>
                </a:moveTo>
                <a:lnTo>
                  <a:pt x="8927592" y="0"/>
                </a:lnTo>
              </a:path>
            </a:pathLst>
          </a:custGeom>
          <a:ln w="35051">
            <a:solidFill>
              <a:srgbClr val="E60012"/>
            </a:solidFill>
          </a:ln>
        </p:spPr>
        <p:txBody>
          <a:bodyPr wrap="square" lIns="0" tIns="0" rIns="0" bIns="0" rtlCol="0"/>
          <a:lstStyle/>
          <a:p>
            <a:endParaRPr dirty="0">
              <a:latin typeface="阿里巴巴普惠体 2.0 55 Regular" panose="00020600040101010101" pitchFamily="18" charset="-122"/>
            </a:endParaRPr>
          </a:p>
        </p:txBody>
      </p:sp>
    </p:spTree>
    <p:extLst>
      <p:ext uri="{BB962C8B-B14F-4D97-AF65-F5344CB8AC3E}">
        <p14:creationId xmlns:p14="http://schemas.microsoft.com/office/powerpoint/2010/main" val="454955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9" name="Picture 4">
            <a:extLst>
              <a:ext uri="{FF2B5EF4-FFF2-40B4-BE49-F238E27FC236}">
                <a16:creationId xmlns="" xmlns:a16="http://schemas.microsoft.com/office/drawing/2014/main" id="{D1AD4839-55C9-475D-8810-41BA4EB75494}"/>
              </a:ext>
            </a:extLst>
          </p:cNvPr>
          <p:cNvPicPr>
            <a:picLocks noChangeAspect="1" noChangeArrowheads="1"/>
          </p:cNvPicPr>
          <p:nvPr userDrawn="1"/>
        </p:nvPicPr>
        <p:blipFill>
          <a:blip r:embed="rId2"/>
          <a:srcRect/>
          <a:stretch>
            <a:fillRect/>
          </a:stretch>
        </p:blipFill>
        <p:spPr bwMode="auto">
          <a:xfrm>
            <a:off x="9714732" y="314603"/>
            <a:ext cx="2052433" cy="455532"/>
          </a:xfrm>
          <a:prstGeom prst="rect">
            <a:avLst/>
          </a:prstGeom>
          <a:noFill/>
          <a:ln w="9525">
            <a:noFill/>
            <a:miter lim="800000"/>
            <a:headEnd/>
            <a:tailEnd/>
          </a:ln>
          <a:effectLst/>
        </p:spPr>
      </p:pic>
    </p:spTree>
    <p:extLst>
      <p:ext uri="{BB962C8B-B14F-4D97-AF65-F5344CB8AC3E}">
        <p14:creationId xmlns:p14="http://schemas.microsoft.com/office/powerpoint/2010/main" val="1121728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9" name="Picture 4">
            <a:extLst>
              <a:ext uri="{FF2B5EF4-FFF2-40B4-BE49-F238E27FC236}">
                <a16:creationId xmlns="" xmlns:a16="http://schemas.microsoft.com/office/drawing/2014/main" id="{D1AD4839-55C9-475D-8810-41BA4EB75494}"/>
              </a:ext>
            </a:extLst>
          </p:cNvPr>
          <p:cNvPicPr>
            <a:picLocks noChangeAspect="1" noChangeArrowheads="1"/>
          </p:cNvPicPr>
          <p:nvPr userDrawn="1"/>
        </p:nvPicPr>
        <p:blipFill>
          <a:blip r:embed="rId2"/>
          <a:srcRect/>
          <a:stretch>
            <a:fillRect/>
          </a:stretch>
        </p:blipFill>
        <p:spPr bwMode="auto">
          <a:xfrm>
            <a:off x="9714732" y="314603"/>
            <a:ext cx="2052433" cy="455532"/>
          </a:xfrm>
          <a:prstGeom prst="rect">
            <a:avLst/>
          </a:prstGeom>
          <a:noFill/>
          <a:ln w="9525">
            <a:noFill/>
            <a:miter lim="800000"/>
            <a:headEnd/>
            <a:tailEnd/>
          </a:ln>
          <a:effectLst/>
        </p:spPr>
      </p:pic>
      <p:sp>
        <p:nvSpPr>
          <p:cNvPr id="5" name="bk object 16">
            <a:extLst>
              <a:ext uri="{FF2B5EF4-FFF2-40B4-BE49-F238E27FC236}">
                <a16:creationId xmlns="" xmlns:a16="http://schemas.microsoft.com/office/drawing/2014/main" id="{DF37A443-3266-443A-9C6D-9848630F8136}"/>
              </a:ext>
            </a:extLst>
          </p:cNvPr>
          <p:cNvSpPr/>
          <p:nvPr userDrawn="1"/>
        </p:nvSpPr>
        <p:spPr>
          <a:xfrm>
            <a:off x="489203" y="906016"/>
            <a:ext cx="11277961" cy="51341"/>
          </a:xfrm>
          <a:custGeom>
            <a:avLst/>
            <a:gdLst/>
            <a:ahLst/>
            <a:cxnLst/>
            <a:rect l="l" t="t" r="r" b="b"/>
            <a:pathLst>
              <a:path w="8928100">
                <a:moveTo>
                  <a:pt x="0" y="0"/>
                </a:moveTo>
                <a:lnTo>
                  <a:pt x="8927592" y="0"/>
                </a:lnTo>
              </a:path>
            </a:pathLst>
          </a:custGeom>
          <a:ln w="35051">
            <a:solidFill>
              <a:srgbClr val="E60012"/>
            </a:solidFill>
          </a:ln>
        </p:spPr>
        <p:txBody>
          <a:bodyPr wrap="square" lIns="0" tIns="0" rIns="0" bIns="0" rtlCol="0"/>
          <a:lstStyle/>
          <a:p>
            <a:endParaRPr dirty="0">
              <a:latin typeface="阿里巴巴普惠体 2.0 55 Regular" panose="00020600040101010101" pitchFamily="18" charset="-122"/>
            </a:endParaRPr>
          </a:p>
        </p:txBody>
      </p:sp>
      <p:sp>
        <p:nvSpPr>
          <p:cNvPr id="11" name="AutoShape 19">
            <a:extLst>
              <a:ext uri="{FF2B5EF4-FFF2-40B4-BE49-F238E27FC236}">
                <a16:creationId xmlns="" xmlns:a16="http://schemas.microsoft.com/office/drawing/2014/main" id="{0F925ECC-D9A6-4435-AFDC-D6742C84C693}"/>
              </a:ext>
            </a:extLst>
          </p:cNvPr>
          <p:cNvSpPr>
            <a:spLocks noChangeArrowheads="1"/>
          </p:cNvSpPr>
          <p:nvPr userDrawn="1"/>
        </p:nvSpPr>
        <p:spPr bwMode="gray">
          <a:xfrm>
            <a:off x="489203" y="4080677"/>
            <a:ext cx="2703310" cy="697063"/>
          </a:xfrm>
          <a:prstGeom prst="roundRect">
            <a:avLst>
              <a:gd name="adj" fmla="val 17509"/>
            </a:avLst>
          </a:prstGeom>
          <a:solidFill>
            <a:srgbClr val="E60012"/>
          </a:solidFill>
          <a:ln w="9525">
            <a:noFill/>
            <a:round/>
            <a:headEnd/>
            <a:tailEnd/>
          </a:ln>
          <a:effectLst/>
        </p:spPr>
        <p:txBody>
          <a:bodyPr wrap="none" anchor="ctr"/>
          <a:lstStyle/>
          <a:p>
            <a:pPr defTabSz="740573">
              <a:defRPr/>
            </a:pPr>
            <a:endParaRPr lang="en-US" altLang="zh-CN" sz="3200" b="1" dirty="0">
              <a:solidFill>
                <a:schemeClr val="bg1"/>
              </a:solidFill>
              <a:latin typeface="阿里巴巴普惠体 2.0 55 Regular" panose="00020600040101010101" pitchFamily="18" charset="-122"/>
              <a:ea typeface="阿里巴巴普惠体 2.0 55 Regular" panose="00020600040101010101" pitchFamily="18" charset="-122"/>
            </a:endParaRPr>
          </a:p>
        </p:txBody>
      </p:sp>
      <p:sp>
        <p:nvSpPr>
          <p:cNvPr id="12" name="标题 1">
            <a:extLst>
              <a:ext uri="{FF2B5EF4-FFF2-40B4-BE49-F238E27FC236}">
                <a16:creationId xmlns="" xmlns:a16="http://schemas.microsoft.com/office/drawing/2014/main" id="{2A1F280B-9BEB-4F49-AF41-6231606502F2}"/>
              </a:ext>
            </a:extLst>
          </p:cNvPr>
          <p:cNvSpPr>
            <a:spLocks noGrp="1"/>
          </p:cNvSpPr>
          <p:nvPr>
            <p:ph type="title"/>
          </p:nvPr>
        </p:nvSpPr>
        <p:spPr>
          <a:xfrm>
            <a:off x="622877" y="4085651"/>
            <a:ext cx="2432476" cy="692089"/>
          </a:xfrm>
        </p:spPr>
        <p:txBody>
          <a:bodyPr>
            <a:normAutofit/>
          </a:bodyPr>
          <a:lstStyle>
            <a:lvl1pPr>
              <a:defRPr sz="3200">
                <a:solidFill>
                  <a:schemeClr val="bg1"/>
                </a:solidFill>
                <a:latin typeface="阿里巴巴普惠体 2.0 55 Regular" panose="00020600040101010101" pitchFamily="18" charset="-122"/>
                <a:ea typeface="阿里巴巴普惠体 2.0 55 Regular" panose="00020600040101010101" pitchFamily="18" charset="-122"/>
              </a:defRPr>
            </a:lvl1pPr>
          </a:lstStyle>
          <a:p>
            <a:r>
              <a:rPr lang="zh-CN" altLang="en-US" dirty="0"/>
              <a:t>单击此处编辑母版标题样式</a:t>
            </a:r>
          </a:p>
        </p:txBody>
      </p:sp>
      <p:sp>
        <p:nvSpPr>
          <p:cNvPr id="6" name="bk object 17">
            <a:extLst>
              <a:ext uri="{FF2B5EF4-FFF2-40B4-BE49-F238E27FC236}">
                <a16:creationId xmlns="" xmlns:a16="http://schemas.microsoft.com/office/drawing/2014/main" id="{7DD7377B-1F00-414C-866F-D18B7A62C01E}"/>
              </a:ext>
            </a:extLst>
          </p:cNvPr>
          <p:cNvSpPr/>
          <p:nvPr userDrawn="1"/>
        </p:nvSpPr>
        <p:spPr>
          <a:xfrm flipV="1">
            <a:off x="497090" y="6339838"/>
            <a:ext cx="11252240" cy="79372"/>
          </a:xfrm>
          <a:custGeom>
            <a:avLst/>
            <a:gdLst/>
            <a:ahLst/>
            <a:cxnLst/>
            <a:rect l="l" t="t" r="r" b="b"/>
            <a:pathLst>
              <a:path w="7487920">
                <a:moveTo>
                  <a:pt x="0" y="0"/>
                </a:moveTo>
                <a:lnTo>
                  <a:pt x="7487411" y="0"/>
                </a:lnTo>
              </a:path>
            </a:pathLst>
          </a:custGeom>
          <a:ln w="18287">
            <a:solidFill>
              <a:srgbClr val="EA2B3A"/>
            </a:solidFill>
          </a:ln>
        </p:spPr>
        <p:txBody>
          <a:bodyPr wrap="square" lIns="0" tIns="0" rIns="0" bIns="0" rtlCol="0"/>
          <a:lstStyle/>
          <a:p>
            <a:endParaRPr dirty="0">
              <a:latin typeface="阿里巴巴普惠体 2.0 55 Regular" panose="00020600040101010101" pitchFamily="18" charset="-122"/>
            </a:endParaRPr>
          </a:p>
        </p:txBody>
      </p:sp>
    </p:spTree>
    <p:extLst>
      <p:ext uri="{BB962C8B-B14F-4D97-AF65-F5344CB8AC3E}">
        <p14:creationId xmlns:p14="http://schemas.microsoft.com/office/powerpoint/2010/main" val="2384720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88A46901-5959-41AE-B7EC-3EB6BAD7F2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a:extLst>
              <a:ext uri="{FF2B5EF4-FFF2-40B4-BE49-F238E27FC236}">
                <a16:creationId xmlns="" xmlns:a16="http://schemas.microsoft.com/office/drawing/2014/main" id="{F6EBC291-CD93-4183-976C-4FD15F6EB7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 xmlns:a16="http://schemas.microsoft.com/office/drawing/2014/main" id="{5A1C4274-FC5F-4F4B-9AF7-4718366A82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阿里巴巴普惠体 2.0 55 Regular" panose="00020600040101010101" pitchFamily="18" charset="-122"/>
                <a:ea typeface="阿里巴巴普惠体 2.0 55 Regular" panose="00020600040101010101" pitchFamily="18" charset="-122"/>
              </a:defRPr>
            </a:lvl1pPr>
          </a:lstStyle>
          <a:p>
            <a:fld id="{68E0E9D8-124B-4023-BBBB-4313B1761000}" type="datetimeFigureOut">
              <a:rPr lang="zh-CN" altLang="en-US" smtClean="0"/>
              <a:pPr/>
              <a:t>2023/4/3</a:t>
            </a:fld>
            <a:endParaRPr lang="zh-CN" altLang="en-US" dirty="0"/>
          </a:p>
        </p:txBody>
      </p:sp>
      <p:sp>
        <p:nvSpPr>
          <p:cNvPr id="5" name="页脚占位符 4">
            <a:extLst>
              <a:ext uri="{FF2B5EF4-FFF2-40B4-BE49-F238E27FC236}">
                <a16:creationId xmlns="" xmlns:a16="http://schemas.microsoft.com/office/drawing/2014/main" id="{D7109366-657D-4149-A2E5-F8FD483501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阿里巴巴普惠体 2.0 55 Regular" panose="00020600040101010101" pitchFamily="18" charset="-122"/>
                <a:ea typeface="阿里巴巴普惠体 2.0 55 Regular" panose="00020600040101010101" pitchFamily="18" charset="-122"/>
              </a:defRPr>
            </a:lvl1pPr>
          </a:lstStyle>
          <a:p>
            <a:endParaRPr lang="zh-CN" altLang="en-US" dirty="0"/>
          </a:p>
        </p:txBody>
      </p:sp>
      <p:sp>
        <p:nvSpPr>
          <p:cNvPr id="6" name="灯片编号占位符 5">
            <a:extLst>
              <a:ext uri="{FF2B5EF4-FFF2-40B4-BE49-F238E27FC236}">
                <a16:creationId xmlns="" xmlns:a16="http://schemas.microsoft.com/office/drawing/2014/main" id="{A241BC67-D98A-4776-A194-25D8CC4742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阿里巴巴普惠体 2.0 55 Regular" panose="00020600040101010101" pitchFamily="18" charset="-122"/>
                <a:ea typeface="阿里巴巴普惠体 2.0 55 Regular" panose="00020600040101010101" pitchFamily="18" charset="-122"/>
              </a:defRPr>
            </a:lvl1pPr>
          </a:lstStyle>
          <a:p>
            <a:fld id="{FF588998-F4F7-43A5-BB4A-3C4AB53D424D}" type="slidenum">
              <a:rPr lang="zh-CN" altLang="en-US" smtClean="0"/>
              <a:pPr/>
              <a:t>‹#›</a:t>
            </a:fld>
            <a:endParaRPr lang="zh-CN" altLang="en-US" dirty="0"/>
          </a:p>
        </p:txBody>
      </p:sp>
    </p:spTree>
    <p:extLst>
      <p:ext uri="{BB962C8B-B14F-4D97-AF65-F5344CB8AC3E}">
        <p14:creationId xmlns:p14="http://schemas.microsoft.com/office/powerpoint/2010/main" val="949628620"/>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5" r:id="rId5"/>
    <p:sldLayoutId id="2147483664" r:id="rId6"/>
    <p:sldLayoutId id="2147483663" r:id="rId7"/>
  </p:sldLayoutIdLst>
  <p:txStyles>
    <p:titleStyle>
      <a:lvl1pPr algn="l" defTabSz="914400" rtl="0" eaLnBrk="1" latinLnBrk="0" hangingPunct="1">
        <a:lnSpc>
          <a:spcPct val="90000"/>
        </a:lnSpc>
        <a:spcBef>
          <a:spcPct val="0"/>
        </a:spcBef>
        <a:buNone/>
        <a:defRPr sz="4400" kern="1200">
          <a:solidFill>
            <a:schemeClr val="tx1"/>
          </a:solidFill>
          <a:latin typeface="阿里巴巴普惠体 2.0 55 Regular" panose="00020600040101010101" pitchFamily="18" charset="-122"/>
          <a:ea typeface="阿里巴巴普惠体 2.0 55 Regular" panose="00020600040101010101" pitchFamily="18"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阿里巴巴普惠体 2.0 55 Regular" panose="00020600040101010101" pitchFamily="18" charset="-122"/>
          <a:ea typeface="阿里巴巴普惠体 2.0 55 Regular" panose="00020600040101010101" pitchFamily="18"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阿里巴巴普惠体 2.0 55 Regular" panose="00020600040101010101" pitchFamily="18" charset="-122"/>
          <a:ea typeface="阿里巴巴普惠体 2.0 55 Regular" panose="00020600040101010101" pitchFamily="18"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阿里巴巴普惠体 2.0 55 Regular" panose="00020600040101010101" pitchFamily="18" charset="-122"/>
          <a:ea typeface="阿里巴巴普惠体 2.0 55 Regular" panose="00020600040101010101" pitchFamily="18"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阿里巴巴普惠体 2.0 55 Regular" panose="00020600040101010101" pitchFamily="18" charset="-122"/>
          <a:ea typeface="阿里巴巴普惠体 2.0 55 Regular" panose="00020600040101010101" pitchFamily="18"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阿里巴巴普惠体 2.0 55 Regular" panose="00020600040101010101" pitchFamily="18" charset="-122"/>
          <a:ea typeface="阿里巴巴普惠体 2.0 55 Regular" panose="00020600040101010101" pitchFamily="18"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 xmlns:a16="http://schemas.microsoft.com/office/drawing/2014/main" id="{92BDA5DC-9002-41E2-B150-D1CD16372022}"/>
              </a:ext>
            </a:extLst>
          </p:cNvPr>
          <p:cNvSpPr>
            <a:spLocks noGrp="1"/>
          </p:cNvSpPr>
          <p:nvPr>
            <p:ph type="title"/>
          </p:nvPr>
        </p:nvSpPr>
        <p:spPr>
          <a:xfrm>
            <a:off x="3985650" y="2927327"/>
            <a:ext cx="7454984" cy="1557315"/>
          </a:xfrm>
        </p:spPr>
        <p:txBody>
          <a:bodyPr>
            <a:normAutofit/>
          </a:bodyPr>
          <a:lstStyle/>
          <a:p>
            <a:r>
              <a:rPr lang="zh-CN" altLang="en-US" dirty="0" smtClean="0">
                <a:latin typeface="黑体" panose="02010609060101010101" pitchFamily="49" charset="-122"/>
                <a:ea typeface="黑体" panose="02010609060101010101" pitchFamily="49" charset="-122"/>
              </a:rPr>
              <a:t>盘面呈现供需双弱 工业硅本周持续走弱</a:t>
            </a:r>
            <a:endParaRPr lang="zh-CN" altLang="en-US" dirty="0">
              <a:latin typeface="黑体" panose="02010609060101010101" pitchFamily="49" charset="-122"/>
              <a:ea typeface="黑体" panose="02010609060101010101" pitchFamily="49" charset="-122"/>
            </a:endParaRPr>
          </a:p>
        </p:txBody>
      </p:sp>
      <p:sp>
        <p:nvSpPr>
          <p:cNvPr id="4" name="文本占位符 3">
            <a:extLst>
              <a:ext uri="{FF2B5EF4-FFF2-40B4-BE49-F238E27FC236}">
                <a16:creationId xmlns="" xmlns:a16="http://schemas.microsoft.com/office/drawing/2014/main" id="{DFEA647C-4FD4-4567-B515-416FDF262C40}"/>
              </a:ext>
            </a:extLst>
          </p:cNvPr>
          <p:cNvSpPr>
            <a:spLocks noGrp="1"/>
          </p:cNvSpPr>
          <p:nvPr>
            <p:ph type="body" idx="1"/>
          </p:nvPr>
        </p:nvSpPr>
        <p:spPr/>
        <p:txBody>
          <a:bodyPr/>
          <a:lstStyle/>
          <a:p>
            <a:r>
              <a:rPr lang="zh-CN" altLang="en-US" dirty="0">
                <a:latin typeface="黑体" panose="02010609060101010101" pitchFamily="49" charset="-122"/>
                <a:ea typeface="黑体" panose="02010609060101010101" pitchFamily="49" charset="-122"/>
              </a:rPr>
              <a:t>工业硅</a:t>
            </a:r>
            <a:r>
              <a:rPr lang="zh-CN" altLang="en-US" dirty="0" smtClean="0">
                <a:latin typeface="黑体" panose="02010609060101010101" pitchFamily="49" charset="-122"/>
                <a:ea typeface="黑体" panose="02010609060101010101" pitchFamily="49" charset="-122"/>
              </a:rPr>
              <a:t>期货</a:t>
            </a:r>
            <a:r>
              <a:rPr lang="zh-CN" altLang="en-US" dirty="0">
                <a:latin typeface="黑体" panose="02010609060101010101" pitchFamily="49" charset="-122"/>
                <a:ea typeface="黑体" panose="02010609060101010101" pitchFamily="49" charset="-122"/>
              </a:rPr>
              <a:t>周报</a:t>
            </a:r>
          </a:p>
        </p:txBody>
      </p:sp>
      <p:sp>
        <p:nvSpPr>
          <p:cNvPr id="5" name="文本框 4">
            <a:extLst>
              <a:ext uri="{FF2B5EF4-FFF2-40B4-BE49-F238E27FC236}">
                <a16:creationId xmlns="" xmlns:a16="http://schemas.microsoft.com/office/drawing/2014/main" id="{FAA4B213-1004-4D03-9FEA-65B10D1F0F06}"/>
              </a:ext>
            </a:extLst>
          </p:cNvPr>
          <p:cNvSpPr txBox="1"/>
          <p:nvPr/>
        </p:nvSpPr>
        <p:spPr>
          <a:xfrm>
            <a:off x="4528837" y="4563188"/>
            <a:ext cx="2696708" cy="738664"/>
          </a:xfrm>
          <a:prstGeom prst="rect">
            <a:avLst/>
          </a:prstGeom>
          <a:noFill/>
        </p:spPr>
        <p:txBody>
          <a:bodyPr wrap="square" rtlCol="0">
            <a:spAutoFit/>
          </a:bodyPr>
          <a:lstStyle/>
          <a:p>
            <a:pPr>
              <a:lnSpc>
                <a:spcPct val="150000"/>
              </a:lnSpc>
            </a:pPr>
            <a:r>
              <a:rPr lang="zh-CN" altLang="en-US" sz="1400" dirty="0">
                <a:latin typeface="黑体" panose="02010609060101010101" pitchFamily="49" charset="-122"/>
                <a:ea typeface="黑体" panose="02010609060101010101" pitchFamily="49" charset="-122"/>
              </a:rPr>
              <a:t>期货从业资格证号  </a:t>
            </a:r>
            <a:r>
              <a:rPr lang="en-US" altLang="zh-CN" sz="1400" dirty="0" smtClean="0">
                <a:latin typeface="黑体" panose="02010609060101010101" pitchFamily="49" charset="-122"/>
                <a:ea typeface="黑体" panose="02010609060101010101" pitchFamily="49" charset="-122"/>
              </a:rPr>
              <a:t>F3077614</a:t>
            </a:r>
            <a:endParaRPr lang="en-US" altLang="zh-CN" sz="1400" dirty="0">
              <a:latin typeface="黑体" panose="02010609060101010101" pitchFamily="49" charset="-122"/>
              <a:ea typeface="黑体" panose="02010609060101010101" pitchFamily="49" charset="-122"/>
            </a:endParaRPr>
          </a:p>
          <a:p>
            <a:pPr>
              <a:lnSpc>
                <a:spcPct val="150000"/>
              </a:lnSpc>
            </a:pPr>
            <a:r>
              <a:rPr lang="zh-CN" altLang="en-US" sz="1400" dirty="0">
                <a:latin typeface="黑体" panose="02010609060101010101" pitchFamily="49" charset="-122"/>
                <a:ea typeface="黑体" panose="02010609060101010101" pitchFamily="49" charset="-122"/>
              </a:rPr>
              <a:t>投资咨询资格证号  </a:t>
            </a:r>
            <a:r>
              <a:rPr lang="en-US" altLang="zh-CN" sz="1400" dirty="0" smtClean="0">
                <a:latin typeface="黑体" panose="02010609060101010101" pitchFamily="49" charset="-122"/>
                <a:ea typeface="黑体" panose="02010609060101010101" pitchFamily="49" charset="-122"/>
              </a:rPr>
              <a:t>Z0017608</a:t>
            </a:r>
            <a:endParaRPr lang="en-US" altLang="zh-CN" sz="1400" dirty="0">
              <a:latin typeface="黑体" panose="02010609060101010101" pitchFamily="49" charset="-122"/>
              <a:ea typeface="黑体" panose="02010609060101010101" pitchFamily="49" charset="-122"/>
            </a:endParaRPr>
          </a:p>
        </p:txBody>
      </p:sp>
      <p:sp>
        <p:nvSpPr>
          <p:cNvPr id="6" name="文本框 5">
            <a:extLst>
              <a:ext uri="{FF2B5EF4-FFF2-40B4-BE49-F238E27FC236}">
                <a16:creationId xmlns="" xmlns:a16="http://schemas.microsoft.com/office/drawing/2014/main" id="{A8BBB88D-82E3-42A0-BEE9-2286D86168EE}"/>
              </a:ext>
            </a:extLst>
          </p:cNvPr>
          <p:cNvSpPr txBox="1"/>
          <p:nvPr/>
        </p:nvSpPr>
        <p:spPr>
          <a:xfrm>
            <a:off x="1554334" y="4707421"/>
            <a:ext cx="3814474" cy="415498"/>
          </a:xfrm>
          <a:prstGeom prst="rect">
            <a:avLst/>
          </a:prstGeom>
          <a:noFill/>
        </p:spPr>
        <p:txBody>
          <a:bodyPr wrap="square" rtlCol="0">
            <a:spAutoFit/>
          </a:bodyPr>
          <a:lstStyle/>
          <a:p>
            <a:pPr>
              <a:lnSpc>
                <a:spcPct val="150000"/>
              </a:lnSpc>
            </a:pPr>
            <a:r>
              <a:rPr lang="zh-CN" altLang="en-US" sz="1400" dirty="0" smtClean="0">
                <a:latin typeface="黑体" panose="02010609060101010101" pitchFamily="49" charset="-122"/>
                <a:ea typeface="黑体" panose="02010609060101010101" pitchFamily="49" charset="-122"/>
              </a:rPr>
              <a:t>                           钱龙</a:t>
            </a:r>
            <a:endParaRPr lang="en-US" altLang="zh-CN" sz="1400" dirty="0">
              <a:latin typeface="黑体" panose="02010609060101010101" pitchFamily="49" charset="-122"/>
              <a:ea typeface="黑体" panose="02010609060101010101" pitchFamily="49" charset="-122"/>
            </a:endParaRPr>
          </a:p>
        </p:txBody>
      </p:sp>
      <p:sp>
        <p:nvSpPr>
          <p:cNvPr id="8" name="文本框 5">
            <a:extLst>
              <a:ext uri="{FF2B5EF4-FFF2-40B4-BE49-F238E27FC236}">
                <a16:creationId xmlns="" xmlns:a16="http://schemas.microsoft.com/office/drawing/2014/main" id="{A8BBB88D-82E3-42A0-BEE9-2286D86168EE}"/>
              </a:ext>
            </a:extLst>
          </p:cNvPr>
          <p:cNvSpPr txBox="1"/>
          <p:nvPr/>
        </p:nvSpPr>
        <p:spPr>
          <a:xfrm>
            <a:off x="5773480" y="4707421"/>
            <a:ext cx="5822046" cy="365036"/>
          </a:xfrm>
          <a:prstGeom prst="rect">
            <a:avLst/>
          </a:prstGeom>
          <a:noFill/>
        </p:spPr>
        <p:txBody>
          <a:bodyPr wrap="square" rtlCol="0">
            <a:spAutoFit/>
          </a:bodyPr>
          <a:lstStyle/>
          <a:p>
            <a:pPr>
              <a:lnSpc>
                <a:spcPct val="150000"/>
              </a:lnSpc>
            </a:pPr>
            <a:r>
              <a:rPr lang="zh-CN" altLang="en-US" sz="1400" dirty="0" smtClean="0">
                <a:latin typeface="黑体" panose="02010609060101010101" pitchFamily="49" charset="-122"/>
                <a:ea typeface="黑体" panose="02010609060101010101" pitchFamily="49" charset="-122"/>
              </a:rPr>
              <a:t>                   联系人</a:t>
            </a:r>
            <a:r>
              <a:rPr lang="zh-CN" altLang="en-US" sz="1400" dirty="0">
                <a:latin typeface="黑体" panose="02010609060101010101" pitchFamily="49" charset="-122"/>
                <a:ea typeface="黑体" panose="02010609060101010101" pitchFamily="49" charset="-122"/>
              </a:rPr>
              <a:t>：</a:t>
            </a:r>
            <a:r>
              <a:rPr lang="zh-CN" altLang="en-US" sz="1400" dirty="0" smtClean="0">
                <a:latin typeface="黑体" panose="02010609060101010101" pitchFamily="49" charset="-122"/>
                <a:ea typeface="黑体" panose="02010609060101010101" pitchFamily="49" charset="-122"/>
              </a:rPr>
              <a:t>王智磊  期货</a:t>
            </a:r>
            <a:r>
              <a:rPr lang="zh-CN" altLang="en-US" sz="1400" dirty="0">
                <a:latin typeface="黑体" panose="02010609060101010101" pitchFamily="49" charset="-122"/>
                <a:ea typeface="黑体" panose="02010609060101010101" pitchFamily="49" charset="-122"/>
              </a:rPr>
              <a:t>从业资格证号 </a:t>
            </a:r>
            <a:r>
              <a:rPr lang="en-US" altLang="zh-CN" sz="1400" dirty="0" smtClean="0">
                <a:latin typeface="黑体" panose="02010609060101010101" pitchFamily="49" charset="-122"/>
                <a:ea typeface="黑体" panose="02010609060101010101" pitchFamily="49" charset="-122"/>
              </a:rPr>
              <a:t>F03087695</a:t>
            </a:r>
            <a:endParaRPr lang="en-US" altLang="zh-CN" sz="14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144731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 xmlns:a16="http://schemas.microsoft.com/office/drawing/2014/main" id="{606A6E24-AC25-4A7D-A8A0-B5E3DFFD851C}"/>
              </a:ext>
            </a:extLst>
          </p:cNvPr>
          <p:cNvSpPr>
            <a:spLocks noGrp="1"/>
          </p:cNvSpPr>
          <p:nvPr>
            <p:ph type="title"/>
          </p:nvPr>
        </p:nvSpPr>
        <p:spPr>
          <a:xfrm>
            <a:off x="622877" y="4091940"/>
            <a:ext cx="2432476" cy="678180"/>
          </a:xfrm>
        </p:spPr>
        <p:txBody>
          <a:bodyPr>
            <a:normAutofit/>
          </a:bodyPr>
          <a:lstStyle/>
          <a:p>
            <a:pPr algn="ctr"/>
            <a:r>
              <a:rPr lang="en-US" altLang="zh-CN" sz="2400" b="1" dirty="0">
                <a:latin typeface="黑体" panose="02010609060101010101" pitchFamily="49" charset="-122"/>
                <a:ea typeface="黑体" panose="02010609060101010101" pitchFamily="49" charset="-122"/>
              </a:rPr>
              <a:t>01  </a:t>
            </a:r>
            <a:r>
              <a:rPr lang="zh-CN" altLang="en-US" sz="2400" b="1" dirty="0">
                <a:latin typeface="黑体" panose="02010609060101010101" pitchFamily="49" charset="-122"/>
                <a:ea typeface="黑体" panose="02010609060101010101" pitchFamily="49" charset="-122"/>
              </a:rPr>
              <a:t>周度行情</a:t>
            </a:r>
          </a:p>
        </p:txBody>
      </p:sp>
    </p:spTree>
    <p:extLst>
      <p:ext uri="{BB962C8B-B14F-4D97-AF65-F5344CB8AC3E}">
        <p14:creationId xmlns:p14="http://schemas.microsoft.com/office/powerpoint/2010/main" val="290923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 xmlns:a16="http://schemas.microsoft.com/office/drawing/2014/main" id="{50EC8CDF-0EFC-478A-84F2-109F6E281D81}"/>
              </a:ext>
            </a:extLst>
          </p:cNvPr>
          <p:cNvSpPr>
            <a:spLocks noGrp="1"/>
          </p:cNvSpPr>
          <p:nvPr>
            <p:ph type="title"/>
          </p:nvPr>
        </p:nvSpPr>
        <p:spPr/>
        <p:txBody>
          <a:bodyPr>
            <a:normAutofit/>
          </a:bodyPr>
          <a:lstStyle/>
          <a:p>
            <a:r>
              <a:rPr lang="zh-CN" altLang="en-US" dirty="0">
                <a:latin typeface="黑体" panose="02010609060101010101" pitchFamily="49" charset="-122"/>
                <a:ea typeface="黑体" panose="02010609060101010101" pitchFamily="49" charset="-122"/>
              </a:rPr>
              <a:t>周度行情概览</a:t>
            </a:r>
            <a:endParaRPr lang="zh-CN" altLang="en-US" sz="2000" b="1" dirty="0">
              <a:latin typeface="黑体" panose="02010609060101010101" pitchFamily="49" charset="-122"/>
              <a:ea typeface="黑体" panose="02010609060101010101" pitchFamily="49" charset="-122"/>
            </a:endParaRPr>
          </a:p>
        </p:txBody>
      </p:sp>
      <p:sp>
        <p:nvSpPr>
          <p:cNvPr id="4" name="文本框 3">
            <a:extLst>
              <a:ext uri="{FF2B5EF4-FFF2-40B4-BE49-F238E27FC236}">
                <a16:creationId xmlns="" xmlns:a16="http://schemas.microsoft.com/office/drawing/2014/main" id="{91C87A41-A38D-48F2-BBD4-6C52B70BE3AA}"/>
              </a:ext>
            </a:extLst>
          </p:cNvPr>
          <p:cNvSpPr txBox="1"/>
          <p:nvPr/>
        </p:nvSpPr>
        <p:spPr>
          <a:xfrm>
            <a:off x="8958647" y="6205974"/>
            <a:ext cx="2903838" cy="215444"/>
          </a:xfrm>
          <a:prstGeom prst="rect">
            <a:avLst/>
          </a:prstGeom>
          <a:noFill/>
        </p:spPr>
        <p:txBody>
          <a:bodyPr wrap="square" rtlCol="0">
            <a:spAutoFit/>
          </a:bodyPr>
          <a:lstStyle/>
          <a:p>
            <a:r>
              <a:rPr lang="zh-CN" altLang="en-US" sz="800" dirty="0">
                <a:latin typeface="黑体" panose="02010609060101010101" pitchFamily="49" charset="-122"/>
                <a:ea typeface="黑体" panose="02010609060101010101" pitchFamily="49" charset="-122"/>
              </a:rPr>
              <a:t>数据来源</a:t>
            </a:r>
            <a:r>
              <a:rPr lang="zh-CN" altLang="en-US" sz="800" dirty="0" smtClean="0">
                <a:latin typeface="黑体" panose="02010609060101010101" pitchFamily="49" charset="-122"/>
                <a:ea typeface="黑体" panose="02010609060101010101" pitchFamily="49" charset="-122"/>
              </a:rPr>
              <a:t>：</a:t>
            </a:r>
            <a:r>
              <a:rPr lang="zh-CN" altLang="en-US" sz="800" dirty="0">
                <a:latin typeface="黑体" panose="02010609060101010101" pitchFamily="49" charset="-122"/>
                <a:ea typeface="黑体" panose="02010609060101010101" pitchFamily="49" charset="-122"/>
              </a:rPr>
              <a:t>上海有色网</a:t>
            </a:r>
            <a:r>
              <a:rPr lang="zh-CN" altLang="en-US" sz="800" dirty="0" smtClean="0">
                <a:latin typeface="黑体" panose="02010609060101010101" pitchFamily="49" charset="-122"/>
                <a:ea typeface="黑体" panose="02010609060101010101" pitchFamily="49" charset="-122"/>
              </a:rPr>
              <a:t>、文华财经、</a:t>
            </a:r>
            <a:r>
              <a:rPr lang="zh-CN" altLang="en-US" sz="800" dirty="0">
                <a:latin typeface="黑体" panose="02010609060101010101" pitchFamily="49" charset="-122"/>
                <a:ea typeface="黑体" panose="02010609060101010101" pitchFamily="49" charset="-122"/>
              </a:rPr>
              <a:t>金石期货研究所</a:t>
            </a: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7642" y="1066871"/>
            <a:ext cx="9192506" cy="4884502"/>
          </a:xfrm>
          <a:prstGeom prst="rect">
            <a:avLst/>
          </a:prstGeom>
        </p:spPr>
      </p:pic>
    </p:spTree>
    <p:extLst>
      <p:ext uri="{BB962C8B-B14F-4D97-AF65-F5344CB8AC3E}">
        <p14:creationId xmlns:p14="http://schemas.microsoft.com/office/powerpoint/2010/main" val="4036117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 xmlns:a16="http://schemas.microsoft.com/office/drawing/2014/main" id="{50EC8CDF-0EFC-478A-84F2-109F6E281D81}"/>
              </a:ext>
            </a:extLst>
          </p:cNvPr>
          <p:cNvSpPr>
            <a:spLocks noGrp="1"/>
          </p:cNvSpPr>
          <p:nvPr>
            <p:ph type="title"/>
          </p:nvPr>
        </p:nvSpPr>
        <p:spPr>
          <a:xfrm>
            <a:off x="497090" y="365126"/>
            <a:ext cx="9002851" cy="432674"/>
          </a:xfrm>
        </p:spPr>
        <p:txBody>
          <a:bodyPr>
            <a:normAutofit/>
          </a:bodyPr>
          <a:lstStyle/>
          <a:p>
            <a:r>
              <a:rPr lang="zh-CN" altLang="en-US" sz="2000" b="1" dirty="0">
                <a:latin typeface="黑体" panose="02010609060101010101" pitchFamily="49" charset="-122"/>
                <a:ea typeface="黑体" panose="02010609060101010101" pitchFamily="49" charset="-122"/>
              </a:rPr>
              <a:t>期货价格</a:t>
            </a:r>
            <a:r>
              <a:rPr lang="zh-CN" altLang="en-US" sz="2000" b="1" dirty="0" smtClean="0">
                <a:latin typeface="黑体" panose="02010609060101010101" pitchFamily="49" charset="-122"/>
                <a:ea typeface="黑体" panose="02010609060101010101" pitchFamily="49" charset="-122"/>
              </a:rPr>
              <a:t>：主力合约偏弱震荡，周跌幅</a:t>
            </a:r>
            <a:r>
              <a:rPr lang="en-US" altLang="zh-CN" sz="2000" b="1" dirty="0" smtClean="0">
                <a:latin typeface="黑体" panose="02010609060101010101" pitchFamily="49" charset="-122"/>
                <a:ea typeface="黑体" panose="02010609060101010101" pitchFamily="49" charset="-122"/>
              </a:rPr>
              <a:t>1.40%</a:t>
            </a:r>
            <a:endParaRPr lang="zh-CN" altLang="en-US" sz="2000" b="1" dirty="0">
              <a:latin typeface="黑体" panose="02010609060101010101" pitchFamily="49" charset="-122"/>
              <a:ea typeface="黑体" panose="02010609060101010101" pitchFamily="49" charset="-122"/>
            </a:endParaRPr>
          </a:p>
        </p:txBody>
      </p:sp>
      <p:sp>
        <p:nvSpPr>
          <p:cNvPr id="2" name="TextBox 1"/>
          <p:cNvSpPr txBox="1"/>
          <p:nvPr/>
        </p:nvSpPr>
        <p:spPr>
          <a:xfrm>
            <a:off x="574159" y="4890976"/>
            <a:ext cx="11174818" cy="923330"/>
          </a:xfrm>
          <a:prstGeom prst="rect">
            <a:avLst/>
          </a:prstGeom>
          <a:noFill/>
        </p:spPr>
        <p:txBody>
          <a:bodyPr wrap="square" rtlCol="0">
            <a:spAutoFit/>
          </a:bodyPr>
          <a:lstStyle/>
          <a:p>
            <a:pPr>
              <a:lnSpc>
                <a:spcPct val="150000"/>
              </a:lnSpc>
            </a:pPr>
            <a:r>
              <a:rPr lang="en-US" altLang="zh-CN" b="1" dirty="0">
                <a:latin typeface="黑体" panose="02010609060101010101" pitchFamily="49" charset="-122"/>
                <a:ea typeface="黑体" panose="02010609060101010101" pitchFamily="49" charset="-122"/>
              </a:rPr>
              <a:t> </a:t>
            </a:r>
            <a:r>
              <a:rPr lang="en-US" altLang="zh-CN" b="1" dirty="0" smtClean="0">
                <a:latin typeface="黑体" panose="02010609060101010101" pitchFamily="49" charset="-122"/>
                <a:ea typeface="黑体" panose="02010609060101010101" pitchFamily="49" charset="-122"/>
              </a:rPr>
              <a:t>   </a:t>
            </a:r>
            <a:r>
              <a:rPr lang="zh-CN" altLang="en-US" b="1" dirty="0" smtClean="0">
                <a:latin typeface="黑体" panose="02010609060101010101" pitchFamily="49" charset="-122"/>
                <a:ea typeface="黑体" panose="02010609060101010101" pitchFamily="49" charset="-122"/>
              </a:rPr>
              <a:t>本周工业硅主力</a:t>
            </a:r>
            <a:r>
              <a:rPr lang="en-US" altLang="zh-CN" b="1" dirty="0" smtClean="0">
                <a:latin typeface="黑体" panose="02010609060101010101" pitchFamily="49" charset="-122"/>
                <a:ea typeface="黑体" panose="02010609060101010101" pitchFamily="49" charset="-122"/>
              </a:rPr>
              <a:t>08</a:t>
            </a:r>
            <a:r>
              <a:rPr lang="zh-CN" altLang="en-US" b="1" dirty="0" smtClean="0">
                <a:latin typeface="黑体" panose="02010609060101010101" pitchFamily="49" charset="-122"/>
                <a:ea typeface="黑体" panose="02010609060101010101" pitchFamily="49" charset="-122"/>
              </a:rPr>
              <a:t>合约收</a:t>
            </a:r>
            <a:r>
              <a:rPr lang="zh-CN" altLang="en-US" b="1" dirty="0" smtClean="0">
                <a:latin typeface="黑体" panose="02010609060101010101" pitchFamily="49" charset="-122"/>
                <a:ea typeface="黑体" panose="02010609060101010101" pitchFamily="49" charset="-122"/>
              </a:rPr>
              <a:t>跌</a:t>
            </a:r>
            <a:r>
              <a:rPr lang="en-US" altLang="zh-CN" b="1" dirty="0" smtClean="0">
                <a:latin typeface="黑体" panose="02010609060101010101" pitchFamily="49" charset="-122"/>
                <a:ea typeface="黑体" panose="02010609060101010101" pitchFamily="49" charset="-122"/>
              </a:rPr>
              <a:t>2.39%</a:t>
            </a:r>
            <a:r>
              <a:rPr lang="zh-CN" altLang="en-US" b="1" dirty="0" smtClean="0">
                <a:latin typeface="黑体" panose="02010609060101010101" pitchFamily="49" charset="-122"/>
                <a:ea typeface="黑体" panose="02010609060101010101" pitchFamily="49" charset="-122"/>
              </a:rPr>
              <a:t>或</a:t>
            </a:r>
            <a:r>
              <a:rPr lang="en-US" altLang="zh-CN" b="1" dirty="0" smtClean="0">
                <a:latin typeface="黑体" panose="02010609060101010101" pitchFamily="49" charset="-122"/>
                <a:ea typeface="黑体" panose="02010609060101010101" pitchFamily="49" charset="-122"/>
              </a:rPr>
              <a:t>380</a:t>
            </a:r>
            <a:r>
              <a:rPr lang="zh-CN" altLang="en-US" b="1" dirty="0" smtClean="0">
                <a:latin typeface="黑体" panose="02010609060101010101" pitchFamily="49" charset="-122"/>
                <a:ea typeface="黑体" panose="02010609060101010101" pitchFamily="49" charset="-122"/>
              </a:rPr>
              <a:t>元</a:t>
            </a:r>
            <a:r>
              <a:rPr lang="en-US" altLang="zh-CN" b="1" dirty="0" smtClean="0">
                <a:latin typeface="黑体" panose="02010609060101010101" pitchFamily="49" charset="-122"/>
                <a:ea typeface="黑体" panose="02010609060101010101" pitchFamily="49" charset="-122"/>
              </a:rPr>
              <a:t>/</a:t>
            </a:r>
            <a:r>
              <a:rPr lang="zh-CN" altLang="en-US" b="1" dirty="0" smtClean="0">
                <a:latin typeface="黑体" panose="02010609060101010101" pitchFamily="49" charset="-122"/>
                <a:ea typeface="黑体" panose="02010609060101010101" pitchFamily="49" charset="-122"/>
              </a:rPr>
              <a:t>吨，</a:t>
            </a:r>
            <a:r>
              <a:rPr lang="zh-CN" altLang="en-US" b="1" dirty="0" smtClean="0">
                <a:latin typeface="黑体" panose="02010609060101010101" pitchFamily="49" charset="-122"/>
                <a:ea typeface="黑体" panose="02010609060101010101" pitchFamily="49" charset="-122"/>
              </a:rPr>
              <a:t>开盘价</a:t>
            </a:r>
            <a:r>
              <a:rPr lang="en-US" altLang="zh-CN" b="1" dirty="0" smtClean="0">
                <a:latin typeface="黑体" panose="02010609060101010101" pitchFamily="49" charset="-122"/>
                <a:ea typeface="黑体" panose="02010609060101010101" pitchFamily="49" charset="-122"/>
              </a:rPr>
              <a:t>15900</a:t>
            </a:r>
            <a:r>
              <a:rPr lang="zh-CN" altLang="en-US" b="1" dirty="0" smtClean="0">
                <a:latin typeface="黑体" panose="02010609060101010101" pitchFamily="49" charset="-122"/>
                <a:ea typeface="黑体" panose="02010609060101010101" pitchFamily="49" charset="-122"/>
              </a:rPr>
              <a:t>元</a:t>
            </a:r>
            <a:r>
              <a:rPr lang="en-US" altLang="zh-CN" b="1" dirty="0" smtClean="0">
                <a:latin typeface="黑体" panose="02010609060101010101" pitchFamily="49" charset="-122"/>
                <a:ea typeface="黑体" panose="02010609060101010101" pitchFamily="49" charset="-122"/>
              </a:rPr>
              <a:t>/</a:t>
            </a:r>
            <a:r>
              <a:rPr lang="zh-CN" altLang="en-US" b="1" dirty="0" smtClean="0">
                <a:latin typeface="黑体" panose="02010609060101010101" pitchFamily="49" charset="-122"/>
                <a:ea typeface="黑体" panose="02010609060101010101" pitchFamily="49" charset="-122"/>
              </a:rPr>
              <a:t>吨，收盘价</a:t>
            </a:r>
            <a:r>
              <a:rPr lang="en-US" altLang="zh-CN" b="1" dirty="0" smtClean="0">
                <a:latin typeface="黑体" panose="02010609060101010101" pitchFamily="49" charset="-122"/>
                <a:ea typeface="黑体" panose="02010609060101010101" pitchFamily="49" charset="-122"/>
              </a:rPr>
              <a:t>15515/</a:t>
            </a:r>
            <a:r>
              <a:rPr lang="zh-CN" altLang="en-US" b="1" dirty="0" smtClean="0">
                <a:latin typeface="黑体" panose="02010609060101010101" pitchFamily="49" charset="-122"/>
                <a:ea typeface="黑体" panose="02010609060101010101" pitchFamily="49" charset="-122"/>
              </a:rPr>
              <a:t>吨，最低价</a:t>
            </a:r>
            <a:r>
              <a:rPr lang="en-US" altLang="zh-CN" b="1" dirty="0" smtClean="0">
                <a:latin typeface="黑体" panose="02010609060101010101" pitchFamily="49" charset="-122"/>
                <a:ea typeface="黑体" panose="02010609060101010101" pitchFamily="49" charset="-122"/>
              </a:rPr>
              <a:t>15480</a:t>
            </a:r>
            <a:r>
              <a:rPr lang="zh-CN" altLang="en-US" b="1" dirty="0" smtClean="0">
                <a:latin typeface="黑体" panose="02010609060101010101" pitchFamily="49" charset="-122"/>
                <a:ea typeface="黑体" panose="02010609060101010101" pitchFamily="49" charset="-122"/>
              </a:rPr>
              <a:t>元</a:t>
            </a:r>
            <a:r>
              <a:rPr lang="en-US" altLang="zh-CN" b="1" dirty="0" smtClean="0">
                <a:latin typeface="黑体" panose="02010609060101010101" pitchFamily="49" charset="-122"/>
                <a:ea typeface="黑体" panose="02010609060101010101" pitchFamily="49" charset="-122"/>
              </a:rPr>
              <a:t>/</a:t>
            </a:r>
            <a:r>
              <a:rPr lang="zh-CN" altLang="en-US" b="1" dirty="0" smtClean="0">
                <a:latin typeface="黑体" panose="02010609060101010101" pitchFamily="49" charset="-122"/>
                <a:ea typeface="黑体" panose="02010609060101010101" pitchFamily="49" charset="-122"/>
              </a:rPr>
              <a:t>吨，最高价</a:t>
            </a:r>
            <a:r>
              <a:rPr lang="en-US" altLang="zh-CN" b="1" dirty="0" smtClean="0">
                <a:latin typeface="黑体" panose="02010609060101010101" pitchFamily="49" charset="-122"/>
                <a:ea typeface="黑体" panose="02010609060101010101" pitchFamily="49" charset="-122"/>
              </a:rPr>
              <a:t>16065</a:t>
            </a:r>
            <a:r>
              <a:rPr lang="zh-CN" altLang="en-US" b="1" dirty="0" smtClean="0">
                <a:latin typeface="黑体" panose="02010609060101010101" pitchFamily="49" charset="-122"/>
                <a:ea typeface="黑体" panose="02010609060101010101" pitchFamily="49" charset="-122"/>
              </a:rPr>
              <a:t>元</a:t>
            </a:r>
            <a:r>
              <a:rPr lang="en-US" altLang="zh-CN" b="1" dirty="0" smtClean="0">
                <a:latin typeface="黑体" panose="02010609060101010101" pitchFamily="49" charset="-122"/>
                <a:ea typeface="黑体" panose="02010609060101010101" pitchFamily="49" charset="-122"/>
              </a:rPr>
              <a:t>/</a:t>
            </a:r>
            <a:r>
              <a:rPr lang="zh-CN" altLang="en-US" b="1" dirty="0" smtClean="0">
                <a:latin typeface="黑体" panose="02010609060101010101" pitchFamily="49" charset="-122"/>
                <a:ea typeface="黑体" panose="02010609060101010101" pitchFamily="49" charset="-122"/>
              </a:rPr>
              <a:t>吨，周均价</a:t>
            </a:r>
            <a:r>
              <a:rPr lang="en-US" altLang="zh-CN" b="1" dirty="0" smtClean="0">
                <a:latin typeface="黑体" panose="02010609060101010101" pitchFamily="49" charset="-122"/>
                <a:ea typeface="黑体" panose="02010609060101010101" pitchFamily="49" charset="-122"/>
              </a:rPr>
              <a:t>15799</a:t>
            </a:r>
            <a:r>
              <a:rPr lang="zh-CN" altLang="en-US" b="1" dirty="0" smtClean="0">
                <a:latin typeface="黑体" panose="02010609060101010101" pitchFamily="49" charset="-122"/>
                <a:ea typeface="黑体" panose="02010609060101010101" pitchFamily="49" charset="-122"/>
              </a:rPr>
              <a:t>元</a:t>
            </a:r>
            <a:r>
              <a:rPr lang="en-US" altLang="zh-CN" b="1" dirty="0" smtClean="0">
                <a:latin typeface="黑体" panose="02010609060101010101" pitchFamily="49" charset="-122"/>
                <a:ea typeface="黑体" panose="02010609060101010101" pitchFamily="49" charset="-122"/>
              </a:rPr>
              <a:t>/</a:t>
            </a:r>
            <a:r>
              <a:rPr lang="zh-CN" altLang="en-US" b="1" dirty="0" smtClean="0">
                <a:latin typeface="黑体" panose="02010609060101010101" pitchFamily="49" charset="-122"/>
                <a:ea typeface="黑体" panose="02010609060101010101" pitchFamily="49" charset="-122"/>
              </a:rPr>
              <a:t>吨，成交量</a:t>
            </a:r>
            <a:r>
              <a:rPr lang="zh-CN" altLang="en-US" b="1" dirty="0" smtClean="0">
                <a:latin typeface="黑体" panose="02010609060101010101" pitchFamily="49" charset="-122"/>
                <a:ea typeface="黑体" panose="02010609060101010101" pitchFamily="49" charset="-122"/>
              </a:rPr>
              <a:t>增</a:t>
            </a:r>
            <a:r>
              <a:rPr lang="en-US" altLang="zh-CN" b="1" dirty="0" smtClean="0">
                <a:latin typeface="黑体" panose="02010609060101010101" pitchFamily="49" charset="-122"/>
                <a:ea typeface="黑体" panose="02010609060101010101" pitchFamily="49" charset="-122"/>
              </a:rPr>
              <a:t>13872</a:t>
            </a:r>
            <a:r>
              <a:rPr lang="zh-CN" altLang="en-US" b="1" dirty="0" smtClean="0">
                <a:latin typeface="黑体" panose="02010609060101010101" pitchFamily="49" charset="-122"/>
                <a:ea typeface="黑体" panose="02010609060101010101" pitchFamily="49" charset="-122"/>
              </a:rPr>
              <a:t>手至</a:t>
            </a:r>
            <a:r>
              <a:rPr lang="en-US" altLang="zh-CN" b="1" dirty="0" smtClean="0">
                <a:latin typeface="黑体" panose="02010609060101010101" pitchFamily="49" charset="-122"/>
                <a:ea typeface="黑体" panose="02010609060101010101" pitchFamily="49" charset="-122"/>
              </a:rPr>
              <a:t>22.2</a:t>
            </a:r>
            <a:r>
              <a:rPr lang="zh-CN" altLang="en-US" b="1" dirty="0" smtClean="0">
                <a:latin typeface="黑体" panose="02010609060101010101" pitchFamily="49" charset="-122"/>
                <a:ea typeface="黑体" panose="02010609060101010101" pitchFamily="49" charset="-122"/>
              </a:rPr>
              <a:t>万</a:t>
            </a:r>
            <a:r>
              <a:rPr lang="zh-CN" altLang="en-US" b="1" dirty="0" smtClean="0">
                <a:latin typeface="黑体" panose="02010609060101010101" pitchFamily="49" charset="-122"/>
                <a:ea typeface="黑体" panose="02010609060101010101" pitchFamily="49" charset="-122"/>
              </a:rPr>
              <a:t>手，持仓量</a:t>
            </a:r>
            <a:r>
              <a:rPr lang="zh-CN" altLang="en-US" b="1" dirty="0" smtClean="0">
                <a:latin typeface="黑体" panose="02010609060101010101" pitchFamily="49" charset="-122"/>
                <a:ea typeface="黑体" panose="02010609060101010101" pitchFamily="49" charset="-122"/>
              </a:rPr>
              <a:t>增</a:t>
            </a:r>
            <a:r>
              <a:rPr lang="en-US" altLang="zh-CN" b="1" dirty="0" smtClean="0">
                <a:latin typeface="黑体" panose="02010609060101010101" pitchFamily="49" charset="-122"/>
                <a:ea typeface="黑体" panose="02010609060101010101" pitchFamily="49" charset="-122"/>
              </a:rPr>
              <a:t>5234</a:t>
            </a:r>
            <a:r>
              <a:rPr lang="zh-CN" altLang="en-US" b="1" dirty="0" smtClean="0">
                <a:latin typeface="黑体" panose="02010609060101010101" pitchFamily="49" charset="-122"/>
                <a:ea typeface="黑体" panose="02010609060101010101" pitchFamily="49" charset="-122"/>
              </a:rPr>
              <a:t>手至</a:t>
            </a:r>
            <a:r>
              <a:rPr lang="en-US" altLang="zh-CN" b="1" dirty="0" smtClean="0">
                <a:latin typeface="黑体" panose="02010609060101010101" pitchFamily="49" charset="-122"/>
                <a:ea typeface="黑体" panose="02010609060101010101" pitchFamily="49" charset="-122"/>
              </a:rPr>
              <a:t>65673</a:t>
            </a:r>
            <a:r>
              <a:rPr lang="zh-CN" altLang="en-US" b="1" dirty="0" smtClean="0">
                <a:latin typeface="黑体" panose="02010609060101010101" pitchFamily="49" charset="-122"/>
                <a:ea typeface="黑体" panose="02010609060101010101" pitchFamily="49" charset="-122"/>
              </a:rPr>
              <a:t>手</a:t>
            </a:r>
            <a:r>
              <a:rPr lang="zh-CN" altLang="en-US" b="1" dirty="0" smtClean="0">
                <a:latin typeface="黑体" panose="02010609060101010101" pitchFamily="49" charset="-122"/>
                <a:ea typeface="黑体" panose="02010609060101010101" pitchFamily="49" charset="-122"/>
              </a:rPr>
              <a:t>。</a:t>
            </a:r>
            <a:endParaRPr lang="zh-CN" altLang="en-US" b="1" dirty="0">
              <a:latin typeface="黑体" panose="02010609060101010101" pitchFamily="49" charset="-122"/>
              <a:ea typeface="黑体" panose="02010609060101010101" pitchFamily="49" charset="-122"/>
            </a:endParaRPr>
          </a:p>
        </p:txBody>
      </p:sp>
      <p:sp>
        <p:nvSpPr>
          <p:cNvPr id="8" name="文本框 3">
            <a:extLst>
              <a:ext uri="{FF2B5EF4-FFF2-40B4-BE49-F238E27FC236}">
                <a16:creationId xmlns="" xmlns:a16="http://schemas.microsoft.com/office/drawing/2014/main" id="{91C87A41-A38D-48F2-BBD4-6C52B70BE3AA}"/>
              </a:ext>
            </a:extLst>
          </p:cNvPr>
          <p:cNvSpPr txBox="1"/>
          <p:nvPr/>
        </p:nvSpPr>
        <p:spPr>
          <a:xfrm>
            <a:off x="8958647" y="6205974"/>
            <a:ext cx="2903838" cy="215444"/>
          </a:xfrm>
          <a:prstGeom prst="rect">
            <a:avLst/>
          </a:prstGeom>
          <a:noFill/>
        </p:spPr>
        <p:txBody>
          <a:bodyPr wrap="square" rtlCol="0">
            <a:spAutoFit/>
          </a:bodyPr>
          <a:lstStyle/>
          <a:p>
            <a:r>
              <a:rPr lang="zh-CN" altLang="en-US" sz="800" dirty="0">
                <a:latin typeface="黑体" panose="02010609060101010101" pitchFamily="49" charset="-122"/>
                <a:ea typeface="黑体" panose="02010609060101010101" pitchFamily="49" charset="-122"/>
              </a:rPr>
              <a:t>数据来源</a:t>
            </a:r>
            <a:r>
              <a:rPr lang="zh-CN" altLang="en-US" sz="800" dirty="0" smtClean="0">
                <a:latin typeface="黑体" panose="02010609060101010101" pitchFamily="49" charset="-122"/>
                <a:ea typeface="黑体" panose="02010609060101010101" pitchFamily="49" charset="-122"/>
              </a:rPr>
              <a:t>：文华财经、</a:t>
            </a:r>
            <a:r>
              <a:rPr lang="zh-CN" altLang="en-US" sz="800" dirty="0">
                <a:latin typeface="黑体" panose="02010609060101010101" pitchFamily="49" charset="-122"/>
                <a:ea typeface="黑体" panose="02010609060101010101" pitchFamily="49" charset="-122"/>
              </a:rPr>
              <a:t>金石期货研究所</a:t>
            </a:r>
          </a:p>
        </p:txBody>
      </p:sp>
      <p:graphicFrame>
        <p:nvGraphicFramePr>
          <p:cNvPr id="7" name="图表 6"/>
          <p:cNvGraphicFramePr>
            <a:graphicFrameLocks/>
          </p:cNvGraphicFramePr>
          <p:nvPr>
            <p:extLst>
              <p:ext uri="{D42A27DB-BD31-4B8C-83A1-F6EECF244321}">
                <p14:modId xmlns:p14="http://schemas.microsoft.com/office/powerpoint/2010/main" val="3697340734"/>
              </p:ext>
            </p:extLst>
          </p:nvPr>
        </p:nvGraphicFramePr>
        <p:xfrm>
          <a:off x="2342706" y="1068570"/>
          <a:ext cx="7301023" cy="38224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55931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 xmlns:a16="http://schemas.microsoft.com/office/drawing/2014/main" id="{50EC8CDF-0EFC-478A-84F2-109F6E281D81}"/>
              </a:ext>
            </a:extLst>
          </p:cNvPr>
          <p:cNvSpPr>
            <a:spLocks noGrp="1"/>
          </p:cNvSpPr>
          <p:nvPr>
            <p:ph type="title"/>
          </p:nvPr>
        </p:nvSpPr>
        <p:spPr>
          <a:xfrm>
            <a:off x="497090" y="365126"/>
            <a:ext cx="9002851" cy="432674"/>
          </a:xfrm>
        </p:spPr>
        <p:txBody>
          <a:bodyPr>
            <a:normAutofit/>
          </a:bodyPr>
          <a:lstStyle/>
          <a:p>
            <a:r>
              <a:rPr lang="zh-CN" altLang="en-US" dirty="0">
                <a:latin typeface="黑体" panose="02010609060101010101" pitchFamily="49" charset="-122"/>
                <a:ea typeface="黑体" panose="02010609060101010101" pitchFamily="49" charset="-122"/>
              </a:rPr>
              <a:t>现货价格</a:t>
            </a:r>
            <a:r>
              <a:rPr lang="zh-CN" altLang="en-US" dirty="0" smtClean="0">
                <a:latin typeface="黑体" panose="02010609060101010101" pitchFamily="49" charset="-122"/>
                <a:ea typeface="黑体" panose="02010609060101010101" pitchFamily="49" charset="-122"/>
              </a:rPr>
              <a:t>：现货价格偏弱震荡</a:t>
            </a:r>
            <a:endParaRPr lang="zh-CN" altLang="en-US" sz="2000" b="1" dirty="0">
              <a:latin typeface="黑体" panose="02010609060101010101" pitchFamily="49" charset="-122"/>
              <a:ea typeface="黑体" panose="02010609060101010101" pitchFamily="49" charset="-122"/>
            </a:endParaRPr>
          </a:p>
        </p:txBody>
      </p:sp>
      <p:sp>
        <p:nvSpPr>
          <p:cNvPr id="5" name="矩形 4"/>
          <p:cNvSpPr/>
          <p:nvPr/>
        </p:nvSpPr>
        <p:spPr>
          <a:xfrm>
            <a:off x="341535" y="5089882"/>
            <a:ext cx="11600120" cy="442878"/>
          </a:xfrm>
          <a:prstGeom prst="rect">
            <a:avLst/>
          </a:prstGeom>
        </p:spPr>
        <p:txBody>
          <a:bodyPr wrap="square">
            <a:spAutoFit/>
          </a:bodyPr>
          <a:lstStyle/>
          <a:p>
            <a:pPr>
              <a:lnSpc>
                <a:spcPct val="150000"/>
              </a:lnSpc>
            </a:pPr>
            <a:r>
              <a:rPr lang="zh-CN" altLang="en-US" b="1" dirty="0">
                <a:latin typeface="黑体" panose="02010609060101010101" pitchFamily="49" charset="-122"/>
                <a:ea typeface="黑体" panose="02010609060101010101" pitchFamily="49" charset="-122"/>
              </a:rPr>
              <a:t>现货市场</a:t>
            </a:r>
            <a:r>
              <a:rPr lang="zh-CN" altLang="en-US" b="1" dirty="0">
                <a:latin typeface="黑体" panose="02010609060101010101" pitchFamily="49" charset="-122"/>
                <a:ea typeface="黑体" panose="02010609060101010101" pitchFamily="49" charset="-122"/>
              </a:rPr>
              <a:t>方面，工业硅各牌号价格走势分化，</a:t>
            </a:r>
            <a:r>
              <a:rPr lang="en-US" altLang="zh-CN" b="1" dirty="0">
                <a:latin typeface="黑体" panose="02010609060101010101" pitchFamily="49" charset="-122"/>
                <a:ea typeface="黑体" panose="02010609060101010101" pitchFamily="49" charset="-122"/>
              </a:rPr>
              <a:t>553</a:t>
            </a:r>
            <a:r>
              <a:rPr lang="zh-CN" altLang="en-US" b="1" dirty="0">
                <a:latin typeface="黑体" panose="02010609060101010101" pitchFamily="49" charset="-122"/>
                <a:ea typeface="黑体" panose="02010609060101010101" pitchFamily="49" charset="-122"/>
              </a:rPr>
              <a:t>整体维稳，但</a:t>
            </a:r>
            <a:r>
              <a:rPr lang="en-US" altLang="zh-CN" b="1" dirty="0">
                <a:latin typeface="黑体" panose="02010609060101010101" pitchFamily="49" charset="-122"/>
                <a:ea typeface="黑体" panose="02010609060101010101" pitchFamily="49" charset="-122"/>
              </a:rPr>
              <a:t>421</a:t>
            </a:r>
            <a:r>
              <a:rPr lang="zh-CN" altLang="en-US" b="1" dirty="0">
                <a:latin typeface="黑体" panose="02010609060101010101" pitchFamily="49" charset="-122"/>
                <a:ea typeface="黑体" panose="02010609060101010101" pitchFamily="49" charset="-122"/>
              </a:rPr>
              <a:t>延续走弱，价格下行显著受有机硅行业拖累。</a:t>
            </a:r>
          </a:p>
        </p:txBody>
      </p:sp>
      <p:sp>
        <p:nvSpPr>
          <p:cNvPr id="7" name="文本框 3">
            <a:extLst>
              <a:ext uri="{FF2B5EF4-FFF2-40B4-BE49-F238E27FC236}">
                <a16:creationId xmlns="" xmlns:a16="http://schemas.microsoft.com/office/drawing/2014/main" id="{91C87A41-A38D-48F2-BBD4-6C52B70BE3AA}"/>
              </a:ext>
            </a:extLst>
          </p:cNvPr>
          <p:cNvSpPr txBox="1"/>
          <p:nvPr/>
        </p:nvSpPr>
        <p:spPr>
          <a:xfrm>
            <a:off x="9171299" y="6187440"/>
            <a:ext cx="2903838" cy="215444"/>
          </a:xfrm>
          <a:prstGeom prst="rect">
            <a:avLst/>
          </a:prstGeom>
          <a:noFill/>
        </p:spPr>
        <p:txBody>
          <a:bodyPr wrap="square" rtlCol="0">
            <a:spAutoFit/>
          </a:bodyPr>
          <a:lstStyle/>
          <a:p>
            <a:r>
              <a:rPr lang="zh-CN" altLang="en-US" sz="800" dirty="0">
                <a:latin typeface="黑体" panose="02010609060101010101" pitchFamily="49" charset="-122"/>
                <a:ea typeface="黑体" panose="02010609060101010101" pitchFamily="49" charset="-122"/>
              </a:rPr>
              <a:t>数据来源</a:t>
            </a:r>
            <a:r>
              <a:rPr lang="zh-CN" altLang="en-US" sz="800" dirty="0" smtClean="0">
                <a:latin typeface="黑体" panose="02010609060101010101" pitchFamily="49" charset="-122"/>
                <a:ea typeface="黑体" panose="02010609060101010101" pitchFamily="49" charset="-122"/>
              </a:rPr>
              <a:t>：</a:t>
            </a:r>
            <a:r>
              <a:rPr lang="zh-CN" altLang="en-US" sz="800" dirty="0">
                <a:latin typeface="黑体" panose="02010609060101010101" pitchFamily="49" charset="-122"/>
                <a:ea typeface="黑体" panose="02010609060101010101" pitchFamily="49" charset="-122"/>
              </a:rPr>
              <a:t>上海有色网</a:t>
            </a:r>
            <a:r>
              <a:rPr lang="zh-CN" altLang="en-US" sz="800" dirty="0" smtClean="0">
                <a:latin typeface="黑体" panose="02010609060101010101" pitchFamily="49" charset="-122"/>
                <a:ea typeface="黑体" panose="02010609060101010101" pitchFamily="49" charset="-122"/>
              </a:rPr>
              <a:t>、金石</a:t>
            </a:r>
            <a:r>
              <a:rPr lang="zh-CN" altLang="en-US" sz="800" dirty="0">
                <a:latin typeface="黑体" panose="02010609060101010101" pitchFamily="49" charset="-122"/>
                <a:ea typeface="黑体" panose="02010609060101010101" pitchFamily="49" charset="-122"/>
              </a:rPr>
              <a:t>期货研究所</a:t>
            </a:r>
          </a:p>
        </p:txBody>
      </p:sp>
      <p:graphicFrame>
        <p:nvGraphicFramePr>
          <p:cNvPr id="6" name="图表 5"/>
          <p:cNvGraphicFramePr>
            <a:graphicFrameLocks/>
          </p:cNvGraphicFramePr>
          <p:nvPr>
            <p:extLst>
              <p:ext uri="{D42A27DB-BD31-4B8C-83A1-F6EECF244321}">
                <p14:modId xmlns:p14="http://schemas.microsoft.com/office/powerpoint/2010/main" val="3768256927"/>
              </p:ext>
            </p:extLst>
          </p:nvPr>
        </p:nvGraphicFramePr>
        <p:xfrm>
          <a:off x="2013098" y="1281223"/>
          <a:ext cx="7609367" cy="36528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24281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 xmlns:a16="http://schemas.microsoft.com/office/drawing/2014/main" id="{50EC8CDF-0EFC-478A-84F2-109F6E281D81}"/>
              </a:ext>
            </a:extLst>
          </p:cNvPr>
          <p:cNvSpPr>
            <a:spLocks noGrp="1"/>
          </p:cNvSpPr>
          <p:nvPr>
            <p:ph type="title"/>
          </p:nvPr>
        </p:nvSpPr>
        <p:spPr>
          <a:xfrm>
            <a:off x="497089" y="365126"/>
            <a:ext cx="9045809" cy="432674"/>
          </a:xfrm>
        </p:spPr>
        <p:txBody>
          <a:bodyPr>
            <a:normAutofit/>
          </a:bodyPr>
          <a:lstStyle/>
          <a:p>
            <a:r>
              <a:rPr lang="zh-CN" altLang="en-US" dirty="0" smtClean="0">
                <a:latin typeface="黑体" panose="02010609060101010101" pitchFamily="49" charset="-122"/>
                <a:ea typeface="黑体" panose="02010609060101010101" pitchFamily="49" charset="-122"/>
              </a:rPr>
              <a:t>主要基差周度走势概览</a:t>
            </a:r>
            <a:endParaRPr lang="zh-CN" altLang="en-US" sz="2000" b="1" dirty="0">
              <a:latin typeface="黑体" panose="02010609060101010101" pitchFamily="49" charset="-122"/>
              <a:ea typeface="黑体" panose="02010609060101010101" pitchFamily="49" charset="-122"/>
            </a:endParaRPr>
          </a:p>
        </p:txBody>
      </p:sp>
      <p:sp>
        <p:nvSpPr>
          <p:cNvPr id="8" name="文本框 3">
            <a:extLst>
              <a:ext uri="{FF2B5EF4-FFF2-40B4-BE49-F238E27FC236}">
                <a16:creationId xmlns="" xmlns:a16="http://schemas.microsoft.com/office/drawing/2014/main" id="{91C87A41-A38D-48F2-BBD4-6C52B70BE3AA}"/>
              </a:ext>
            </a:extLst>
          </p:cNvPr>
          <p:cNvSpPr txBox="1"/>
          <p:nvPr/>
        </p:nvSpPr>
        <p:spPr>
          <a:xfrm>
            <a:off x="8958647" y="6205974"/>
            <a:ext cx="2903838" cy="215444"/>
          </a:xfrm>
          <a:prstGeom prst="rect">
            <a:avLst/>
          </a:prstGeom>
          <a:noFill/>
        </p:spPr>
        <p:txBody>
          <a:bodyPr wrap="square" rtlCol="0">
            <a:spAutoFit/>
          </a:bodyPr>
          <a:lstStyle/>
          <a:p>
            <a:r>
              <a:rPr lang="zh-CN" altLang="en-US" sz="800" dirty="0">
                <a:latin typeface="黑体" panose="02010609060101010101" pitchFamily="49" charset="-122"/>
                <a:ea typeface="黑体" panose="02010609060101010101" pitchFamily="49" charset="-122"/>
              </a:rPr>
              <a:t>数据来源</a:t>
            </a:r>
            <a:r>
              <a:rPr lang="zh-CN" altLang="en-US" sz="800" dirty="0" smtClean="0">
                <a:latin typeface="黑体" panose="02010609060101010101" pitchFamily="49" charset="-122"/>
                <a:ea typeface="黑体" panose="02010609060101010101" pitchFamily="49" charset="-122"/>
              </a:rPr>
              <a:t>：</a:t>
            </a:r>
            <a:r>
              <a:rPr lang="zh-CN" altLang="en-US" sz="800" dirty="0">
                <a:latin typeface="黑体" panose="02010609060101010101" pitchFamily="49" charset="-122"/>
                <a:ea typeface="黑体" panose="02010609060101010101" pitchFamily="49" charset="-122"/>
              </a:rPr>
              <a:t>上海有色网</a:t>
            </a:r>
            <a:r>
              <a:rPr lang="zh-CN" altLang="en-US" sz="800" dirty="0" smtClean="0">
                <a:latin typeface="黑体" panose="02010609060101010101" pitchFamily="49" charset="-122"/>
                <a:ea typeface="黑体" panose="02010609060101010101" pitchFamily="49" charset="-122"/>
              </a:rPr>
              <a:t>、文华财经、</a:t>
            </a:r>
            <a:r>
              <a:rPr lang="zh-CN" altLang="en-US" sz="800" dirty="0">
                <a:latin typeface="黑体" panose="02010609060101010101" pitchFamily="49" charset="-122"/>
                <a:ea typeface="黑体" panose="02010609060101010101" pitchFamily="49" charset="-122"/>
              </a:rPr>
              <a:t>金石期货研究所</a:t>
            </a:r>
          </a:p>
        </p:txBody>
      </p:sp>
      <p:sp>
        <p:nvSpPr>
          <p:cNvPr id="2" name="TextBox 1"/>
          <p:cNvSpPr txBox="1"/>
          <p:nvPr/>
        </p:nvSpPr>
        <p:spPr>
          <a:xfrm>
            <a:off x="6198781" y="4136065"/>
            <a:ext cx="5231219" cy="923330"/>
          </a:xfrm>
          <a:prstGeom prst="rect">
            <a:avLst/>
          </a:prstGeom>
          <a:noFill/>
        </p:spPr>
        <p:txBody>
          <a:bodyPr wrap="square" rtlCol="0">
            <a:spAutoFit/>
          </a:bodyPr>
          <a:lstStyle/>
          <a:p>
            <a:pPr>
              <a:lnSpc>
                <a:spcPct val="150000"/>
              </a:lnSpc>
            </a:pPr>
            <a:r>
              <a:rPr lang="en-US" altLang="zh-CN" b="1" dirty="0" smtClean="0"/>
              <a:t>S08</a:t>
            </a:r>
            <a:r>
              <a:rPr lang="zh-CN" altLang="en-US" b="1" dirty="0" smtClean="0"/>
              <a:t>、</a:t>
            </a:r>
            <a:r>
              <a:rPr lang="en-US" altLang="zh-CN" b="1" dirty="0" smtClean="0"/>
              <a:t>S09</a:t>
            </a:r>
            <a:r>
              <a:rPr lang="zh-CN" altLang="en-US" b="1" dirty="0" smtClean="0"/>
              <a:t>及</a:t>
            </a:r>
            <a:r>
              <a:rPr lang="en-US" altLang="zh-CN" b="1" dirty="0" smtClean="0"/>
              <a:t>S10</a:t>
            </a:r>
            <a:r>
              <a:rPr lang="zh-CN" altLang="en-US" b="1" dirty="0" smtClean="0"/>
              <a:t>本周基差普遍</a:t>
            </a:r>
            <a:r>
              <a:rPr lang="zh-CN" altLang="en-US" b="1" dirty="0" smtClean="0"/>
              <a:t>震荡走强，</a:t>
            </a:r>
            <a:r>
              <a:rPr lang="en-US" altLang="zh-CN" b="1" dirty="0" smtClean="0"/>
              <a:t>S08</a:t>
            </a:r>
            <a:r>
              <a:rPr lang="zh-CN" altLang="en-US" b="1" dirty="0"/>
              <a:t>、</a:t>
            </a:r>
            <a:r>
              <a:rPr lang="en-US" altLang="zh-CN" b="1" dirty="0" smtClean="0"/>
              <a:t>S09</a:t>
            </a:r>
            <a:r>
              <a:rPr lang="zh-CN" altLang="en-US" b="1" dirty="0" smtClean="0"/>
              <a:t>及</a:t>
            </a:r>
            <a:r>
              <a:rPr lang="en-US" altLang="zh-CN" b="1" dirty="0" smtClean="0"/>
              <a:t>S10</a:t>
            </a:r>
            <a:r>
              <a:rPr lang="zh-CN" altLang="en-US" b="1" dirty="0" smtClean="0"/>
              <a:t>基差值均为正。</a:t>
            </a:r>
            <a:endParaRPr lang="zh-CN" altLang="en-US" b="1" dirty="0"/>
          </a:p>
        </p:txBody>
      </p:sp>
      <p:graphicFrame>
        <p:nvGraphicFramePr>
          <p:cNvPr id="9" name="图表 8"/>
          <p:cNvGraphicFramePr>
            <a:graphicFrameLocks/>
          </p:cNvGraphicFramePr>
          <p:nvPr>
            <p:extLst>
              <p:ext uri="{D42A27DB-BD31-4B8C-83A1-F6EECF244321}">
                <p14:modId xmlns:p14="http://schemas.microsoft.com/office/powerpoint/2010/main" val="3921374047"/>
              </p:ext>
            </p:extLst>
          </p:nvPr>
        </p:nvGraphicFramePr>
        <p:xfrm>
          <a:off x="545805" y="956930"/>
          <a:ext cx="4572000" cy="266877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图表 9"/>
          <p:cNvGraphicFramePr>
            <a:graphicFrameLocks/>
          </p:cNvGraphicFramePr>
          <p:nvPr>
            <p:extLst>
              <p:ext uri="{D42A27DB-BD31-4B8C-83A1-F6EECF244321}">
                <p14:modId xmlns:p14="http://schemas.microsoft.com/office/powerpoint/2010/main" val="1017696360"/>
              </p:ext>
            </p:extLst>
          </p:nvPr>
        </p:nvGraphicFramePr>
        <p:xfrm>
          <a:off x="6032205" y="951613"/>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图表 10"/>
          <p:cNvGraphicFramePr>
            <a:graphicFrameLocks/>
          </p:cNvGraphicFramePr>
          <p:nvPr>
            <p:extLst>
              <p:ext uri="{D42A27DB-BD31-4B8C-83A1-F6EECF244321}">
                <p14:modId xmlns:p14="http://schemas.microsoft.com/office/powerpoint/2010/main" val="2455328990"/>
              </p:ext>
            </p:extLst>
          </p:nvPr>
        </p:nvGraphicFramePr>
        <p:xfrm>
          <a:off x="673395" y="3570496"/>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81476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2">
            <a:extLst>
              <a:ext uri="{FF2B5EF4-FFF2-40B4-BE49-F238E27FC236}">
                <a16:creationId xmlns="" xmlns:a16="http://schemas.microsoft.com/office/drawing/2014/main" id="{50EC8CDF-0EFC-478A-84F2-109F6E281D81}"/>
              </a:ext>
            </a:extLst>
          </p:cNvPr>
          <p:cNvSpPr txBox="1">
            <a:spLocks/>
          </p:cNvSpPr>
          <p:nvPr/>
        </p:nvSpPr>
        <p:spPr>
          <a:xfrm>
            <a:off x="497089" y="482084"/>
            <a:ext cx="9045809" cy="4326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kern="1200">
                <a:solidFill>
                  <a:schemeClr val="tx1"/>
                </a:solidFill>
                <a:latin typeface="阿里巴巴普惠体 2.0 55 Regular" panose="00020600040101010101" pitchFamily="18" charset="-122"/>
                <a:ea typeface="阿里巴巴普惠体 2.0 55 Regular" panose="00020600040101010101" pitchFamily="18" charset="-122"/>
                <a:cs typeface="+mj-cs"/>
              </a:defRPr>
            </a:lvl1pPr>
          </a:lstStyle>
          <a:p>
            <a:r>
              <a:rPr lang="zh-CN" altLang="en-US" dirty="0" smtClean="0">
                <a:latin typeface="黑体" panose="02010609060101010101" pitchFamily="49" charset="-122"/>
                <a:ea typeface="黑体" panose="02010609060101010101" pitchFamily="49" charset="-122"/>
              </a:rPr>
              <a:t>主要月间价差周度走势概览</a:t>
            </a:r>
            <a:endParaRPr lang="zh-CN" altLang="en-US" dirty="0">
              <a:latin typeface="黑体" panose="02010609060101010101" pitchFamily="49" charset="-122"/>
              <a:ea typeface="黑体" panose="02010609060101010101" pitchFamily="49" charset="-122"/>
            </a:endParaRPr>
          </a:p>
        </p:txBody>
      </p:sp>
      <p:sp>
        <p:nvSpPr>
          <p:cNvPr id="9" name="文本框 3">
            <a:extLst>
              <a:ext uri="{FF2B5EF4-FFF2-40B4-BE49-F238E27FC236}">
                <a16:creationId xmlns="" xmlns:a16="http://schemas.microsoft.com/office/drawing/2014/main" id="{91C87A41-A38D-48F2-BBD4-6C52B70BE3AA}"/>
              </a:ext>
            </a:extLst>
          </p:cNvPr>
          <p:cNvSpPr txBox="1"/>
          <p:nvPr/>
        </p:nvSpPr>
        <p:spPr>
          <a:xfrm>
            <a:off x="8958647" y="6205974"/>
            <a:ext cx="2903838" cy="215444"/>
          </a:xfrm>
          <a:prstGeom prst="rect">
            <a:avLst/>
          </a:prstGeom>
          <a:noFill/>
        </p:spPr>
        <p:txBody>
          <a:bodyPr wrap="square" rtlCol="0">
            <a:spAutoFit/>
          </a:bodyPr>
          <a:lstStyle/>
          <a:p>
            <a:r>
              <a:rPr lang="zh-CN" altLang="en-US" sz="800" dirty="0">
                <a:latin typeface="黑体" panose="02010609060101010101" pitchFamily="49" charset="-122"/>
                <a:ea typeface="黑体" panose="02010609060101010101" pitchFamily="49" charset="-122"/>
              </a:rPr>
              <a:t>数据来源</a:t>
            </a:r>
            <a:r>
              <a:rPr lang="zh-CN" altLang="en-US" sz="800" dirty="0" smtClean="0">
                <a:latin typeface="黑体" panose="02010609060101010101" pitchFamily="49" charset="-122"/>
                <a:ea typeface="黑体" panose="02010609060101010101" pitchFamily="49" charset="-122"/>
              </a:rPr>
              <a:t>：</a:t>
            </a:r>
            <a:r>
              <a:rPr lang="zh-CN" altLang="en-US" sz="800" dirty="0">
                <a:latin typeface="黑体" panose="02010609060101010101" pitchFamily="49" charset="-122"/>
                <a:ea typeface="黑体" panose="02010609060101010101" pitchFamily="49" charset="-122"/>
              </a:rPr>
              <a:t>上海有色网</a:t>
            </a:r>
            <a:r>
              <a:rPr lang="zh-CN" altLang="en-US" sz="800" dirty="0" smtClean="0">
                <a:latin typeface="黑体" panose="02010609060101010101" pitchFamily="49" charset="-122"/>
                <a:ea typeface="黑体" panose="02010609060101010101" pitchFamily="49" charset="-122"/>
              </a:rPr>
              <a:t>、文华财经、</a:t>
            </a:r>
            <a:r>
              <a:rPr lang="zh-CN" altLang="en-US" sz="800" dirty="0">
                <a:latin typeface="黑体" panose="02010609060101010101" pitchFamily="49" charset="-122"/>
                <a:ea typeface="黑体" panose="02010609060101010101" pitchFamily="49" charset="-122"/>
              </a:rPr>
              <a:t>金石期货研究所</a:t>
            </a:r>
          </a:p>
        </p:txBody>
      </p:sp>
      <p:sp>
        <p:nvSpPr>
          <p:cNvPr id="6" name="TextBox 5"/>
          <p:cNvSpPr txBox="1"/>
          <p:nvPr/>
        </p:nvSpPr>
        <p:spPr>
          <a:xfrm>
            <a:off x="754912" y="5114261"/>
            <a:ext cx="10781414" cy="507831"/>
          </a:xfrm>
          <a:prstGeom prst="rect">
            <a:avLst/>
          </a:prstGeom>
          <a:noFill/>
        </p:spPr>
        <p:txBody>
          <a:bodyPr wrap="square" rtlCol="0">
            <a:spAutoFit/>
          </a:bodyPr>
          <a:lstStyle/>
          <a:p>
            <a:pPr>
              <a:lnSpc>
                <a:spcPct val="150000"/>
              </a:lnSpc>
            </a:pPr>
            <a:r>
              <a:rPr lang="en-US" altLang="zh-CN" b="1" dirty="0" smtClean="0"/>
              <a:t>8-9</a:t>
            </a:r>
            <a:r>
              <a:rPr lang="zh-CN" altLang="en-US" b="1" dirty="0" smtClean="0"/>
              <a:t>、</a:t>
            </a:r>
            <a:r>
              <a:rPr lang="en-US" altLang="zh-CN" b="1" dirty="0" smtClean="0"/>
              <a:t>8-10</a:t>
            </a:r>
            <a:r>
              <a:rPr lang="zh-CN" altLang="en-US" b="1" dirty="0" smtClean="0"/>
              <a:t>价差</a:t>
            </a:r>
            <a:r>
              <a:rPr lang="zh-CN" altLang="en-US" b="1" dirty="0" smtClean="0"/>
              <a:t>本周呈现震荡走势。</a:t>
            </a:r>
            <a:endParaRPr lang="zh-CN" altLang="en-US" b="1" dirty="0"/>
          </a:p>
        </p:txBody>
      </p:sp>
      <p:graphicFrame>
        <p:nvGraphicFramePr>
          <p:cNvPr id="8" name="图表 7"/>
          <p:cNvGraphicFramePr>
            <a:graphicFrameLocks/>
          </p:cNvGraphicFramePr>
          <p:nvPr>
            <p:extLst>
              <p:ext uri="{D42A27DB-BD31-4B8C-83A1-F6EECF244321}">
                <p14:modId xmlns:p14="http://schemas.microsoft.com/office/powerpoint/2010/main" val="3718665409"/>
              </p:ext>
            </p:extLst>
          </p:nvPr>
        </p:nvGraphicFramePr>
        <p:xfrm>
          <a:off x="641497" y="1461975"/>
          <a:ext cx="5280838" cy="343963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图表 9"/>
          <p:cNvGraphicFramePr>
            <a:graphicFrameLocks/>
          </p:cNvGraphicFramePr>
          <p:nvPr>
            <p:extLst>
              <p:ext uri="{D42A27DB-BD31-4B8C-83A1-F6EECF244321}">
                <p14:modId xmlns:p14="http://schemas.microsoft.com/office/powerpoint/2010/main" val="3913180800"/>
              </p:ext>
            </p:extLst>
          </p:nvPr>
        </p:nvGraphicFramePr>
        <p:xfrm>
          <a:off x="6145619" y="1440711"/>
          <a:ext cx="5252483" cy="34183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0750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 xmlns:a16="http://schemas.microsoft.com/office/drawing/2014/main" id="{606A6E24-AC25-4A7D-A8A0-B5E3DFFD851C}"/>
              </a:ext>
            </a:extLst>
          </p:cNvPr>
          <p:cNvSpPr>
            <a:spLocks noGrp="1"/>
          </p:cNvSpPr>
          <p:nvPr>
            <p:ph type="title"/>
          </p:nvPr>
        </p:nvSpPr>
        <p:spPr>
          <a:xfrm>
            <a:off x="516552" y="4125433"/>
            <a:ext cx="2705114" cy="640080"/>
          </a:xfrm>
        </p:spPr>
        <p:txBody>
          <a:bodyPr>
            <a:normAutofit/>
          </a:bodyPr>
          <a:lstStyle/>
          <a:p>
            <a:pPr algn="ctr"/>
            <a:r>
              <a:rPr lang="en-US" altLang="zh-CN" sz="2800" b="1" dirty="0">
                <a:latin typeface="黑体" panose="02010609060101010101" pitchFamily="49" charset="-122"/>
                <a:ea typeface="黑体" panose="02010609060101010101" pitchFamily="49" charset="-122"/>
              </a:rPr>
              <a:t>02  </a:t>
            </a:r>
            <a:r>
              <a:rPr lang="zh-CN" altLang="en-US" sz="2800" b="1" dirty="0">
                <a:latin typeface="黑体" panose="02010609060101010101" pitchFamily="49" charset="-122"/>
                <a:ea typeface="黑体" panose="02010609060101010101" pitchFamily="49" charset="-122"/>
              </a:rPr>
              <a:t>基本面分析</a:t>
            </a:r>
          </a:p>
        </p:txBody>
      </p:sp>
    </p:spTree>
    <p:extLst>
      <p:ext uri="{BB962C8B-B14F-4D97-AF65-F5344CB8AC3E}">
        <p14:creationId xmlns:p14="http://schemas.microsoft.com/office/powerpoint/2010/main" val="1490341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 xmlns:a16="http://schemas.microsoft.com/office/drawing/2014/main" id="{50EC8CDF-0EFC-478A-84F2-109F6E281D81}"/>
              </a:ext>
            </a:extLst>
          </p:cNvPr>
          <p:cNvSpPr>
            <a:spLocks noGrp="1"/>
          </p:cNvSpPr>
          <p:nvPr>
            <p:ph type="title"/>
          </p:nvPr>
        </p:nvSpPr>
        <p:spPr>
          <a:xfrm>
            <a:off x="497089" y="365126"/>
            <a:ext cx="8959893" cy="432674"/>
          </a:xfrm>
        </p:spPr>
        <p:txBody>
          <a:bodyPr>
            <a:normAutofit/>
          </a:bodyPr>
          <a:lstStyle/>
          <a:p>
            <a:r>
              <a:rPr lang="zh-CN" altLang="en-US" dirty="0" smtClean="0">
                <a:latin typeface="黑体" panose="02010609060101010101" pitchFamily="49" charset="-122"/>
                <a:ea typeface="黑体" panose="02010609060101010101" pitchFamily="49" charset="-122"/>
              </a:rPr>
              <a:t>工业硅产量：本周开炉率有所降低</a:t>
            </a:r>
            <a:endParaRPr lang="zh-CN" altLang="en-US" dirty="0">
              <a:latin typeface="黑体" panose="02010609060101010101" pitchFamily="49" charset="-122"/>
              <a:ea typeface="黑体" panose="02010609060101010101" pitchFamily="49" charset="-122"/>
            </a:endParaRPr>
          </a:p>
        </p:txBody>
      </p:sp>
      <p:sp>
        <p:nvSpPr>
          <p:cNvPr id="6" name="文本框 5">
            <a:extLst>
              <a:ext uri="{FF2B5EF4-FFF2-40B4-BE49-F238E27FC236}">
                <a16:creationId xmlns="" xmlns:a16="http://schemas.microsoft.com/office/drawing/2014/main" id="{A44D7817-2EF6-4283-901E-2633255F3571}"/>
              </a:ext>
            </a:extLst>
          </p:cNvPr>
          <p:cNvSpPr txBox="1"/>
          <p:nvPr/>
        </p:nvSpPr>
        <p:spPr>
          <a:xfrm>
            <a:off x="9997440" y="6187440"/>
            <a:ext cx="1798320" cy="215444"/>
          </a:xfrm>
          <a:prstGeom prst="rect">
            <a:avLst/>
          </a:prstGeom>
          <a:noFill/>
        </p:spPr>
        <p:txBody>
          <a:bodyPr wrap="square" rtlCol="0">
            <a:spAutoFit/>
          </a:bodyPr>
          <a:lstStyle/>
          <a:p>
            <a:r>
              <a:rPr lang="zh-CN" altLang="en-US" sz="800" dirty="0">
                <a:latin typeface="阿里巴巴普惠体 2.0 55 Regular" panose="00020600040101010101" pitchFamily="18" charset="-122"/>
                <a:ea typeface="阿里巴巴普惠体 2.0 55 Regular" panose="00020600040101010101" pitchFamily="18" charset="-122"/>
              </a:rPr>
              <a:t>数据来源：</a:t>
            </a:r>
            <a:r>
              <a:rPr lang="en-US" altLang="zh-CN" sz="800" dirty="0">
                <a:latin typeface="阿里巴巴普惠体 2.0 55 Regular" panose="00020600040101010101" pitchFamily="18" charset="-122"/>
                <a:ea typeface="阿里巴巴普惠体 2.0 55 Regular" panose="00020600040101010101" pitchFamily="18" charset="-122"/>
              </a:rPr>
              <a:t>USDA</a:t>
            </a:r>
            <a:r>
              <a:rPr lang="zh-CN" altLang="en-US" sz="800" dirty="0">
                <a:latin typeface="阿里巴巴普惠体 2.0 55 Regular" panose="00020600040101010101" pitchFamily="18" charset="-122"/>
                <a:ea typeface="阿里巴巴普惠体 2.0 55 Regular" panose="00020600040101010101" pitchFamily="18" charset="-122"/>
              </a:rPr>
              <a:t>、金石期货研究所</a:t>
            </a:r>
          </a:p>
        </p:txBody>
      </p:sp>
      <p:sp>
        <p:nvSpPr>
          <p:cNvPr id="2" name="矩形 1"/>
          <p:cNvSpPr/>
          <p:nvPr/>
        </p:nvSpPr>
        <p:spPr>
          <a:xfrm>
            <a:off x="776177" y="4647279"/>
            <a:ext cx="10799134" cy="1754326"/>
          </a:xfrm>
          <a:prstGeom prst="rect">
            <a:avLst/>
          </a:prstGeom>
        </p:spPr>
        <p:txBody>
          <a:bodyPr wrap="square">
            <a:spAutoFit/>
          </a:bodyPr>
          <a:lstStyle/>
          <a:p>
            <a:pPr>
              <a:lnSpc>
                <a:spcPct val="150000"/>
              </a:lnSpc>
            </a:pPr>
            <a:r>
              <a:rPr lang="en-US" altLang="zh-CN" b="1" dirty="0">
                <a:latin typeface="黑体" panose="02010609060101010101" pitchFamily="49" charset="-122"/>
                <a:ea typeface="黑体" panose="02010609060101010101" pitchFamily="49" charset="-122"/>
              </a:rPr>
              <a:t>    </a:t>
            </a:r>
            <a:r>
              <a:rPr lang="zh-CN" altLang="en-US" b="1" dirty="0">
                <a:latin typeface="黑体" panose="02010609060101010101" pitchFamily="49" charset="-122"/>
                <a:ea typeface="黑体" panose="02010609060101010101" pitchFamily="49" charset="-122"/>
              </a:rPr>
              <a:t>产量方面，</a:t>
            </a:r>
            <a:r>
              <a:rPr lang="en-US" altLang="zh-CN" b="1" dirty="0">
                <a:latin typeface="黑体" panose="02010609060101010101" pitchFamily="49" charset="-122"/>
                <a:ea typeface="黑体" panose="02010609060101010101" pitchFamily="49" charset="-122"/>
              </a:rPr>
              <a:t>2023</a:t>
            </a:r>
            <a:r>
              <a:rPr lang="zh-CN" altLang="en-US" b="1" dirty="0">
                <a:latin typeface="黑体" panose="02010609060101010101" pitchFamily="49" charset="-122"/>
                <a:ea typeface="黑体" panose="02010609060101010101" pitchFamily="49" charset="-122"/>
              </a:rPr>
              <a:t>年</a:t>
            </a:r>
            <a:r>
              <a:rPr lang="en-US" altLang="zh-CN" b="1" dirty="0">
                <a:latin typeface="黑体" panose="02010609060101010101" pitchFamily="49" charset="-122"/>
                <a:ea typeface="黑体" panose="02010609060101010101" pitchFamily="49" charset="-122"/>
              </a:rPr>
              <a:t>2</a:t>
            </a:r>
            <a:r>
              <a:rPr lang="zh-CN" altLang="en-US" b="1" dirty="0">
                <a:latin typeface="黑体" panose="02010609060101010101" pitchFamily="49" charset="-122"/>
                <a:ea typeface="黑体" panose="02010609060101010101" pitchFamily="49" charset="-122"/>
              </a:rPr>
              <a:t>月中国金属硅整体产量</a:t>
            </a:r>
            <a:r>
              <a:rPr lang="en-US" altLang="zh-CN" b="1" dirty="0">
                <a:latin typeface="黑体" panose="02010609060101010101" pitchFamily="49" charset="-122"/>
                <a:ea typeface="黑体" panose="02010609060101010101" pitchFamily="49" charset="-122"/>
              </a:rPr>
              <a:t>26.9</a:t>
            </a:r>
            <a:r>
              <a:rPr lang="zh-CN" altLang="en-US" b="1" dirty="0">
                <a:latin typeface="黑体" panose="02010609060101010101" pitchFamily="49" charset="-122"/>
                <a:ea typeface="黑体" panose="02010609060101010101" pitchFamily="49" charset="-122"/>
              </a:rPr>
              <a:t>万吨，同比上涨</a:t>
            </a:r>
            <a:r>
              <a:rPr lang="en-US" altLang="zh-CN" b="1" dirty="0">
                <a:latin typeface="黑体" panose="02010609060101010101" pitchFamily="49" charset="-122"/>
                <a:ea typeface="黑体" panose="02010609060101010101" pitchFamily="49" charset="-122"/>
              </a:rPr>
              <a:t>10.2%</a:t>
            </a:r>
            <a:r>
              <a:rPr lang="zh-CN" altLang="en-US" b="1" dirty="0" smtClean="0">
                <a:latin typeface="黑体" panose="02010609060101010101" pitchFamily="49" charset="-122"/>
                <a:ea typeface="黑体" panose="02010609060101010101" pitchFamily="49" charset="-122"/>
              </a:rPr>
              <a:t>。</a:t>
            </a:r>
            <a:r>
              <a:rPr lang="zh-CN" altLang="en-US" dirty="0"/>
              <a:t> </a:t>
            </a:r>
            <a:r>
              <a:rPr lang="zh-CN" altLang="en-US" b="1" dirty="0">
                <a:latin typeface="黑体" panose="02010609060101010101" pitchFamily="49" charset="-122"/>
                <a:ea typeface="黑体" panose="02010609060101010101" pitchFamily="49" charset="-122"/>
              </a:rPr>
              <a:t>本周工业硅开炉数降低，减量主要来自西南地区，其中四川开炉数减少</a:t>
            </a:r>
            <a:r>
              <a:rPr lang="en-US" altLang="zh-CN" b="1" dirty="0">
                <a:latin typeface="黑体" panose="02010609060101010101" pitchFamily="49" charset="-122"/>
                <a:ea typeface="黑体" panose="02010609060101010101" pitchFamily="49" charset="-122"/>
              </a:rPr>
              <a:t>4</a:t>
            </a:r>
            <a:r>
              <a:rPr lang="zh-CN" altLang="en-US" b="1" dirty="0">
                <a:latin typeface="黑体" panose="02010609060101010101" pitchFamily="49" charset="-122"/>
                <a:ea typeface="黑体" panose="02010609060101010101" pitchFamily="49" charset="-122"/>
              </a:rPr>
              <a:t>台。据百川盈孚数据，截止</a:t>
            </a:r>
            <a:r>
              <a:rPr lang="en-US" altLang="zh-CN" b="1" dirty="0">
                <a:latin typeface="黑体" panose="02010609060101010101" pitchFamily="49" charset="-122"/>
                <a:ea typeface="黑体" panose="02010609060101010101" pitchFamily="49" charset="-122"/>
              </a:rPr>
              <a:t>3</a:t>
            </a:r>
            <a:r>
              <a:rPr lang="zh-CN" altLang="en-US" b="1" dirty="0">
                <a:latin typeface="黑体" panose="02010609060101010101" pitchFamily="49" charset="-122"/>
                <a:ea typeface="黑体" panose="02010609060101010101" pitchFamily="49" charset="-122"/>
              </a:rPr>
              <a:t>月</a:t>
            </a:r>
            <a:r>
              <a:rPr lang="en-US" altLang="zh-CN" b="1" dirty="0">
                <a:latin typeface="黑体" panose="02010609060101010101" pitchFamily="49" charset="-122"/>
                <a:ea typeface="黑体" panose="02010609060101010101" pitchFamily="49" charset="-122"/>
              </a:rPr>
              <a:t>30</a:t>
            </a:r>
            <a:r>
              <a:rPr lang="zh-CN" altLang="en-US" b="1" dirty="0">
                <a:latin typeface="黑体" panose="02010609060101010101" pitchFamily="49" charset="-122"/>
                <a:ea typeface="黑体" panose="02010609060101010101" pitchFamily="49" charset="-122"/>
              </a:rPr>
              <a:t>日，我国金属硅开工炉数</a:t>
            </a:r>
            <a:r>
              <a:rPr lang="en-US" altLang="zh-CN" b="1" dirty="0">
                <a:latin typeface="黑体" panose="02010609060101010101" pitchFamily="49" charset="-122"/>
                <a:ea typeface="黑体" panose="02010609060101010101" pitchFamily="49" charset="-122"/>
              </a:rPr>
              <a:t>320</a:t>
            </a:r>
            <a:r>
              <a:rPr lang="zh-CN" altLang="en-US" b="1" dirty="0">
                <a:latin typeface="黑体" panose="02010609060101010101" pitchFamily="49" charset="-122"/>
                <a:ea typeface="黑体" panose="02010609060101010101" pitchFamily="49" charset="-122"/>
              </a:rPr>
              <a:t>台，整体开炉率</a:t>
            </a:r>
            <a:r>
              <a:rPr lang="en-US" altLang="zh-CN" b="1" dirty="0">
                <a:latin typeface="黑体" panose="02010609060101010101" pitchFamily="49" charset="-122"/>
                <a:ea typeface="黑体" panose="02010609060101010101" pitchFamily="49" charset="-122"/>
              </a:rPr>
              <a:t>44.69%</a:t>
            </a:r>
            <a:r>
              <a:rPr lang="zh-CN" altLang="en-US" b="1" dirty="0">
                <a:latin typeface="黑体" panose="02010609060101010101" pitchFamily="49" charset="-122"/>
                <a:ea typeface="黑体" panose="02010609060101010101" pitchFamily="49" charset="-122"/>
              </a:rPr>
              <a:t>，环比减少</a:t>
            </a:r>
            <a:r>
              <a:rPr lang="en-US" altLang="zh-CN" b="1" dirty="0">
                <a:latin typeface="黑体" panose="02010609060101010101" pitchFamily="49" charset="-122"/>
                <a:ea typeface="黑体" panose="02010609060101010101" pitchFamily="49" charset="-122"/>
              </a:rPr>
              <a:t>5</a:t>
            </a:r>
            <a:r>
              <a:rPr lang="zh-CN" altLang="en-US" b="1" dirty="0">
                <a:latin typeface="黑体" panose="02010609060101010101" pitchFamily="49" charset="-122"/>
                <a:ea typeface="黑体" panose="02010609060101010101" pitchFamily="49" charset="-122"/>
              </a:rPr>
              <a:t>台。</a:t>
            </a:r>
            <a:br>
              <a:rPr lang="zh-CN" altLang="en-US" b="1" dirty="0">
                <a:latin typeface="黑体" panose="02010609060101010101" pitchFamily="49" charset="-122"/>
                <a:ea typeface="黑体" panose="02010609060101010101" pitchFamily="49" charset="-122"/>
              </a:rPr>
            </a:br>
            <a:endParaRPr lang="zh-CN" altLang="en-US" b="1" dirty="0">
              <a:latin typeface="黑体" panose="02010609060101010101" pitchFamily="49" charset="-122"/>
              <a:ea typeface="黑体" panose="02010609060101010101" pitchFamily="49" charset="-122"/>
            </a:endParaRPr>
          </a:p>
        </p:txBody>
      </p:sp>
      <p:graphicFrame>
        <p:nvGraphicFramePr>
          <p:cNvPr id="7" name="图表 6"/>
          <p:cNvGraphicFramePr>
            <a:graphicFrameLocks/>
          </p:cNvGraphicFramePr>
          <p:nvPr>
            <p:extLst>
              <p:ext uri="{D42A27DB-BD31-4B8C-83A1-F6EECF244321}">
                <p14:modId xmlns:p14="http://schemas.microsoft.com/office/powerpoint/2010/main" val="1849964059"/>
              </p:ext>
            </p:extLst>
          </p:nvPr>
        </p:nvGraphicFramePr>
        <p:xfrm>
          <a:off x="3157869" y="963098"/>
          <a:ext cx="6220047" cy="36841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6374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 xmlns:a16="http://schemas.microsoft.com/office/drawing/2014/main" id="{50EC8CDF-0EFC-478A-84F2-109F6E281D81}"/>
              </a:ext>
            </a:extLst>
          </p:cNvPr>
          <p:cNvSpPr>
            <a:spLocks noGrp="1"/>
          </p:cNvSpPr>
          <p:nvPr>
            <p:ph type="title"/>
          </p:nvPr>
        </p:nvSpPr>
        <p:spPr>
          <a:xfrm>
            <a:off x="497089" y="365126"/>
            <a:ext cx="8959893" cy="432674"/>
          </a:xfrm>
        </p:spPr>
        <p:txBody>
          <a:bodyPr>
            <a:normAutofit/>
          </a:bodyPr>
          <a:lstStyle/>
          <a:p>
            <a:r>
              <a:rPr lang="zh-CN" altLang="en-US" dirty="0" smtClean="0">
                <a:latin typeface="黑体" panose="02010609060101010101" pitchFamily="49" charset="-122"/>
                <a:ea typeface="黑体" panose="02010609060101010101" pitchFamily="49" charset="-122"/>
              </a:rPr>
              <a:t>工业硅</a:t>
            </a:r>
            <a:r>
              <a:rPr lang="zh-CN" altLang="en-US" dirty="0" smtClean="0">
                <a:latin typeface="黑体" panose="02010609060101010101" pitchFamily="49" charset="-122"/>
                <a:ea typeface="黑体" panose="02010609060101010101" pitchFamily="49" charset="-122"/>
              </a:rPr>
              <a:t>库存本周持稳</a:t>
            </a:r>
            <a:endParaRPr lang="zh-CN" altLang="en-US" dirty="0">
              <a:latin typeface="黑体" panose="02010609060101010101" pitchFamily="49" charset="-122"/>
              <a:ea typeface="黑体" panose="02010609060101010101" pitchFamily="49" charset="-122"/>
            </a:endParaRPr>
          </a:p>
        </p:txBody>
      </p:sp>
      <p:sp>
        <p:nvSpPr>
          <p:cNvPr id="6" name="文本框 5">
            <a:extLst>
              <a:ext uri="{FF2B5EF4-FFF2-40B4-BE49-F238E27FC236}">
                <a16:creationId xmlns="" xmlns:a16="http://schemas.microsoft.com/office/drawing/2014/main" id="{A44D7817-2EF6-4283-901E-2633255F3571}"/>
              </a:ext>
            </a:extLst>
          </p:cNvPr>
          <p:cNvSpPr txBox="1"/>
          <p:nvPr/>
        </p:nvSpPr>
        <p:spPr>
          <a:xfrm>
            <a:off x="9997440" y="6187440"/>
            <a:ext cx="1798320" cy="215444"/>
          </a:xfrm>
          <a:prstGeom prst="rect">
            <a:avLst/>
          </a:prstGeom>
          <a:noFill/>
        </p:spPr>
        <p:txBody>
          <a:bodyPr wrap="square" rtlCol="0">
            <a:spAutoFit/>
          </a:bodyPr>
          <a:lstStyle/>
          <a:p>
            <a:r>
              <a:rPr lang="zh-CN" altLang="en-US" sz="800" dirty="0">
                <a:latin typeface="阿里巴巴普惠体 2.0 55 Regular" panose="00020600040101010101" pitchFamily="18" charset="-122"/>
                <a:ea typeface="阿里巴巴普惠体 2.0 55 Regular" panose="00020600040101010101" pitchFamily="18" charset="-122"/>
              </a:rPr>
              <a:t>数据来源</a:t>
            </a:r>
            <a:r>
              <a:rPr lang="zh-CN" altLang="en-US" sz="800" dirty="0" smtClean="0">
                <a:latin typeface="阿里巴巴普惠体 2.0 55 Regular" panose="00020600040101010101" pitchFamily="18" charset="-122"/>
                <a:ea typeface="阿里巴巴普惠体 2.0 55 Regular" panose="00020600040101010101" pitchFamily="18" charset="-122"/>
              </a:rPr>
              <a:t>：</a:t>
            </a:r>
            <a:r>
              <a:rPr lang="en-US" altLang="zh-CN" sz="800" dirty="0">
                <a:latin typeface="阿里巴巴普惠体 2.0 55 Regular" panose="00020600040101010101" pitchFamily="18" charset="-122"/>
                <a:ea typeface="阿里巴巴普惠体 2.0 55 Regular" panose="00020600040101010101" pitchFamily="18" charset="-122"/>
              </a:rPr>
              <a:t>SMM</a:t>
            </a:r>
            <a:r>
              <a:rPr lang="zh-CN" altLang="en-US" sz="800" dirty="0" smtClean="0">
                <a:latin typeface="阿里巴巴普惠体 2.0 55 Regular" panose="00020600040101010101" pitchFamily="18" charset="-122"/>
                <a:ea typeface="阿里巴巴普惠体 2.0 55 Regular" panose="00020600040101010101" pitchFamily="18" charset="-122"/>
              </a:rPr>
              <a:t>、</a:t>
            </a:r>
            <a:r>
              <a:rPr lang="zh-CN" altLang="en-US" sz="800" dirty="0">
                <a:latin typeface="阿里巴巴普惠体 2.0 55 Regular" panose="00020600040101010101" pitchFamily="18" charset="-122"/>
                <a:ea typeface="阿里巴巴普惠体 2.0 55 Regular" panose="00020600040101010101" pitchFamily="18" charset="-122"/>
              </a:rPr>
              <a:t>金石期货研究所</a:t>
            </a:r>
          </a:p>
        </p:txBody>
      </p:sp>
      <p:sp>
        <p:nvSpPr>
          <p:cNvPr id="2" name="TextBox 1"/>
          <p:cNvSpPr txBox="1"/>
          <p:nvPr/>
        </p:nvSpPr>
        <p:spPr>
          <a:xfrm>
            <a:off x="712381" y="4401879"/>
            <a:ext cx="10887740" cy="442878"/>
          </a:xfrm>
          <a:prstGeom prst="rect">
            <a:avLst/>
          </a:prstGeom>
          <a:noFill/>
        </p:spPr>
        <p:txBody>
          <a:bodyPr wrap="square" rtlCol="0">
            <a:spAutoFit/>
          </a:bodyPr>
          <a:lstStyle/>
          <a:p>
            <a:pPr>
              <a:lnSpc>
                <a:spcPct val="150000"/>
              </a:lnSpc>
            </a:pPr>
            <a:r>
              <a:rPr lang="zh-CN" altLang="en-US" b="1" dirty="0">
                <a:latin typeface="黑体" panose="02010609060101010101" pitchFamily="49" charset="-122"/>
                <a:ea typeface="黑体" panose="02010609060101010101" pitchFamily="49" charset="-122"/>
              </a:rPr>
              <a:t>本周工业硅库存暂无变化，社会库存维持</a:t>
            </a:r>
            <a:r>
              <a:rPr lang="en-US" altLang="zh-CN" b="1" dirty="0">
                <a:latin typeface="黑体" panose="02010609060101010101" pitchFamily="49" charset="-122"/>
                <a:ea typeface="黑体" panose="02010609060101010101" pitchFamily="49" charset="-122"/>
              </a:rPr>
              <a:t>12.2</a:t>
            </a:r>
            <a:r>
              <a:rPr lang="zh-CN" altLang="en-US" b="1" dirty="0">
                <a:latin typeface="黑体" panose="02010609060101010101" pitchFamily="49" charset="-122"/>
                <a:ea typeface="黑体" panose="02010609060101010101" pitchFamily="49" charset="-122"/>
              </a:rPr>
              <a:t>万吨；工厂库存持稳，本周工业硅工厂库存维持</a:t>
            </a:r>
            <a:r>
              <a:rPr lang="en-US" altLang="zh-CN" b="1" dirty="0">
                <a:latin typeface="黑体" panose="02010609060101010101" pitchFamily="49" charset="-122"/>
                <a:ea typeface="黑体" panose="02010609060101010101" pitchFamily="49" charset="-122"/>
              </a:rPr>
              <a:t>11.4</a:t>
            </a:r>
            <a:r>
              <a:rPr lang="zh-CN" altLang="en-US" b="1" dirty="0">
                <a:latin typeface="黑体" panose="02010609060101010101" pitchFamily="49" charset="-122"/>
                <a:ea typeface="黑体" panose="02010609060101010101" pitchFamily="49" charset="-122"/>
              </a:rPr>
              <a:t>万吨。</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144" y="1275907"/>
            <a:ext cx="4886768" cy="3125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4972" y="1275907"/>
            <a:ext cx="5228339" cy="3125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7972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 xmlns:a16="http://schemas.microsoft.com/office/drawing/2014/main" id="{A44D7817-2EF6-4283-901E-2633255F3571}"/>
              </a:ext>
            </a:extLst>
          </p:cNvPr>
          <p:cNvSpPr txBox="1"/>
          <p:nvPr/>
        </p:nvSpPr>
        <p:spPr>
          <a:xfrm>
            <a:off x="9997440" y="6187440"/>
            <a:ext cx="1798320" cy="215444"/>
          </a:xfrm>
          <a:prstGeom prst="rect">
            <a:avLst/>
          </a:prstGeom>
          <a:noFill/>
        </p:spPr>
        <p:txBody>
          <a:bodyPr wrap="square" rtlCol="0">
            <a:spAutoFit/>
          </a:bodyPr>
          <a:lstStyle/>
          <a:p>
            <a:r>
              <a:rPr lang="zh-CN" altLang="en-US" sz="800" dirty="0">
                <a:latin typeface="阿里巴巴普惠体 2.0 55 Regular" panose="00020600040101010101" pitchFamily="18" charset="-122"/>
                <a:ea typeface="阿里巴巴普惠体 2.0 55 Regular" panose="00020600040101010101" pitchFamily="18" charset="-122"/>
              </a:rPr>
              <a:t>数据来源</a:t>
            </a:r>
            <a:r>
              <a:rPr lang="zh-CN" altLang="en-US" sz="800" dirty="0" smtClean="0">
                <a:latin typeface="阿里巴巴普惠体 2.0 55 Regular" panose="00020600040101010101" pitchFamily="18" charset="-122"/>
                <a:ea typeface="阿里巴巴普惠体 2.0 55 Regular" panose="00020600040101010101" pitchFamily="18" charset="-122"/>
              </a:rPr>
              <a:t>：</a:t>
            </a:r>
            <a:r>
              <a:rPr lang="en-US" altLang="zh-CN" sz="800" dirty="0" smtClean="0">
                <a:latin typeface="阿里巴巴普惠体 2.0 55 Regular" panose="00020600040101010101" pitchFamily="18" charset="-122"/>
                <a:ea typeface="阿里巴巴普惠体 2.0 55 Regular" panose="00020600040101010101" pitchFamily="18" charset="-122"/>
              </a:rPr>
              <a:t>SMM</a:t>
            </a:r>
            <a:r>
              <a:rPr lang="zh-CN" altLang="en-US" sz="800" dirty="0" smtClean="0">
                <a:latin typeface="阿里巴巴普惠体 2.0 55 Regular" panose="00020600040101010101" pitchFamily="18" charset="-122"/>
                <a:ea typeface="阿里巴巴普惠体 2.0 55 Regular" panose="00020600040101010101" pitchFamily="18" charset="-122"/>
              </a:rPr>
              <a:t>、</a:t>
            </a:r>
            <a:r>
              <a:rPr lang="zh-CN" altLang="en-US" sz="800" dirty="0">
                <a:latin typeface="阿里巴巴普惠体 2.0 55 Regular" panose="00020600040101010101" pitchFamily="18" charset="-122"/>
                <a:ea typeface="阿里巴巴普惠体 2.0 55 Regular" panose="00020600040101010101" pitchFamily="18" charset="-122"/>
              </a:rPr>
              <a:t>金石期货研究所</a:t>
            </a:r>
          </a:p>
        </p:txBody>
      </p:sp>
      <p:sp>
        <p:nvSpPr>
          <p:cNvPr id="7" name="标题 2">
            <a:extLst>
              <a:ext uri="{FF2B5EF4-FFF2-40B4-BE49-F238E27FC236}">
                <a16:creationId xmlns="" xmlns:a16="http://schemas.microsoft.com/office/drawing/2014/main" id="{50EC8CDF-0EFC-478A-84F2-109F6E281D81}"/>
              </a:ext>
            </a:extLst>
          </p:cNvPr>
          <p:cNvSpPr>
            <a:spLocks noGrp="1"/>
          </p:cNvSpPr>
          <p:nvPr>
            <p:ph type="title"/>
          </p:nvPr>
        </p:nvSpPr>
        <p:spPr>
          <a:xfrm>
            <a:off x="497089" y="365126"/>
            <a:ext cx="8959893" cy="432674"/>
          </a:xfrm>
        </p:spPr>
        <p:txBody>
          <a:bodyPr>
            <a:normAutofit/>
          </a:bodyPr>
          <a:lstStyle/>
          <a:p>
            <a:r>
              <a:rPr lang="zh-CN" altLang="en-US" dirty="0" smtClean="0">
                <a:latin typeface="黑体" panose="02010609060101010101" pitchFamily="49" charset="-122"/>
                <a:ea typeface="黑体" panose="02010609060101010101" pitchFamily="49" charset="-122"/>
              </a:rPr>
              <a:t>工业硅下游需求（有机硅）</a:t>
            </a:r>
            <a:endParaRPr lang="zh-CN" altLang="en-US" dirty="0">
              <a:latin typeface="黑体" panose="02010609060101010101" pitchFamily="49" charset="-122"/>
              <a:ea typeface="黑体" panose="02010609060101010101" pitchFamily="49" charset="-122"/>
            </a:endParaRPr>
          </a:p>
        </p:txBody>
      </p:sp>
      <p:sp>
        <p:nvSpPr>
          <p:cNvPr id="2" name="TextBox 1"/>
          <p:cNvSpPr txBox="1"/>
          <p:nvPr/>
        </p:nvSpPr>
        <p:spPr>
          <a:xfrm>
            <a:off x="1234817" y="1001741"/>
            <a:ext cx="3604437" cy="338554"/>
          </a:xfrm>
          <a:prstGeom prst="rect">
            <a:avLst/>
          </a:prstGeom>
          <a:noFill/>
        </p:spPr>
        <p:txBody>
          <a:bodyPr wrap="square" rtlCol="0">
            <a:spAutoFit/>
          </a:bodyPr>
          <a:lstStyle/>
          <a:p>
            <a:pPr algn="ctr"/>
            <a:r>
              <a:rPr lang="zh-CN" altLang="en-US" sz="1600" b="1" dirty="0" smtClean="0">
                <a:latin typeface="黑体" panose="02010609060101010101" pitchFamily="49" charset="-122"/>
                <a:ea typeface="黑体" panose="02010609060101010101" pitchFamily="49" charset="-122"/>
              </a:rPr>
              <a:t>有机硅现货价格走势</a:t>
            </a:r>
            <a:endParaRPr lang="zh-CN" altLang="en-US" sz="1600" b="1" dirty="0">
              <a:latin typeface="黑体" panose="02010609060101010101" pitchFamily="49" charset="-122"/>
              <a:ea typeface="黑体" panose="02010609060101010101" pitchFamily="49" charset="-122"/>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2508" y="1340294"/>
            <a:ext cx="5404329" cy="3337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6872450" y="1001740"/>
            <a:ext cx="3604437" cy="338554"/>
          </a:xfrm>
          <a:prstGeom prst="rect">
            <a:avLst/>
          </a:prstGeom>
          <a:noFill/>
        </p:spPr>
        <p:txBody>
          <a:bodyPr wrap="square" rtlCol="0">
            <a:spAutoFit/>
          </a:bodyPr>
          <a:lstStyle/>
          <a:p>
            <a:pPr algn="ctr"/>
            <a:r>
              <a:rPr lang="zh-CN" altLang="en-US" sz="1600" b="1" dirty="0" smtClean="0">
                <a:latin typeface="黑体" panose="02010609060101010101" pitchFamily="49" charset="-122"/>
                <a:ea typeface="黑体" panose="02010609060101010101" pitchFamily="49" charset="-122"/>
              </a:rPr>
              <a:t>有机硅中间体开工率</a:t>
            </a:r>
            <a:endParaRPr lang="zh-CN" altLang="en-US" sz="1600" b="1" dirty="0">
              <a:latin typeface="黑体" panose="02010609060101010101" pitchFamily="49" charset="-122"/>
              <a:ea typeface="黑体" panose="02010609060101010101" pitchFamily="49" charset="-122"/>
            </a:endParaRPr>
          </a:p>
        </p:txBody>
      </p:sp>
      <p:sp>
        <p:nvSpPr>
          <p:cNvPr id="3" name="TextBox 2"/>
          <p:cNvSpPr txBox="1"/>
          <p:nvPr/>
        </p:nvSpPr>
        <p:spPr>
          <a:xfrm>
            <a:off x="523876" y="4666387"/>
            <a:ext cx="10806555" cy="507831"/>
          </a:xfrm>
          <a:prstGeom prst="rect">
            <a:avLst/>
          </a:prstGeom>
          <a:noFill/>
        </p:spPr>
        <p:txBody>
          <a:bodyPr wrap="square" rtlCol="0">
            <a:spAutoFit/>
          </a:bodyPr>
          <a:lstStyle/>
          <a:p>
            <a:pPr algn="just">
              <a:lnSpc>
                <a:spcPct val="150000"/>
              </a:lnSpc>
            </a:pPr>
            <a:r>
              <a:rPr lang="zh-CN" altLang="en-US" b="1" dirty="0" smtClean="0">
                <a:latin typeface="黑体" panose="02010609060101010101" pitchFamily="49" charset="-122"/>
                <a:ea typeface="黑体" panose="02010609060101010101" pitchFamily="49" charset="-122"/>
              </a:rPr>
              <a:t>    有机</a:t>
            </a:r>
            <a:r>
              <a:rPr lang="zh-CN" altLang="en-US" b="1" dirty="0">
                <a:latin typeface="黑体" panose="02010609060101010101" pitchFamily="49" charset="-122"/>
                <a:ea typeface="黑体" panose="02010609060101010101" pitchFamily="49" charset="-122"/>
              </a:rPr>
              <a:t>硅方面现货价格总体持稳，但下游终端需求持续偏软，出口受到低价压制，心态悲观。</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885" y="1340295"/>
            <a:ext cx="5233268" cy="3242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0032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 xmlns:a16="http://schemas.microsoft.com/office/drawing/2014/main" id="{A44D7817-2EF6-4283-901E-2633255F3571}"/>
              </a:ext>
            </a:extLst>
          </p:cNvPr>
          <p:cNvSpPr txBox="1"/>
          <p:nvPr/>
        </p:nvSpPr>
        <p:spPr>
          <a:xfrm>
            <a:off x="9484242" y="6187440"/>
            <a:ext cx="2311518" cy="215444"/>
          </a:xfrm>
          <a:prstGeom prst="rect">
            <a:avLst/>
          </a:prstGeom>
          <a:noFill/>
        </p:spPr>
        <p:txBody>
          <a:bodyPr wrap="square" rtlCol="0">
            <a:spAutoFit/>
          </a:bodyPr>
          <a:lstStyle/>
          <a:p>
            <a:r>
              <a:rPr lang="zh-CN" altLang="en-US" sz="800" dirty="0">
                <a:latin typeface="阿里巴巴普惠体 2.0 55 Regular" panose="00020600040101010101" pitchFamily="18" charset="-122"/>
                <a:ea typeface="阿里巴巴普惠体 2.0 55 Regular" panose="00020600040101010101" pitchFamily="18" charset="-122"/>
              </a:rPr>
              <a:t>数据来源</a:t>
            </a:r>
            <a:r>
              <a:rPr lang="zh-CN" altLang="en-US" sz="800" dirty="0" smtClean="0">
                <a:latin typeface="阿里巴巴普惠体 2.0 55 Regular" panose="00020600040101010101" pitchFamily="18" charset="-122"/>
                <a:ea typeface="阿里巴巴普惠体 2.0 55 Regular" panose="00020600040101010101" pitchFamily="18" charset="-122"/>
              </a:rPr>
              <a:t>：</a:t>
            </a:r>
            <a:r>
              <a:rPr lang="zh-CN" altLang="en-US" sz="800" dirty="0">
                <a:latin typeface="阿里巴巴普惠体 2.0 55 Regular" panose="00020600040101010101" pitchFamily="18" charset="-122"/>
                <a:ea typeface="阿里巴巴普惠体 2.0 55 Regular" panose="00020600040101010101" pitchFamily="18" charset="-122"/>
              </a:rPr>
              <a:t>百川</a:t>
            </a:r>
            <a:r>
              <a:rPr lang="zh-CN" altLang="en-US" sz="800" dirty="0" smtClean="0">
                <a:latin typeface="阿里巴巴普惠体 2.0 55 Regular" panose="00020600040101010101" pitchFamily="18" charset="-122"/>
                <a:ea typeface="阿里巴巴普惠体 2.0 55 Regular" panose="00020600040101010101" pitchFamily="18" charset="-122"/>
              </a:rPr>
              <a:t>盈孚、</a:t>
            </a:r>
            <a:r>
              <a:rPr lang="zh-CN" altLang="en-US" sz="800" dirty="0">
                <a:latin typeface="阿里巴巴普惠体 2.0 55 Regular" panose="00020600040101010101" pitchFamily="18" charset="-122"/>
                <a:ea typeface="阿里巴巴普惠体 2.0 55 Regular" panose="00020600040101010101" pitchFamily="18" charset="-122"/>
              </a:rPr>
              <a:t>金石期货研究所</a:t>
            </a:r>
          </a:p>
        </p:txBody>
      </p:sp>
      <p:sp>
        <p:nvSpPr>
          <p:cNvPr id="2" name="矩形 1"/>
          <p:cNvSpPr/>
          <p:nvPr/>
        </p:nvSpPr>
        <p:spPr>
          <a:xfrm>
            <a:off x="461342" y="416073"/>
            <a:ext cx="3281668" cy="400110"/>
          </a:xfrm>
          <a:prstGeom prst="rect">
            <a:avLst/>
          </a:prstGeom>
        </p:spPr>
        <p:txBody>
          <a:bodyPr wrap="none">
            <a:spAutoFit/>
          </a:bodyPr>
          <a:lstStyle/>
          <a:p>
            <a:r>
              <a:rPr lang="zh-CN" altLang="en-US" sz="2000" b="1" dirty="0">
                <a:latin typeface="黑体" panose="02010609060101010101" pitchFamily="49" charset="-122"/>
                <a:ea typeface="黑体" panose="02010609060101010101" pitchFamily="49" charset="-122"/>
                <a:cs typeface="+mj-cs"/>
              </a:rPr>
              <a:t>工业硅下游需求（多晶硅）</a:t>
            </a:r>
          </a:p>
        </p:txBody>
      </p:sp>
      <p:sp>
        <p:nvSpPr>
          <p:cNvPr id="7" name="TextBox 6"/>
          <p:cNvSpPr txBox="1"/>
          <p:nvPr/>
        </p:nvSpPr>
        <p:spPr>
          <a:xfrm>
            <a:off x="1234816" y="1251677"/>
            <a:ext cx="3604437" cy="338554"/>
          </a:xfrm>
          <a:prstGeom prst="rect">
            <a:avLst/>
          </a:prstGeom>
          <a:noFill/>
        </p:spPr>
        <p:txBody>
          <a:bodyPr wrap="square" rtlCol="0">
            <a:spAutoFit/>
          </a:bodyPr>
          <a:lstStyle/>
          <a:p>
            <a:pPr algn="ctr"/>
            <a:r>
              <a:rPr lang="zh-CN" altLang="en-US" sz="1600" b="1" dirty="0">
                <a:latin typeface="黑体" panose="02010609060101010101" pitchFamily="49" charset="-122"/>
                <a:ea typeface="黑体" panose="02010609060101010101" pitchFamily="49" charset="-122"/>
              </a:rPr>
              <a:t>多晶硅</a:t>
            </a:r>
            <a:r>
              <a:rPr lang="zh-CN" altLang="en-US" sz="1600" b="1" dirty="0" smtClean="0">
                <a:latin typeface="黑体" panose="02010609060101010101" pitchFamily="49" charset="-122"/>
                <a:ea typeface="黑体" panose="02010609060101010101" pitchFamily="49" charset="-122"/>
              </a:rPr>
              <a:t>现货价格走势</a:t>
            </a:r>
            <a:endParaRPr lang="zh-CN" altLang="en-US" sz="1600" b="1" dirty="0">
              <a:latin typeface="黑体" panose="02010609060101010101" pitchFamily="49" charset="-122"/>
              <a:ea typeface="黑体" panose="02010609060101010101" pitchFamily="49" charset="-122"/>
            </a:endParaRPr>
          </a:p>
        </p:txBody>
      </p:sp>
      <p:sp>
        <p:nvSpPr>
          <p:cNvPr id="8" name="TextBox 7"/>
          <p:cNvSpPr txBox="1"/>
          <p:nvPr/>
        </p:nvSpPr>
        <p:spPr>
          <a:xfrm>
            <a:off x="6822446" y="1251677"/>
            <a:ext cx="3604437" cy="338554"/>
          </a:xfrm>
          <a:prstGeom prst="rect">
            <a:avLst/>
          </a:prstGeom>
          <a:noFill/>
        </p:spPr>
        <p:txBody>
          <a:bodyPr wrap="square" rtlCol="0">
            <a:spAutoFit/>
          </a:bodyPr>
          <a:lstStyle/>
          <a:p>
            <a:pPr algn="ctr"/>
            <a:r>
              <a:rPr lang="zh-CN" altLang="en-US" sz="1600" b="1" dirty="0">
                <a:latin typeface="黑体" panose="02010609060101010101" pitchFamily="49" charset="-122"/>
                <a:ea typeface="黑体" panose="02010609060101010101" pitchFamily="49" charset="-122"/>
              </a:rPr>
              <a:t>多晶</a:t>
            </a:r>
            <a:r>
              <a:rPr lang="zh-CN" altLang="en-US" sz="1600" b="1" dirty="0" smtClean="0">
                <a:latin typeface="黑体" panose="02010609060101010101" pitchFamily="49" charset="-122"/>
                <a:ea typeface="黑体" panose="02010609060101010101" pitchFamily="49" charset="-122"/>
              </a:rPr>
              <a:t>硅开工率</a:t>
            </a:r>
            <a:endParaRPr lang="zh-CN" altLang="en-US" sz="1600" b="1" dirty="0">
              <a:latin typeface="黑体" panose="02010609060101010101" pitchFamily="49" charset="-122"/>
              <a:ea typeface="黑体" panose="02010609060101010101" pitchFamily="49" charset="-122"/>
            </a:endParaRPr>
          </a:p>
        </p:txBody>
      </p:sp>
      <p:sp>
        <p:nvSpPr>
          <p:cNvPr id="3" name="TextBox 2"/>
          <p:cNvSpPr txBox="1"/>
          <p:nvPr/>
        </p:nvSpPr>
        <p:spPr>
          <a:xfrm>
            <a:off x="946297" y="4757405"/>
            <a:ext cx="9941442" cy="442878"/>
          </a:xfrm>
          <a:prstGeom prst="rect">
            <a:avLst/>
          </a:prstGeom>
          <a:noFill/>
        </p:spPr>
        <p:txBody>
          <a:bodyPr wrap="square" rtlCol="0">
            <a:spAutoFit/>
          </a:bodyPr>
          <a:lstStyle/>
          <a:p>
            <a:pPr algn="just">
              <a:lnSpc>
                <a:spcPct val="150000"/>
              </a:lnSpc>
            </a:pPr>
            <a:r>
              <a:rPr lang="zh-CN" altLang="en-US" b="1" dirty="0">
                <a:latin typeface="黑体" panose="02010609060101010101" pitchFamily="49" charset="-122"/>
                <a:ea typeface="黑体" panose="02010609060101010101" pitchFamily="49" charset="-122"/>
              </a:rPr>
              <a:t>多晶硅现货价格保持稳定，供需关系处在平衡阶段。</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646" y="1683046"/>
            <a:ext cx="4676775" cy="270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3981" y="1683046"/>
            <a:ext cx="4829175"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961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91C87A41-A38D-48F2-BBD4-6C52B70BE3AA}"/>
              </a:ext>
            </a:extLst>
          </p:cNvPr>
          <p:cNvSpPr txBox="1"/>
          <p:nvPr/>
        </p:nvSpPr>
        <p:spPr>
          <a:xfrm>
            <a:off x="9227820" y="6187440"/>
            <a:ext cx="2567940" cy="215444"/>
          </a:xfrm>
          <a:prstGeom prst="rect">
            <a:avLst/>
          </a:prstGeom>
          <a:noFill/>
        </p:spPr>
        <p:txBody>
          <a:bodyPr wrap="square" rtlCol="0">
            <a:spAutoFit/>
          </a:bodyPr>
          <a:lstStyle/>
          <a:p>
            <a:r>
              <a:rPr lang="zh-CN" altLang="en-US" sz="800" dirty="0">
                <a:latin typeface="阿里巴巴普惠体 2.0 55 Regular" panose="00020600040101010101" pitchFamily="18" charset="-122"/>
                <a:ea typeface="阿里巴巴普惠体 2.0 55 Regular" panose="00020600040101010101" pitchFamily="18" charset="-122"/>
              </a:rPr>
              <a:t>数据来源</a:t>
            </a:r>
            <a:r>
              <a:rPr lang="zh-CN" altLang="en-US" sz="800" dirty="0" smtClean="0">
                <a:latin typeface="阿里巴巴普惠体 2.0 55 Regular" panose="00020600040101010101" pitchFamily="18" charset="-122"/>
                <a:ea typeface="阿里巴巴普惠体 2.0 55 Regular" panose="00020600040101010101" pitchFamily="18" charset="-122"/>
              </a:rPr>
              <a:t>：</a:t>
            </a:r>
            <a:r>
              <a:rPr lang="en-US" altLang="zh-CN" sz="800" dirty="0" smtClean="0">
                <a:latin typeface="阿里巴巴普惠体 2.0 55 Regular" panose="00020600040101010101" pitchFamily="18" charset="-122"/>
                <a:ea typeface="阿里巴巴普惠体 2.0 55 Regular" panose="00020600040101010101" pitchFamily="18" charset="-122"/>
              </a:rPr>
              <a:t>SMM</a:t>
            </a:r>
            <a:r>
              <a:rPr lang="zh-CN" altLang="en-US" sz="800" dirty="0" smtClean="0">
                <a:latin typeface="阿里巴巴普惠体 2.0 55 Regular" panose="00020600040101010101" pitchFamily="18" charset="-122"/>
                <a:ea typeface="阿里巴巴普惠体 2.0 55 Regular" panose="00020600040101010101" pitchFamily="18" charset="-122"/>
              </a:rPr>
              <a:t>、</a:t>
            </a:r>
            <a:r>
              <a:rPr lang="zh-CN" altLang="en-US" sz="800" dirty="0">
                <a:latin typeface="阿里巴巴普惠体 2.0 55 Regular" panose="00020600040101010101" pitchFamily="18" charset="-122"/>
                <a:ea typeface="阿里巴巴普惠体 2.0 55 Regular" panose="00020600040101010101" pitchFamily="18" charset="-122"/>
              </a:rPr>
              <a:t>金石期货研究所</a:t>
            </a:r>
          </a:p>
        </p:txBody>
      </p:sp>
      <p:sp>
        <p:nvSpPr>
          <p:cNvPr id="2" name="标题 1"/>
          <p:cNvSpPr>
            <a:spLocks noGrp="1"/>
          </p:cNvSpPr>
          <p:nvPr>
            <p:ph type="title"/>
          </p:nvPr>
        </p:nvSpPr>
        <p:spPr/>
        <p:txBody>
          <a:bodyPr/>
          <a:lstStyle/>
          <a:p>
            <a:r>
              <a:rPr lang="zh-CN" altLang="en-US" dirty="0">
                <a:latin typeface="黑体" panose="02010609060101010101" pitchFamily="49" charset="-122"/>
                <a:ea typeface="黑体" panose="02010609060101010101" pitchFamily="49" charset="-122"/>
              </a:rPr>
              <a:t>工业硅下游需求</a:t>
            </a:r>
            <a:r>
              <a:rPr lang="zh-CN" altLang="en-US" dirty="0" smtClean="0">
                <a:latin typeface="黑体" panose="02010609060101010101" pitchFamily="49" charset="-122"/>
                <a:ea typeface="黑体" panose="02010609060101010101" pitchFamily="49" charset="-122"/>
              </a:rPr>
              <a:t>（铝合金）</a:t>
            </a:r>
            <a:endParaRPr lang="zh-CN" altLang="en-US" dirty="0">
              <a:latin typeface="黑体" panose="02010609060101010101" pitchFamily="49" charset="-122"/>
              <a:ea typeface="黑体" panose="02010609060101010101" pitchFamily="49" charset="-122"/>
            </a:endParaRPr>
          </a:p>
        </p:txBody>
      </p:sp>
      <p:sp>
        <p:nvSpPr>
          <p:cNvPr id="7" name="TextBox 6"/>
          <p:cNvSpPr txBox="1"/>
          <p:nvPr/>
        </p:nvSpPr>
        <p:spPr>
          <a:xfrm>
            <a:off x="1593942" y="1149161"/>
            <a:ext cx="3604437" cy="338554"/>
          </a:xfrm>
          <a:prstGeom prst="rect">
            <a:avLst/>
          </a:prstGeom>
          <a:noFill/>
        </p:spPr>
        <p:txBody>
          <a:bodyPr wrap="square" rtlCol="0">
            <a:spAutoFit/>
          </a:bodyPr>
          <a:lstStyle/>
          <a:p>
            <a:pPr algn="ctr"/>
            <a:r>
              <a:rPr lang="zh-CN" altLang="en-US" sz="1600" b="1" dirty="0" smtClean="0">
                <a:latin typeface="黑体" panose="02010609060101010101" pitchFamily="49" charset="-122"/>
                <a:ea typeface="黑体" panose="02010609060101010101" pitchFamily="49" charset="-122"/>
              </a:rPr>
              <a:t>铝合金现货价格走势</a:t>
            </a:r>
            <a:endParaRPr lang="zh-CN" altLang="en-US" sz="1600" b="1" dirty="0">
              <a:latin typeface="黑体" panose="02010609060101010101" pitchFamily="49" charset="-122"/>
              <a:ea typeface="黑体" panose="02010609060101010101" pitchFamily="49" charset="-122"/>
            </a:endParaRPr>
          </a:p>
        </p:txBody>
      </p:sp>
      <p:sp>
        <p:nvSpPr>
          <p:cNvPr id="8" name="TextBox 7"/>
          <p:cNvSpPr txBox="1"/>
          <p:nvPr/>
        </p:nvSpPr>
        <p:spPr>
          <a:xfrm>
            <a:off x="7207100" y="1149161"/>
            <a:ext cx="3604437" cy="338554"/>
          </a:xfrm>
          <a:prstGeom prst="rect">
            <a:avLst/>
          </a:prstGeom>
          <a:noFill/>
        </p:spPr>
        <p:txBody>
          <a:bodyPr wrap="square" rtlCol="0">
            <a:spAutoFit/>
          </a:bodyPr>
          <a:lstStyle/>
          <a:p>
            <a:pPr algn="ctr"/>
            <a:r>
              <a:rPr lang="zh-CN" altLang="en-US" sz="1600" b="1" dirty="0" smtClean="0">
                <a:latin typeface="黑体" panose="02010609060101010101" pitchFamily="49" charset="-122"/>
                <a:ea typeface="黑体" panose="02010609060101010101" pitchFamily="49" charset="-122"/>
              </a:rPr>
              <a:t>铝合金开工率</a:t>
            </a:r>
            <a:endParaRPr lang="zh-CN" altLang="en-US" sz="1600" b="1" dirty="0">
              <a:latin typeface="黑体" panose="02010609060101010101" pitchFamily="49" charset="-122"/>
              <a:ea typeface="黑体" panose="02010609060101010101" pitchFamily="49" charset="-122"/>
            </a:endParaRPr>
          </a:p>
        </p:txBody>
      </p:sp>
      <p:sp>
        <p:nvSpPr>
          <p:cNvPr id="9" name="TextBox 8"/>
          <p:cNvSpPr txBox="1"/>
          <p:nvPr/>
        </p:nvSpPr>
        <p:spPr>
          <a:xfrm>
            <a:off x="880508" y="4695729"/>
            <a:ext cx="10623255" cy="442878"/>
          </a:xfrm>
          <a:prstGeom prst="rect">
            <a:avLst/>
          </a:prstGeom>
          <a:noFill/>
        </p:spPr>
        <p:txBody>
          <a:bodyPr wrap="square" rtlCol="0">
            <a:spAutoFit/>
          </a:bodyPr>
          <a:lstStyle/>
          <a:p>
            <a:pPr algn="just">
              <a:lnSpc>
                <a:spcPct val="150000"/>
              </a:lnSpc>
            </a:pPr>
            <a:r>
              <a:rPr lang="zh-CN" altLang="en-US" b="1" dirty="0">
                <a:latin typeface="黑体" panose="02010609060101010101" pitchFamily="49" charset="-122"/>
                <a:ea typeface="黑体" panose="02010609060101010101" pitchFamily="49" charset="-122"/>
              </a:rPr>
              <a:t>铝合金价格涨幅较大，市场整体观望情绪浓厚，实际成交表现一般。</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1053" y="1487714"/>
            <a:ext cx="4638675" cy="2967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2136" y="1487715"/>
            <a:ext cx="4762500" cy="2967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0008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 xmlns:a16="http://schemas.microsoft.com/office/drawing/2014/main" id="{91C87A41-A38D-48F2-BBD4-6C52B70BE3AA}"/>
              </a:ext>
            </a:extLst>
          </p:cNvPr>
          <p:cNvSpPr txBox="1"/>
          <p:nvPr/>
        </p:nvSpPr>
        <p:spPr>
          <a:xfrm>
            <a:off x="9227820" y="6187440"/>
            <a:ext cx="2567940" cy="215444"/>
          </a:xfrm>
          <a:prstGeom prst="rect">
            <a:avLst/>
          </a:prstGeom>
          <a:noFill/>
        </p:spPr>
        <p:txBody>
          <a:bodyPr wrap="square" rtlCol="0">
            <a:spAutoFit/>
          </a:bodyPr>
          <a:lstStyle/>
          <a:p>
            <a:r>
              <a:rPr lang="zh-CN" altLang="en-US" sz="800" dirty="0">
                <a:latin typeface="阿里巴巴普惠体 2.0 55 Regular" panose="00020600040101010101" pitchFamily="18" charset="-122"/>
                <a:ea typeface="阿里巴巴普惠体 2.0 55 Regular" panose="00020600040101010101" pitchFamily="18" charset="-122"/>
              </a:rPr>
              <a:t>数据来源</a:t>
            </a:r>
            <a:r>
              <a:rPr lang="zh-CN" altLang="en-US" sz="800" dirty="0" smtClean="0">
                <a:latin typeface="阿里巴巴普惠体 2.0 55 Regular" panose="00020600040101010101" pitchFamily="18" charset="-122"/>
                <a:ea typeface="阿里巴巴普惠体 2.0 55 Regular" panose="00020600040101010101" pitchFamily="18" charset="-122"/>
              </a:rPr>
              <a:t>：</a:t>
            </a:r>
            <a:r>
              <a:rPr lang="en-US" altLang="zh-CN" sz="800" dirty="0" smtClean="0">
                <a:latin typeface="阿里巴巴普惠体 2.0 55 Regular" panose="00020600040101010101" pitchFamily="18" charset="-122"/>
                <a:ea typeface="阿里巴巴普惠体 2.0 55 Regular" panose="00020600040101010101" pitchFamily="18" charset="-122"/>
              </a:rPr>
              <a:t>wind</a:t>
            </a:r>
            <a:r>
              <a:rPr lang="zh-CN" altLang="en-US" sz="800" dirty="0" smtClean="0">
                <a:latin typeface="阿里巴巴普惠体 2.0 55 Regular" panose="00020600040101010101" pitchFamily="18" charset="-122"/>
                <a:ea typeface="阿里巴巴普惠体 2.0 55 Regular" panose="00020600040101010101" pitchFamily="18" charset="-122"/>
              </a:rPr>
              <a:t>、</a:t>
            </a:r>
            <a:r>
              <a:rPr lang="zh-CN" altLang="en-US" sz="800" dirty="0">
                <a:latin typeface="阿里巴巴普惠体 2.0 55 Regular" panose="00020600040101010101" pitchFamily="18" charset="-122"/>
                <a:ea typeface="阿里巴巴普惠体 2.0 55 Regular" panose="00020600040101010101" pitchFamily="18" charset="-122"/>
              </a:rPr>
              <a:t>金石期货研究所</a:t>
            </a:r>
          </a:p>
        </p:txBody>
      </p:sp>
      <p:sp>
        <p:nvSpPr>
          <p:cNvPr id="2" name="标题 1"/>
          <p:cNvSpPr>
            <a:spLocks noGrp="1"/>
          </p:cNvSpPr>
          <p:nvPr>
            <p:ph type="title"/>
          </p:nvPr>
        </p:nvSpPr>
        <p:spPr/>
        <p:txBody>
          <a:bodyPr/>
          <a:lstStyle/>
          <a:p>
            <a:r>
              <a:rPr lang="zh-CN" altLang="en-US" dirty="0" smtClean="0">
                <a:latin typeface="黑体" panose="02010609060101010101" pitchFamily="49" charset="-122"/>
                <a:ea typeface="黑体" panose="02010609060101010101" pitchFamily="49" charset="-122"/>
              </a:rPr>
              <a:t>我国工业硅主要出口国家出口量概览</a:t>
            </a:r>
            <a:endParaRPr lang="zh-CN" altLang="en-US" dirty="0">
              <a:latin typeface="黑体" panose="02010609060101010101" pitchFamily="49" charset="-122"/>
              <a:ea typeface="黑体" panose="02010609060101010101" pitchFamily="49" charset="-122"/>
            </a:endParaRPr>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313" y="946299"/>
            <a:ext cx="4828496" cy="26262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251" y="946298"/>
            <a:ext cx="4837814" cy="2626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723" y="3572541"/>
            <a:ext cx="5083677" cy="2614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251" y="3484990"/>
            <a:ext cx="4837814" cy="2702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8590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 xmlns:a16="http://schemas.microsoft.com/office/drawing/2014/main" id="{606A6E24-AC25-4A7D-A8A0-B5E3DFFD851C}"/>
              </a:ext>
            </a:extLst>
          </p:cNvPr>
          <p:cNvSpPr>
            <a:spLocks noGrp="1"/>
          </p:cNvSpPr>
          <p:nvPr>
            <p:ph type="title"/>
          </p:nvPr>
        </p:nvSpPr>
        <p:spPr>
          <a:xfrm>
            <a:off x="502170" y="4114800"/>
            <a:ext cx="2668250" cy="640080"/>
          </a:xfrm>
        </p:spPr>
        <p:txBody>
          <a:bodyPr>
            <a:normAutofit/>
          </a:bodyPr>
          <a:lstStyle/>
          <a:p>
            <a:pPr algn="ctr"/>
            <a:r>
              <a:rPr lang="en-US" altLang="zh-CN" sz="2800" b="1" dirty="0">
                <a:latin typeface="黑体" panose="02010609060101010101" pitchFamily="49" charset="-122"/>
                <a:ea typeface="黑体" panose="02010609060101010101" pitchFamily="49" charset="-122"/>
              </a:rPr>
              <a:t>03  </a:t>
            </a:r>
            <a:r>
              <a:rPr lang="zh-CN" altLang="en-US" sz="2700" b="1" dirty="0">
                <a:latin typeface="黑体" panose="02010609060101010101" pitchFamily="49" charset="-122"/>
                <a:ea typeface="黑体" panose="02010609060101010101" pitchFamily="49" charset="-122"/>
              </a:rPr>
              <a:t>分析展望</a:t>
            </a:r>
            <a:endParaRPr lang="zh-CN" altLang="en-US" sz="2800" b="1"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764103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 xmlns:a16="http://schemas.microsoft.com/office/drawing/2014/main" id="{50EC8CDF-0EFC-478A-84F2-109F6E281D81}"/>
              </a:ext>
            </a:extLst>
          </p:cNvPr>
          <p:cNvSpPr>
            <a:spLocks noGrp="1"/>
          </p:cNvSpPr>
          <p:nvPr>
            <p:ph type="title"/>
          </p:nvPr>
        </p:nvSpPr>
        <p:spPr/>
        <p:txBody>
          <a:bodyPr>
            <a:normAutofit/>
          </a:bodyPr>
          <a:lstStyle/>
          <a:p>
            <a:r>
              <a:rPr lang="zh-CN" altLang="en-US" sz="2000" b="1" dirty="0">
                <a:latin typeface="黑体" panose="02010609060101010101" pitchFamily="49" charset="-122"/>
                <a:ea typeface="黑体" panose="02010609060101010101" pitchFamily="49" charset="-122"/>
              </a:rPr>
              <a:t>分析展望</a:t>
            </a:r>
          </a:p>
        </p:txBody>
      </p:sp>
      <p:sp>
        <p:nvSpPr>
          <p:cNvPr id="5" name="文本框 4">
            <a:extLst>
              <a:ext uri="{FF2B5EF4-FFF2-40B4-BE49-F238E27FC236}">
                <a16:creationId xmlns="" xmlns:a16="http://schemas.microsoft.com/office/drawing/2014/main" id="{16EB228F-DD00-4F04-A8EB-18CC1FE8D153}"/>
              </a:ext>
            </a:extLst>
          </p:cNvPr>
          <p:cNvSpPr txBox="1"/>
          <p:nvPr/>
        </p:nvSpPr>
        <p:spPr>
          <a:xfrm>
            <a:off x="674473" y="938994"/>
            <a:ext cx="10843054" cy="5760551"/>
          </a:xfrm>
          <a:prstGeom prst="rect">
            <a:avLst/>
          </a:prstGeom>
          <a:noFill/>
        </p:spPr>
        <p:txBody>
          <a:bodyPr wrap="square" rtlCol="0">
            <a:spAutoFit/>
          </a:bodyPr>
          <a:lstStyle/>
          <a:p>
            <a:pPr marL="285750" indent="-285750" algn="just">
              <a:lnSpc>
                <a:spcPct val="150000"/>
              </a:lnSpc>
              <a:spcBef>
                <a:spcPts val="500"/>
              </a:spcBef>
              <a:spcAft>
                <a:spcPts val="500"/>
              </a:spcAft>
              <a:buClr>
                <a:srgbClr val="EC3B49"/>
              </a:buClr>
              <a:buFont typeface="Wingdings" panose="05000000000000000000" pitchFamily="2" charset="2"/>
              <a:buChar char="Ø"/>
            </a:pPr>
            <a:r>
              <a:rPr lang="zh-CN" altLang="en-US" sz="1600" dirty="0">
                <a:latin typeface="黑体" panose="02010609060101010101" pitchFamily="49" charset="-122"/>
                <a:ea typeface="黑体" panose="02010609060101010101" pitchFamily="49" charset="-122"/>
              </a:rPr>
              <a:t>宏观方面</a:t>
            </a:r>
            <a:r>
              <a:rPr lang="zh-CN" altLang="en-US" sz="1600" dirty="0">
                <a:latin typeface="黑体" panose="02010609060101010101" pitchFamily="49" charset="-122"/>
                <a:ea typeface="黑体" panose="02010609060101010101" pitchFamily="49" charset="-122"/>
              </a:rPr>
              <a:t>，美国</a:t>
            </a:r>
            <a:r>
              <a:rPr lang="zh-CN" altLang="en-US" sz="1600" dirty="0">
                <a:latin typeface="黑体" panose="02010609060101010101" pitchFamily="49" charset="-122"/>
                <a:ea typeface="黑体" panose="02010609060101010101" pitchFamily="49" charset="-122"/>
              </a:rPr>
              <a:t>上周首次申请失业救济人数上升</a:t>
            </a:r>
            <a:r>
              <a:rPr lang="en-US" altLang="zh-CN" sz="1600" dirty="0">
                <a:latin typeface="黑体" panose="02010609060101010101" pitchFamily="49" charset="-122"/>
                <a:ea typeface="黑体" panose="02010609060101010101" pitchFamily="49" charset="-122"/>
              </a:rPr>
              <a:t>19.8</a:t>
            </a:r>
            <a:r>
              <a:rPr lang="zh-CN" altLang="en-US" sz="1600" dirty="0">
                <a:latin typeface="黑体" panose="02010609060101010101" pitchFamily="49" charset="-122"/>
                <a:ea typeface="黑体" panose="02010609060101010101" pitchFamily="49" charset="-122"/>
              </a:rPr>
              <a:t>万人，超过预期的</a:t>
            </a:r>
            <a:r>
              <a:rPr lang="en-US" altLang="zh-CN" sz="1600" dirty="0">
                <a:latin typeface="黑体" panose="02010609060101010101" pitchFamily="49" charset="-122"/>
                <a:ea typeface="黑体" panose="02010609060101010101" pitchFamily="49" charset="-122"/>
              </a:rPr>
              <a:t>19.6</a:t>
            </a:r>
            <a:r>
              <a:rPr lang="zh-CN" altLang="en-US" sz="1600" dirty="0">
                <a:latin typeface="黑体" panose="02010609060101010101" pitchFamily="49" charset="-122"/>
                <a:ea typeface="黑体" panose="02010609060101010101" pitchFamily="49" charset="-122"/>
              </a:rPr>
              <a:t>万人和前值的</a:t>
            </a:r>
            <a:r>
              <a:rPr lang="en-US" altLang="zh-CN" sz="1600" dirty="0">
                <a:latin typeface="黑体" panose="02010609060101010101" pitchFamily="49" charset="-122"/>
                <a:ea typeface="黑体" panose="02010609060101010101" pitchFamily="49" charset="-122"/>
              </a:rPr>
              <a:t>19.1</a:t>
            </a:r>
            <a:r>
              <a:rPr lang="zh-CN" altLang="en-US" sz="1600" dirty="0">
                <a:latin typeface="黑体" panose="02010609060101010101" pitchFamily="49" charset="-122"/>
                <a:ea typeface="黑体" panose="02010609060101010101" pitchFamily="49" charset="-122"/>
              </a:rPr>
              <a:t>万人，为三周来首次上升，但仍处于历史平均以来的低水平。近期美联储高官依旧维持鹰派的态度，表明银行业稳健，将继续收紧政策抗击通胀，今年不会降息，不会改变</a:t>
            </a:r>
            <a:r>
              <a:rPr lang="en-US" altLang="zh-CN" sz="1600" dirty="0">
                <a:latin typeface="黑体" panose="02010609060101010101" pitchFamily="49" charset="-122"/>
                <a:ea typeface="黑体" panose="02010609060101010101" pitchFamily="49" charset="-122"/>
              </a:rPr>
              <a:t>2%</a:t>
            </a:r>
            <a:r>
              <a:rPr lang="zh-CN" altLang="en-US" sz="1600" dirty="0">
                <a:latin typeface="黑体" panose="02010609060101010101" pitchFamily="49" charset="-122"/>
                <a:ea typeface="黑体" panose="02010609060101010101" pitchFamily="49" charset="-122"/>
              </a:rPr>
              <a:t>的目标。在银行危机后各国相关机构对银行风险事件施以援手后，令市场悲观情绪得到修复，本周商品市场全线反弹。本周，巴西已与中国达成一项协议，将以两国的货币进行贸易，不再使用美元作为中间货币。这将有利于中国与巴西两国企业和金融机构使用人民币进行跨境交易，促进双边的贸易投资便利化。国内方面，</a:t>
            </a:r>
            <a:r>
              <a:rPr lang="en-US" altLang="zh-CN" sz="1600" dirty="0">
                <a:latin typeface="黑体" panose="02010609060101010101" pitchFamily="49" charset="-122"/>
                <a:ea typeface="黑体" panose="02010609060101010101" pitchFamily="49" charset="-122"/>
              </a:rPr>
              <a:t>2023 </a:t>
            </a:r>
            <a:r>
              <a:rPr lang="zh-CN" altLang="en-US" sz="1600" dirty="0">
                <a:latin typeface="黑体" panose="02010609060101010101" pitchFamily="49" charset="-122"/>
                <a:ea typeface="黑体" panose="02010609060101010101" pitchFamily="49" charset="-122"/>
              </a:rPr>
              <a:t>年</a:t>
            </a:r>
            <a:r>
              <a:rPr lang="en-US" altLang="zh-CN" sz="1600" dirty="0">
                <a:latin typeface="黑体" panose="02010609060101010101" pitchFamily="49" charset="-122"/>
                <a:ea typeface="黑体" panose="02010609060101010101" pitchFamily="49" charset="-122"/>
              </a:rPr>
              <a:t>3 </a:t>
            </a:r>
            <a:r>
              <a:rPr lang="zh-CN" altLang="en-US" sz="1600" dirty="0">
                <a:latin typeface="黑体" panose="02010609060101010101" pitchFamily="49" charset="-122"/>
                <a:ea typeface="黑体" panose="02010609060101010101" pitchFamily="49" charset="-122"/>
              </a:rPr>
              <a:t>月份，制造业</a:t>
            </a:r>
            <a:r>
              <a:rPr lang="en-US" altLang="zh-CN" sz="1600" dirty="0">
                <a:latin typeface="黑体" panose="02010609060101010101" pitchFamily="49" charset="-122"/>
                <a:ea typeface="黑体" panose="02010609060101010101" pitchFamily="49" charset="-122"/>
              </a:rPr>
              <a:t>PMI </a:t>
            </a:r>
            <a:r>
              <a:rPr lang="zh-CN" altLang="en-US" sz="1600" dirty="0">
                <a:latin typeface="黑体" panose="02010609060101010101" pitchFamily="49" charset="-122"/>
                <a:ea typeface="黑体" panose="02010609060101010101" pitchFamily="49" charset="-122"/>
              </a:rPr>
              <a:t>为</a:t>
            </a:r>
            <a:r>
              <a:rPr lang="en-US" altLang="zh-CN" sz="1600" dirty="0">
                <a:latin typeface="黑体" panose="02010609060101010101" pitchFamily="49" charset="-122"/>
                <a:ea typeface="黑体" panose="02010609060101010101" pitchFamily="49" charset="-122"/>
              </a:rPr>
              <a:t>51.9%</a:t>
            </a:r>
            <a:r>
              <a:rPr lang="zh-CN" altLang="en-US" sz="1600" dirty="0">
                <a:latin typeface="黑体" panose="02010609060101010101" pitchFamily="49" charset="-122"/>
                <a:ea typeface="黑体" panose="02010609060101010101" pitchFamily="49" charset="-122"/>
              </a:rPr>
              <a:t>，比上月下降</a:t>
            </a:r>
            <a:r>
              <a:rPr lang="en-US" altLang="zh-CN" sz="1600" dirty="0">
                <a:latin typeface="黑体" panose="02010609060101010101" pitchFamily="49" charset="-122"/>
                <a:ea typeface="黑体" panose="02010609060101010101" pitchFamily="49" charset="-122"/>
              </a:rPr>
              <a:t>0.7 </a:t>
            </a:r>
            <a:r>
              <a:rPr lang="zh-CN" altLang="en-US" sz="1600" dirty="0">
                <a:latin typeface="黑体" panose="02010609060101010101" pitchFamily="49" charset="-122"/>
                <a:ea typeface="黑体" panose="02010609060101010101" pitchFamily="49" charset="-122"/>
              </a:rPr>
              <a:t>个百分点。</a:t>
            </a:r>
            <a:r>
              <a:rPr lang="en-US" altLang="zh-CN" sz="1600" dirty="0">
                <a:latin typeface="黑体" panose="02010609060101010101" pitchFamily="49" charset="-122"/>
                <a:ea typeface="黑体" panose="02010609060101010101" pitchFamily="49" charset="-122"/>
              </a:rPr>
              <a:t>3 </a:t>
            </a:r>
            <a:r>
              <a:rPr lang="zh-CN" altLang="en-US" sz="1600" dirty="0">
                <a:latin typeface="黑体" panose="02010609060101010101" pitchFamily="49" charset="-122"/>
                <a:ea typeface="黑体" panose="02010609060101010101" pitchFamily="49" charset="-122"/>
              </a:rPr>
              <a:t>月制造业</a:t>
            </a:r>
            <a:r>
              <a:rPr lang="en-US" altLang="zh-CN" sz="1600" dirty="0">
                <a:latin typeface="黑体" panose="02010609060101010101" pitchFamily="49" charset="-122"/>
                <a:ea typeface="黑体" panose="02010609060101010101" pitchFamily="49" charset="-122"/>
              </a:rPr>
              <a:t>PMI </a:t>
            </a:r>
            <a:r>
              <a:rPr lang="zh-CN" altLang="en-US" sz="1600" dirty="0">
                <a:latin typeface="黑体" panose="02010609060101010101" pitchFamily="49" charset="-122"/>
                <a:ea typeface="黑体" panose="02010609060101010101" pitchFamily="49" charset="-122"/>
              </a:rPr>
              <a:t>处于扩张区间，位于较高位置，反映经济复苏仍在继续。但是</a:t>
            </a:r>
            <a:r>
              <a:rPr lang="en-US" altLang="zh-CN" sz="1600" dirty="0">
                <a:latin typeface="黑体" panose="02010609060101010101" pitchFamily="49" charset="-122"/>
                <a:ea typeface="黑体" panose="02010609060101010101" pitchFamily="49" charset="-122"/>
              </a:rPr>
              <a:t>PMI </a:t>
            </a:r>
            <a:r>
              <a:rPr lang="zh-CN" altLang="en-US" sz="1600" dirty="0">
                <a:latin typeface="黑体" panose="02010609060101010101" pitchFamily="49" charset="-122"/>
                <a:ea typeface="黑体" panose="02010609060101010101" pitchFamily="49" charset="-122"/>
              </a:rPr>
              <a:t>逆季节性回落，除了上个月基数较高的因素，也反映经济恢复基础仍不稳固。</a:t>
            </a:r>
            <a:endParaRPr lang="en-US" altLang="zh-CN" sz="1600" dirty="0">
              <a:latin typeface="黑体" panose="02010609060101010101" pitchFamily="49" charset="-122"/>
              <a:ea typeface="黑体" panose="02010609060101010101" pitchFamily="49" charset="-122"/>
            </a:endParaRPr>
          </a:p>
          <a:p>
            <a:pPr marL="285750" indent="-285750">
              <a:lnSpc>
                <a:spcPct val="150000"/>
              </a:lnSpc>
              <a:spcBef>
                <a:spcPts val="500"/>
              </a:spcBef>
              <a:spcAft>
                <a:spcPts val="500"/>
              </a:spcAft>
              <a:buClr>
                <a:srgbClr val="EC3B49"/>
              </a:buClr>
              <a:buFont typeface="Wingdings" panose="05000000000000000000" pitchFamily="2" charset="2"/>
              <a:buChar char="Ø"/>
            </a:pPr>
            <a:r>
              <a:rPr lang="zh-CN" altLang="en-US" sz="1600" dirty="0">
                <a:latin typeface="黑体" panose="02010609060101010101" pitchFamily="49" charset="-122"/>
                <a:ea typeface="黑体" panose="02010609060101010101" pitchFamily="49" charset="-122"/>
              </a:rPr>
              <a:t>当前工业硅基本面仍处弱势</a:t>
            </a:r>
            <a:r>
              <a:rPr lang="zh-CN" altLang="en-US" sz="1600" dirty="0" smtClean="0">
                <a:latin typeface="黑体" panose="02010609060101010101" pitchFamily="49" charset="-122"/>
                <a:ea typeface="黑体" panose="02010609060101010101" pitchFamily="49" charset="-122"/>
              </a:rPr>
              <a:t>。供应</a:t>
            </a:r>
            <a:r>
              <a:rPr lang="zh-CN" altLang="en-US" sz="1600" dirty="0">
                <a:latin typeface="黑体" panose="02010609060101010101" pitchFamily="49" charset="-122"/>
                <a:ea typeface="黑体" panose="02010609060101010101" pitchFamily="49" charset="-122"/>
              </a:rPr>
              <a:t>方面，南方地区成本仍持高位，停产企业增多，产量有所下行；北方地区供应持续，库存有带小号。库存方面，工业硅社会库存维持高位，去库压力增重。需求方面，有机硅方面现货价格总体持稳，但下游终端需求持续偏软，出口受到低价压制，心态悲观。多晶硅现货价格保持稳定，供需关系处在平衡阶段。铝合金价格涨幅较大，市场整体观望情绪浓厚，实际成交表现一般。总体来看，工业硅基本面得到改善，主要体现在供应面产量减少及库存去库，对于工业硅价格起到一定支撑，再加之工业硅成本支撑，预计工业硅目前下行空间有限。</a:t>
            </a:r>
            <a:br>
              <a:rPr lang="zh-CN" altLang="en-US" sz="1600" dirty="0">
                <a:latin typeface="黑体" panose="02010609060101010101" pitchFamily="49" charset="-122"/>
                <a:ea typeface="黑体" panose="02010609060101010101" pitchFamily="49" charset="-122"/>
              </a:rPr>
            </a:br>
            <a:r>
              <a:rPr lang="zh-CN" altLang="en-US" sz="1600" dirty="0">
                <a:latin typeface="黑体" panose="02010609060101010101" pitchFamily="49" charset="-122"/>
                <a:ea typeface="黑体" panose="02010609060101010101" pitchFamily="49" charset="-122"/>
              </a:rPr>
              <a:t/>
            </a:r>
            <a:br>
              <a:rPr lang="zh-CN" altLang="en-US" sz="1600" dirty="0">
                <a:latin typeface="黑体" panose="02010609060101010101" pitchFamily="49" charset="-122"/>
                <a:ea typeface="黑体" panose="02010609060101010101" pitchFamily="49" charset="-122"/>
              </a:rPr>
            </a:br>
            <a:endParaRPr lang="en-US" altLang="zh-CN" sz="16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274018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 xmlns:a16="http://schemas.microsoft.com/office/drawing/2014/main" id="{173FE3B8-40B5-41FF-8C8D-107C05B06F07}"/>
              </a:ext>
            </a:extLst>
          </p:cNvPr>
          <p:cNvSpPr txBox="1"/>
          <p:nvPr/>
        </p:nvSpPr>
        <p:spPr>
          <a:xfrm>
            <a:off x="980898" y="1253339"/>
            <a:ext cx="1015663" cy="2891815"/>
          </a:xfrm>
          <a:prstGeom prst="rect">
            <a:avLst/>
          </a:prstGeom>
          <a:noFill/>
        </p:spPr>
        <p:txBody>
          <a:bodyPr vert="eaVert" wrap="square" rtlCol="0">
            <a:spAutoFit/>
          </a:bodyPr>
          <a:lstStyle/>
          <a:p>
            <a:r>
              <a:rPr lang="zh-CN" altLang="en-US" sz="5400" dirty="0">
                <a:solidFill>
                  <a:srgbClr val="EC3B49"/>
                </a:solidFill>
                <a:latin typeface="汉仪尚巍手书W" panose="00020600040101010101" pitchFamily="18" charset="-122"/>
                <a:ea typeface="汉仪尚巍手书W" panose="00020600040101010101" pitchFamily="18" charset="-122"/>
              </a:rPr>
              <a:t>精诚所至</a:t>
            </a:r>
          </a:p>
        </p:txBody>
      </p:sp>
      <p:sp>
        <p:nvSpPr>
          <p:cNvPr id="11" name="文本框 10">
            <a:extLst>
              <a:ext uri="{FF2B5EF4-FFF2-40B4-BE49-F238E27FC236}">
                <a16:creationId xmlns="" xmlns:a16="http://schemas.microsoft.com/office/drawing/2014/main" id="{73946333-1302-4ED9-ABE1-3C4D601786A8}"/>
              </a:ext>
            </a:extLst>
          </p:cNvPr>
          <p:cNvSpPr txBox="1"/>
          <p:nvPr/>
        </p:nvSpPr>
        <p:spPr>
          <a:xfrm>
            <a:off x="1996561" y="3350738"/>
            <a:ext cx="1015663" cy="2891815"/>
          </a:xfrm>
          <a:prstGeom prst="rect">
            <a:avLst/>
          </a:prstGeom>
          <a:noFill/>
        </p:spPr>
        <p:txBody>
          <a:bodyPr vert="eaVert" wrap="square" rtlCol="0">
            <a:spAutoFit/>
          </a:bodyPr>
          <a:lstStyle/>
          <a:p>
            <a:r>
              <a:rPr lang="zh-CN" altLang="en-US" sz="5400" dirty="0">
                <a:gradFill>
                  <a:gsLst>
                    <a:gs pos="100000">
                      <a:srgbClr val="E9BE61"/>
                    </a:gs>
                    <a:gs pos="49000">
                      <a:srgbClr val="FEEFAC"/>
                    </a:gs>
                  </a:gsLst>
                  <a:lin ang="5400000" scaled="0"/>
                </a:gradFill>
                <a:latin typeface="汉仪尚巍手书W" panose="00020600040101010101" pitchFamily="18" charset="-122"/>
                <a:ea typeface="汉仪尚巍手书W" panose="00020600040101010101" pitchFamily="18" charset="-122"/>
              </a:rPr>
              <a:t>金石</a:t>
            </a:r>
            <a:r>
              <a:rPr lang="zh-CN" altLang="en-US" sz="5400" dirty="0">
                <a:solidFill>
                  <a:srgbClr val="EC3B49"/>
                </a:solidFill>
                <a:latin typeface="汉仪尚巍手书W" panose="00020600040101010101" pitchFamily="18" charset="-122"/>
                <a:ea typeface="汉仪尚巍手书W" panose="00020600040101010101" pitchFamily="18" charset="-122"/>
              </a:rPr>
              <a:t>为开</a:t>
            </a:r>
          </a:p>
        </p:txBody>
      </p:sp>
      <p:sp>
        <p:nvSpPr>
          <p:cNvPr id="2" name="文本框 1">
            <a:extLst>
              <a:ext uri="{FF2B5EF4-FFF2-40B4-BE49-F238E27FC236}">
                <a16:creationId xmlns="" xmlns:a16="http://schemas.microsoft.com/office/drawing/2014/main" id="{1211C003-C5C8-48F7-8017-9AC4F2BF0579}"/>
              </a:ext>
            </a:extLst>
          </p:cNvPr>
          <p:cNvSpPr txBox="1"/>
          <p:nvPr/>
        </p:nvSpPr>
        <p:spPr>
          <a:xfrm>
            <a:off x="2743200" y="940698"/>
            <a:ext cx="9229060" cy="4401205"/>
          </a:xfrm>
          <a:prstGeom prst="rect">
            <a:avLst/>
          </a:prstGeom>
          <a:noFill/>
        </p:spPr>
        <p:txBody>
          <a:bodyPr wrap="square" rtlCol="0">
            <a:spAutoFit/>
          </a:bodyPr>
          <a:lstStyle/>
          <a:p>
            <a:r>
              <a:rPr lang="zh-CN" altLang="en-US" sz="1600" b="1" dirty="0">
                <a:latin typeface="黑体" panose="02010609060101010101" pitchFamily="49" charset="-122"/>
                <a:ea typeface="黑体" panose="02010609060101010101" pitchFamily="49" charset="-122"/>
              </a:rPr>
              <a:t>免责声明：</a:t>
            </a:r>
            <a:endParaRPr lang="en-US" altLang="zh-CN" sz="1600" b="1" dirty="0">
              <a:latin typeface="黑体" panose="02010609060101010101" pitchFamily="49" charset="-122"/>
              <a:ea typeface="黑体" panose="02010609060101010101" pitchFamily="49" charset="-122"/>
            </a:endParaRPr>
          </a:p>
          <a:p>
            <a:pPr indent="457200">
              <a:lnSpc>
                <a:spcPct val="150000"/>
              </a:lnSpc>
            </a:pPr>
            <a:r>
              <a:rPr lang="zh-CN" altLang="en-US" sz="1600" dirty="0">
                <a:latin typeface="黑体" panose="02010609060101010101" pitchFamily="49" charset="-122"/>
                <a:ea typeface="黑体" panose="02010609060101010101" pitchFamily="49" charset="-122"/>
              </a:rPr>
              <a:t>本报告中的信息均来源于已公开的资料，尽管我们相信报告中资料来源的可靠性，但我公司对这些信息的准确性及完整性不作任何保证。也不保证我公司所做出的意见和建议不会发生任何的变更，在任何情况下，我公司报告中的信息和所表达的意见和建议以及所载的数据、工具及材料均不能作为您所进行期货买卖的绝对依据。由于报告在编写时融入了该分析师个人的观点和见解以及分析方法，如与金石期货公司发布的其他信息有不一致及有不同的结论，未免发生疑问，本报告所载的观点并不代表了金石期货公司的立场，所以请谨慎参考。我公司不承担因根据本报告所进行期货买卖操作而导致的任何形式的损失</a:t>
            </a:r>
            <a:r>
              <a:rPr lang="zh-CN" altLang="en-US" sz="1600" dirty="0" smtClean="0">
                <a:latin typeface="黑体" panose="02010609060101010101" pitchFamily="49" charset="-122"/>
                <a:ea typeface="黑体" panose="02010609060101010101" pitchFamily="49" charset="-122"/>
              </a:rPr>
              <a:t>。</a:t>
            </a:r>
            <a:endParaRPr lang="en-US" altLang="zh-CN" sz="1600" dirty="0" smtClean="0">
              <a:latin typeface="黑体" panose="02010609060101010101" pitchFamily="49" charset="-122"/>
              <a:ea typeface="黑体" panose="02010609060101010101" pitchFamily="49" charset="-122"/>
            </a:endParaRPr>
          </a:p>
          <a:p>
            <a:pPr indent="457200">
              <a:lnSpc>
                <a:spcPct val="150000"/>
              </a:lnSpc>
            </a:pPr>
            <a:r>
              <a:rPr lang="zh-CN" altLang="en-US" sz="1600" dirty="0" smtClean="0">
                <a:latin typeface="黑体" panose="02010609060101010101" pitchFamily="49" charset="-122"/>
                <a:ea typeface="黑体" panose="02010609060101010101" pitchFamily="49" charset="-122"/>
              </a:rPr>
              <a:t>另外</a:t>
            </a:r>
            <a:r>
              <a:rPr lang="zh-CN" altLang="en-US" sz="1600" dirty="0">
                <a:latin typeface="黑体" panose="02010609060101010101" pitchFamily="49" charset="-122"/>
                <a:ea typeface="黑体" panose="02010609060101010101" pitchFamily="49" charset="-122"/>
              </a:rPr>
              <a:t>，本报告所载资料、意见及推测只是反映金石期货公司在本报告所载明的日期的判断，可随时修改，毋需提前通知。未经金石期货公司允许批准，本报告内容不得以任何范式传送、复印或派发此报告的材料、内容或复印本予以任何其他人，或投入商业使用。如遵循原文本意的引用、刊发，需注明出处“金石期货有限公司”，并保留我公司的一切权利</a:t>
            </a:r>
            <a:r>
              <a:rPr lang="zh-CN" altLang="en-US" sz="1600" dirty="0" smtClean="0">
                <a:latin typeface="黑体" panose="02010609060101010101" pitchFamily="49" charset="-122"/>
                <a:ea typeface="黑体" panose="02010609060101010101" pitchFamily="49" charset="-122"/>
              </a:rPr>
              <a:t>。</a:t>
            </a:r>
            <a:endParaRPr lang="zh-CN" altLang="en-US" sz="1600" dirty="0">
              <a:latin typeface="黑体" panose="02010609060101010101" pitchFamily="49" charset="-122"/>
              <a:ea typeface="黑体" panose="02010609060101010101" pitchFamily="49" charset="-122"/>
            </a:endParaRPr>
          </a:p>
        </p:txBody>
      </p:sp>
      <p:pic>
        <p:nvPicPr>
          <p:cNvPr id="12" name="图片 11">
            <a:extLst>
              <a:ext uri="{FF2B5EF4-FFF2-40B4-BE49-F238E27FC236}">
                <a16:creationId xmlns="" xmlns:a16="http://schemas.microsoft.com/office/drawing/2014/main" id="{27C50CA9-200E-8390-8CC6-A0DDD0F59B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9119" y="5219946"/>
            <a:ext cx="1493566" cy="1493566"/>
          </a:xfrm>
          <a:prstGeom prst="rect">
            <a:avLst/>
          </a:prstGeom>
        </p:spPr>
      </p:pic>
      <p:sp>
        <p:nvSpPr>
          <p:cNvPr id="13" name="文本框 5">
            <a:extLst>
              <a:ext uri="{FF2B5EF4-FFF2-40B4-BE49-F238E27FC236}">
                <a16:creationId xmlns="" xmlns:a16="http://schemas.microsoft.com/office/drawing/2014/main" id="{5B37919E-D49D-EBC5-286A-CD276CBD3AC6}"/>
              </a:ext>
            </a:extLst>
          </p:cNvPr>
          <p:cNvSpPr txBox="1"/>
          <p:nvPr/>
        </p:nvSpPr>
        <p:spPr>
          <a:xfrm>
            <a:off x="2743199" y="5729340"/>
            <a:ext cx="2498165" cy="338554"/>
          </a:xfrm>
          <a:prstGeom prst="rect">
            <a:avLst/>
          </a:prstGeom>
          <a:noFill/>
        </p:spPr>
        <p:txBody>
          <a:bodyPr wrap="square" rtlCol="0">
            <a:spAutoFit/>
          </a:bodyPr>
          <a:lstStyle/>
          <a:p>
            <a:pPr algn="ctr"/>
            <a:r>
              <a:rPr lang="zh-CN" altLang="en-US" sz="1600" dirty="0">
                <a:latin typeface="黑体" panose="02010609060101010101" pitchFamily="49" charset="-122"/>
                <a:ea typeface="黑体" panose="02010609060101010101" pitchFamily="49" charset="-122"/>
              </a:rPr>
              <a:t>金石期货公众号</a:t>
            </a:r>
          </a:p>
        </p:txBody>
      </p:sp>
      <p:sp>
        <p:nvSpPr>
          <p:cNvPr id="14" name="文本框 6">
            <a:extLst>
              <a:ext uri="{FF2B5EF4-FFF2-40B4-BE49-F238E27FC236}">
                <a16:creationId xmlns="" xmlns:a16="http://schemas.microsoft.com/office/drawing/2014/main" id="{180817C2-8A4A-C357-133E-B4F002B1D7B9}"/>
              </a:ext>
            </a:extLst>
          </p:cNvPr>
          <p:cNvSpPr txBox="1"/>
          <p:nvPr/>
        </p:nvSpPr>
        <p:spPr>
          <a:xfrm>
            <a:off x="6736210" y="5797452"/>
            <a:ext cx="2646878" cy="338554"/>
          </a:xfrm>
          <a:prstGeom prst="rect">
            <a:avLst/>
          </a:prstGeom>
          <a:noFill/>
        </p:spPr>
        <p:txBody>
          <a:bodyPr wrap="none" rtlCol="0">
            <a:spAutoFit/>
          </a:bodyPr>
          <a:lstStyle/>
          <a:p>
            <a:pPr algn="ctr"/>
            <a:r>
              <a:rPr lang="zh-CN" altLang="en-US" sz="1600" dirty="0">
                <a:latin typeface="黑体" panose="02010609060101010101" pitchFamily="49" charset="-122"/>
                <a:ea typeface="黑体" panose="02010609060101010101" pitchFamily="49" charset="-122"/>
              </a:rPr>
              <a:t>金石期货投资咨询部公众号</a:t>
            </a:r>
          </a:p>
        </p:txBody>
      </p:sp>
      <p:pic>
        <p:nvPicPr>
          <p:cNvPr id="15" name="图片 14">
            <a:extLst>
              <a:ext uri="{FF2B5EF4-FFF2-40B4-BE49-F238E27FC236}">
                <a16:creationId xmlns="" xmlns:a16="http://schemas.microsoft.com/office/drawing/2014/main" id="{7579A5BF-B32E-B65F-F08C-B96D85D93E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4709" y="5196098"/>
            <a:ext cx="1541261" cy="1541261"/>
          </a:xfrm>
          <a:prstGeom prst="rect">
            <a:avLst/>
          </a:prstGeom>
        </p:spPr>
      </p:pic>
    </p:spTree>
    <p:extLst>
      <p:ext uri="{BB962C8B-B14F-4D97-AF65-F5344CB8AC3E}">
        <p14:creationId xmlns:p14="http://schemas.microsoft.com/office/powerpoint/2010/main" val="26887384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f75b6d9e-ac73-453b-8134-e6e38001dd7a&quot;,&quot;Name&quot;:&quot;自定义&quot;,&quot;Kind&quot;:&quot;Custom&quot;,&quot;OldGuidesSetting&quot;:{&quot;HeaderHeight&quot;:0.0,&quot;FooterHeight&quot;:0.0,&quot;SideMargin&quot;:0.0,&quot;TopMargin&quot;:0.0,&quot;BottomMargin&quot;:0.0,&quot;IntervalMargin&quot;: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20281</TotalTime>
  <Words>1220</Words>
  <Application>Microsoft Office PowerPoint</Application>
  <PresentationFormat>自定义</PresentationFormat>
  <Paragraphs>63</Paragraphs>
  <Slides>17</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17</vt:i4>
      </vt:variant>
    </vt:vector>
  </HeadingPairs>
  <TitlesOfParts>
    <vt:vector size="26" baseType="lpstr">
      <vt:lpstr>Arial</vt:lpstr>
      <vt:lpstr>宋体</vt:lpstr>
      <vt:lpstr>黑体</vt:lpstr>
      <vt:lpstr>Wingdings</vt:lpstr>
      <vt:lpstr>汉仪尚巍手书W</vt:lpstr>
      <vt:lpstr>Calibri</vt:lpstr>
      <vt:lpstr>等线</vt:lpstr>
      <vt:lpstr>阿里巴巴普惠体 2.0 55 Regular</vt:lpstr>
      <vt:lpstr>Office 主题​​</vt:lpstr>
      <vt:lpstr>盘面呈现供需双弱 工业硅本周持续走弱</vt:lpstr>
      <vt:lpstr>01  周度行情</vt:lpstr>
      <vt:lpstr>周度行情概览</vt:lpstr>
      <vt:lpstr>期货价格：主力合约偏弱震荡，周跌幅1.40%</vt:lpstr>
      <vt:lpstr>现货价格：现货价格偏弱震荡</vt:lpstr>
      <vt:lpstr>主要基差周度走势概览</vt:lpstr>
      <vt:lpstr>PowerPoint 演示文稿</vt:lpstr>
      <vt:lpstr>02  基本面分析</vt:lpstr>
      <vt:lpstr>工业硅产量：本周开炉率有所降低</vt:lpstr>
      <vt:lpstr>工业硅库存本周持稳</vt:lpstr>
      <vt:lpstr>工业硅下游需求（有机硅）</vt:lpstr>
      <vt:lpstr>PowerPoint 演示文稿</vt:lpstr>
      <vt:lpstr>工业硅下游需求（铝合金）</vt:lpstr>
      <vt:lpstr>我国工业硅主要出口国家出口量概览</vt:lpstr>
      <vt:lpstr>03  分析展望</vt:lpstr>
      <vt:lpstr>分析展望</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Heng Yan</dc:creator>
  <cp:lastModifiedBy>User</cp:lastModifiedBy>
  <cp:revision>386</cp:revision>
  <dcterms:created xsi:type="dcterms:W3CDTF">2021-11-29T05:50:14Z</dcterms:created>
  <dcterms:modified xsi:type="dcterms:W3CDTF">2023-04-03T08:09:22Z</dcterms:modified>
</cp:coreProperties>
</file>